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colors2.xml" ContentType="application/vnd.openxmlformats-officedocument.drawingml.diagramColors+xml"/>
  <Override PartName="/ppt/diagrams/quickStyle2.xml" ContentType="application/vnd.openxmlformats-officedocument.drawingml.diagramStyle+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3.xml" ContentType="application/vnd.openxmlformats-officedocument.presentationml.tag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35"/>
  </p:notesMasterIdLst>
  <p:handoutMasterIdLst>
    <p:handoutMasterId r:id="rId36"/>
  </p:handoutMasterIdLst>
  <p:sldIdLst>
    <p:sldId id="256" r:id="rId2"/>
    <p:sldId id="259" r:id="rId3"/>
    <p:sldId id="1985" r:id="rId4"/>
    <p:sldId id="1968" r:id="rId5"/>
    <p:sldId id="361" r:id="rId6"/>
    <p:sldId id="298" r:id="rId7"/>
    <p:sldId id="303" r:id="rId8"/>
    <p:sldId id="385" r:id="rId9"/>
    <p:sldId id="274" r:id="rId10"/>
    <p:sldId id="748" r:id="rId11"/>
    <p:sldId id="387" r:id="rId12"/>
    <p:sldId id="257" r:id="rId13"/>
    <p:sldId id="262" r:id="rId14"/>
    <p:sldId id="318" r:id="rId15"/>
    <p:sldId id="1982" r:id="rId16"/>
    <p:sldId id="371" r:id="rId17"/>
    <p:sldId id="749" r:id="rId18"/>
    <p:sldId id="380" r:id="rId19"/>
    <p:sldId id="1983" r:id="rId20"/>
    <p:sldId id="367" r:id="rId21"/>
    <p:sldId id="368" r:id="rId22"/>
    <p:sldId id="369" r:id="rId23"/>
    <p:sldId id="363" r:id="rId24"/>
    <p:sldId id="384" r:id="rId25"/>
    <p:sldId id="383" r:id="rId26"/>
    <p:sldId id="280" r:id="rId27"/>
    <p:sldId id="1984" r:id="rId28"/>
    <p:sldId id="267" r:id="rId29"/>
    <p:sldId id="261" r:id="rId30"/>
    <p:sldId id="260" r:id="rId31"/>
    <p:sldId id="1986" r:id="rId32"/>
    <p:sldId id="1965" r:id="rId33"/>
    <p:sldId id="270" r:id="rId3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jbS8hxBPWLSxCV1DeLUnWW8+Q/X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ju Beier" initials="MB" lastIdx="2" clrIdx="0">
    <p:extLst>
      <p:ext uri="{19B8F6BF-5375-455C-9EA6-DF929625EA0E}">
        <p15:presenceInfo xmlns:p15="http://schemas.microsoft.com/office/powerpoint/2012/main" userId="S::tanja@med.umich.edu::3c76a6b4-c2c4-47a0-9575-ea6c0e5df7f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3F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415"/>
    <p:restoredTop sz="85692" autoAdjust="0"/>
  </p:normalViewPr>
  <p:slideViewPr>
    <p:cSldViewPr snapToGrid="0">
      <p:cViewPr varScale="1">
        <p:scale>
          <a:sx n="97" d="100"/>
          <a:sy n="97" d="100"/>
        </p:scale>
        <p:origin x="78" y="432"/>
      </p:cViewPr>
      <p:guideLst/>
    </p:cSldViewPr>
  </p:slideViewPr>
  <p:notesTextViewPr>
    <p:cViewPr>
      <p:scale>
        <a:sx n="1" d="1"/>
        <a:sy n="1" d="1"/>
      </p:scale>
      <p:origin x="0" y="0"/>
    </p:cViewPr>
  </p:notesTextViewPr>
  <p:sorterViewPr>
    <p:cViewPr>
      <p:scale>
        <a:sx n="100" d="100"/>
        <a:sy n="100" d="100"/>
      </p:scale>
      <p:origin x="0" y="-237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3"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52"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46" Type="http://customschemas.google.com/relationships/presentationmetadata" Target="meta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6F2D97-14F8-45A3-92DE-EF01632D77C2}"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0F30D970-748E-4875-B15E-1DDBDE383AD0}">
      <dgm:prSet/>
      <dgm:spPr/>
      <dgm:t>
        <a:bodyPr/>
        <a:lstStyle/>
        <a:p>
          <a:r>
            <a:rPr lang="en-US" dirty="0"/>
            <a:t>CMS and partners developed a national action plan to improve dementia care, behavioral health and to safeguard nursing home residents from unnecessary antipsychotic drug use</a:t>
          </a:r>
          <a:br>
            <a:rPr lang="en-US" dirty="0"/>
          </a:br>
          <a:endParaRPr lang="en-US" dirty="0"/>
        </a:p>
      </dgm:t>
    </dgm:pt>
    <dgm:pt modelId="{AF6A7DD3-868A-4C9E-B81F-AE2A0511D91E}" type="parTrans" cxnId="{D8688F57-8D62-49AF-B52C-C11CC70DB7CC}">
      <dgm:prSet/>
      <dgm:spPr/>
      <dgm:t>
        <a:bodyPr/>
        <a:lstStyle/>
        <a:p>
          <a:endParaRPr lang="en-US"/>
        </a:p>
      </dgm:t>
    </dgm:pt>
    <dgm:pt modelId="{6D4D882B-D847-420B-8C18-A406C128EB4A}" type="sibTrans" cxnId="{D8688F57-8D62-49AF-B52C-C11CC70DB7CC}">
      <dgm:prSet/>
      <dgm:spPr/>
      <dgm:t>
        <a:bodyPr/>
        <a:lstStyle/>
        <a:p>
          <a:endParaRPr lang="en-US"/>
        </a:p>
      </dgm:t>
    </dgm:pt>
    <dgm:pt modelId="{B758BA54-61E6-4F53-A246-1D4975E26AD4}">
      <dgm:prSet/>
      <dgm:spPr/>
      <dgm:t>
        <a:bodyPr/>
        <a:lstStyle/>
        <a:p>
          <a:r>
            <a:rPr lang="en-US" dirty="0"/>
            <a:t>By increasing focus on person-centered (non-pharmacological) interventions for behavioral health in nursing homes, CMS reduced unnecessary antipsychotic medication use in nursing homes and eventually other care settings as well</a:t>
          </a:r>
        </a:p>
      </dgm:t>
    </dgm:pt>
    <dgm:pt modelId="{3947D678-B096-4E91-8D19-952EA7F3C623}" type="parTrans" cxnId="{47C0E84E-256F-4366-A453-828C1F725F80}">
      <dgm:prSet/>
      <dgm:spPr/>
      <dgm:t>
        <a:bodyPr/>
        <a:lstStyle/>
        <a:p>
          <a:endParaRPr lang="en-US"/>
        </a:p>
      </dgm:t>
    </dgm:pt>
    <dgm:pt modelId="{989516D5-EA0B-4C30-9E6C-CC84258E3201}" type="sibTrans" cxnId="{47C0E84E-256F-4366-A453-828C1F725F80}">
      <dgm:prSet/>
      <dgm:spPr/>
      <dgm:t>
        <a:bodyPr/>
        <a:lstStyle/>
        <a:p>
          <a:endParaRPr lang="en-US"/>
        </a:p>
      </dgm:t>
    </dgm:pt>
    <dgm:pt modelId="{644061FD-FC24-CE4D-BF28-B7C2CD2B888D}" type="pres">
      <dgm:prSet presAssocID="{5C6F2D97-14F8-45A3-92DE-EF01632D77C2}" presName="vert0" presStyleCnt="0">
        <dgm:presLayoutVars>
          <dgm:dir/>
          <dgm:animOne val="branch"/>
          <dgm:animLvl val="lvl"/>
        </dgm:presLayoutVars>
      </dgm:prSet>
      <dgm:spPr/>
    </dgm:pt>
    <dgm:pt modelId="{DC87D5BA-37CE-F046-951D-A1E0290D870B}" type="pres">
      <dgm:prSet presAssocID="{0F30D970-748E-4875-B15E-1DDBDE383AD0}" presName="thickLine" presStyleLbl="alignNode1" presStyleIdx="0" presStyleCnt="2"/>
      <dgm:spPr/>
    </dgm:pt>
    <dgm:pt modelId="{9DC67D2A-DEAE-E046-A4D5-DBC658C1EE12}" type="pres">
      <dgm:prSet presAssocID="{0F30D970-748E-4875-B15E-1DDBDE383AD0}" presName="horz1" presStyleCnt="0"/>
      <dgm:spPr/>
    </dgm:pt>
    <dgm:pt modelId="{62EC68E9-539B-5D41-AC97-F12F1E3A0C27}" type="pres">
      <dgm:prSet presAssocID="{0F30D970-748E-4875-B15E-1DDBDE383AD0}" presName="tx1" presStyleLbl="revTx" presStyleIdx="0" presStyleCnt="2"/>
      <dgm:spPr/>
    </dgm:pt>
    <dgm:pt modelId="{E566AF9D-DE2A-DF4C-94AD-636643CDD55B}" type="pres">
      <dgm:prSet presAssocID="{0F30D970-748E-4875-B15E-1DDBDE383AD0}" presName="vert1" presStyleCnt="0"/>
      <dgm:spPr/>
    </dgm:pt>
    <dgm:pt modelId="{D4D9B69A-35D1-874E-B945-21C4DC27DDF9}" type="pres">
      <dgm:prSet presAssocID="{B758BA54-61E6-4F53-A246-1D4975E26AD4}" presName="thickLine" presStyleLbl="alignNode1" presStyleIdx="1" presStyleCnt="2"/>
      <dgm:spPr/>
    </dgm:pt>
    <dgm:pt modelId="{DF267F5E-EF53-6B42-9544-01D6F9A0A042}" type="pres">
      <dgm:prSet presAssocID="{B758BA54-61E6-4F53-A246-1D4975E26AD4}" presName="horz1" presStyleCnt="0"/>
      <dgm:spPr/>
    </dgm:pt>
    <dgm:pt modelId="{915A61C9-0B6E-804F-9821-7D95C50E81D7}" type="pres">
      <dgm:prSet presAssocID="{B758BA54-61E6-4F53-A246-1D4975E26AD4}" presName="tx1" presStyleLbl="revTx" presStyleIdx="1" presStyleCnt="2"/>
      <dgm:spPr/>
    </dgm:pt>
    <dgm:pt modelId="{7150A1AC-72C0-DF4E-B9D3-26BA8A6E383F}" type="pres">
      <dgm:prSet presAssocID="{B758BA54-61E6-4F53-A246-1D4975E26AD4}" presName="vert1" presStyleCnt="0"/>
      <dgm:spPr/>
    </dgm:pt>
  </dgm:ptLst>
  <dgm:cxnLst>
    <dgm:cxn modelId="{418B6D29-7A36-4A4F-9760-DD6AB7D589E2}" type="presOf" srcId="{0F30D970-748E-4875-B15E-1DDBDE383AD0}" destId="{62EC68E9-539B-5D41-AC97-F12F1E3A0C27}" srcOrd="0" destOrd="0" presId="urn:microsoft.com/office/officeart/2008/layout/LinedList"/>
    <dgm:cxn modelId="{47C0E84E-256F-4366-A453-828C1F725F80}" srcId="{5C6F2D97-14F8-45A3-92DE-EF01632D77C2}" destId="{B758BA54-61E6-4F53-A246-1D4975E26AD4}" srcOrd="1" destOrd="0" parTransId="{3947D678-B096-4E91-8D19-952EA7F3C623}" sibTransId="{989516D5-EA0B-4C30-9E6C-CC84258E3201}"/>
    <dgm:cxn modelId="{5A21C574-FE80-8840-9BC3-61DB5C08140D}" type="presOf" srcId="{5C6F2D97-14F8-45A3-92DE-EF01632D77C2}" destId="{644061FD-FC24-CE4D-BF28-B7C2CD2B888D}" srcOrd="0" destOrd="0" presId="urn:microsoft.com/office/officeart/2008/layout/LinedList"/>
    <dgm:cxn modelId="{D8688F57-8D62-49AF-B52C-C11CC70DB7CC}" srcId="{5C6F2D97-14F8-45A3-92DE-EF01632D77C2}" destId="{0F30D970-748E-4875-B15E-1DDBDE383AD0}" srcOrd="0" destOrd="0" parTransId="{AF6A7DD3-868A-4C9E-B81F-AE2A0511D91E}" sibTransId="{6D4D882B-D847-420B-8C18-A406C128EB4A}"/>
    <dgm:cxn modelId="{2DD2BB7D-67B1-184B-AE0B-D0623A047B7A}" type="presOf" srcId="{B758BA54-61E6-4F53-A246-1D4975E26AD4}" destId="{915A61C9-0B6E-804F-9821-7D95C50E81D7}" srcOrd="0" destOrd="0" presId="urn:microsoft.com/office/officeart/2008/layout/LinedList"/>
    <dgm:cxn modelId="{C6E6CA19-1F23-1C4A-82D7-084A57C1AED4}" type="presParOf" srcId="{644061FD-FC24-CE4D-BF28-B7C2CD2B888D}" destId="{DC87D5BA-37CE-F046-951D-A1E0290D870B}" srcOrd="0" destOrd="0" presId="urn:microsoft.com/office/officeart/2008/layout/LinedList"/>
    <dgm:cxn modelId="{58F1A9F2-F777-374D-89B8-56BD1FD9EBAA}" type="presParOf" srcId="{644061FD-FC24-CE4D-BF28-B7C2CD2B888D}" destId="{9DC67D2A-DEAE-E046-A4D5-DBC658C1EE12}" srcOrd="1" destOrd="0" presId="urn:microsoft.com/office/officeart/2008/layout/LinedList"/>
    <dgm:cxn modelId="{6E891C3A-6CEC-6F4A-A624-A834D99B4D6B}" type="presParOf" srcId="{9DC67D2A-DEAE-E046-A4D5-DBC658C1EE12}" destId="{62EC68E9-539B-5D41-AC97-F12F1E3A0C27}" srcOrd="0" destOrd="0" presId="urn:microsoft.com/office/officeart/2008/layout/LinedList"/>
    <dgm:cxn modelId="{631CE979-E941-694A-9F42-F3683787CDF8}" type="presParOf" srcId="{9DC67D2A-DEAE-E046-A4D5-DBC658C1EE12}" destId="{E566AF9D-DE2A-DF4C-94AD-636643CDD55B}" srcOrd="1" destOrd="0" presId="urn:microsoft.com/office/officeart/2008/layout/LinedList"/>
    <dgm:cxn modelId="{FEEADC07-3249-FA4D-A8A4-0BE8D9606F9D}" type="presParOf" srcId="{644061FD-FC24-CE4D-BF28-B7C2CD2B888D}" destId="{D4D9B69A-35D1-874E-B945-21C4DC27DDF9}" srcOrd="2" destOrd="0" presId="urn:microsoft.com/office/officeart/2008/layout/LinedList"/>
    <dgm:cxn modelId="{B86EC6D0-6345-6B42-B453-4140F67622BA}" type="presParOf" srcId="{644061FD-FC24-CE4D-BF28-B7C2CD2B888D}" destId="{DF267F5E-EF53-6B42-9544-01D6F9A0A042}" srcOrd="3" destOrd="0" presId="urn:microsoft.com/office/officeart/2008/layout/LinedList"/>
    <dgm:cxn modelId="{008B8E28-F9A1-E549-A560-DE6941FBA755}" type="presParOf" srcId="{DF267F5E-EF53-6B42-9544-01D6F9A0A042}" destId="{915A61C9-0B6E-804F-9821-7D95C50E81D7}" srcOrd="0" destOrd="0" presId="urn:microsoft.com/office/officeart/2008/layout/LinedList"/>
    <dgm:cxn modelId="{FB366A1F-3C55-8B46-834B-541D3230E0D2}" type="presParOf" srcId="{DF267F5E-EF53-6B42-9544-01D6F9A0A042}" destId="{7150A1AC-72C0-DF4E-B9D3-26BA8A6E383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21AE74-F27F-4BAA-9EC5-A008FAAD3CF0}"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n-US"/>
        </a:p>
      </dgm:t>
    </dgm:pt>
    <dgm:pt modelId="{C52E74EA-B180-4993-9262-95C30AA82C14}">
      <dgm:prSet phldrT="[Text]" custT="1"/>
      <dgm:spPr/>
      <dgm:t>
        <a:bodyPr/>
        <a:lstStyle/>
        <a:p>
          <a:r>
            <a:rPr lang="en-US" sz="2000" b="1" dirty="0">
              <a:solidFill>
                <a:schemeClr val="tx1">
                  <a:lumMod val="75000"/>
                  <a:lumOff val="25000"/>
                </a:schemeClr>
              </a:solidFill>
            </a:rPr>
            <a:t>1) in nursing home residents, by </a:t>
          </a:r>
          <a:r>
            <a:rPr lang="en-US" sz="2000" b="1" u="sng" dirty="0">
              <a:solidFill>
                <a:srgbClr val="C00000"/>
              </a:solidFill>
            </a:rPr>
            <a:t>population-level</a:t>
          </a:r>
          <a:r>
            <a:rPr lang="en-US" sz="2000" b="1" dirty="0">
              <a:solidFill>
                <a:schemeClr val="tx1">
                  <a:lumMod val="75000"/>
                  <a:lumOff val="25000"/>
                </a:schemeClr>
              </a:solidFill>
            </a:rPr>
            <a:t> characteristics</a:t>
          </a:r>
          <a:endParaRPr lang="en-US" sz="2000" dirty="0"/>
        </a:p>
      </dgm:t>
    </dgm:pt>
    <dgm:pt modelId="{211CC3A4-E2AE-4608-BC86-57603C6A8AEA}" type="parTrans" cxnId="{BA46CEFB-F6B0-4E33-8337-82A7E0925525}">
      <dgm:prSet/>
      <dgm:spPr/>
      <dgm:t>
        <a:bodyPr/>
        <a:lstStyle/>
        <a:p>
          <a:endParaRPr lang="en-US"/>
        </a:p>
      </dgm:t>
    </dgm:pt>
    <dgm:pt modelId="{218260F5-0307-4B91-88A1-366FAE558DE7}" type="sibTrans" cxnId="{BA46CEFB-F6B0-4E33-8337-82A7E0925525}">
      <dgm:prSet/>
      <dgm:spPr/>
      <dgm:t>
        <a:bodyPr/>
        <a:lstStyle/>
        <a:p>
          <a:endParaRPr lang="en-US"/>
        </a:p>
      </dgm:t>
    </dgm:pt>
    <dgm:pt modelId="{D3C3489B-4223-4ED7-BBDA-7804CB1CFFA3}">
      <dgm:prSet phldrT="[Text]" custT="1"/>
      <dgm:spPr/>
      <dgm:t>
        <a:bodyPr/>
        <a:lstStyle/>
        <a:p>
          <a:pPr>
            <a:buFont typeface="Calibri" panose="020F0502020204030204" pitchFamily="34" charset="0"/>
          </a:pPr>
          <a:r>
            <a:rPr lang="en-US" sz="2000" dirty="0">
              <a:solidFill>
                <a:schemeClr val="bg1"/>
              </a:solidFill>
            </a:rPr>
            <a:t>Antipsychotic reductions experienced at the population-level are accompanied by changes in use of other PPM classes.</a:t>
          </a:r>
        </a:p>
      </dgm:t>
    </dgm:pt>
    <dgm:pt modelId="{A7BC9DCE-83EA-42EC-8320-47D1C4B4D405}" type="parTrans" cxnId="{48D4994B-C320-4250-864F-9F57654D22BA}">
      <dgm:prSet/>
      <dgm:spPr/>
      <dgm:t>
        <a:bodyPr/>
        <a:lstStyle/>
        <a:p>
          <a:endParaRPr lang="en-US"/>
        </a:p>
      </dgm:t>
    </dgm:pt>
    <dgm:pt modelId="{80CEDE35-4DAA-4542-8B1D-90F91A807F0C}" type="sibTrans" cxnId="{48D4994B-C320-4250-864F-9F57654D22BA}">
      <dgm:prSet/>
      <dgm:spPr/>
      <dgm:t>
        <a:bodyPr/>
        <a:lstStyle/>
        <a:p>
          <a:endParaRPr lang="en-US"/>
        </a:p>
      </dgm:t>
    </dgm:pt>
    <dgm:pt modelId="{50CD245A-25A9-4476-96A9-070B8EAE5BE4}">
      <dgm:prSet phldrT="[Text]" custT="1"/>
      <dgm:spPr/>
      <dgm:t>
        <a:bodyPr/>
        <a:lstStyle/>
        <a:p>
          <a:pPr>
            <a:buFont typeface="Calibri" panose="020F0502020204030204" pitchFamily="34" charset="0"/>
          </a:pPr>
          <a:r>
            <a:rPr lang="en-US" sz="2000" b="1" dirty="0">
              <a:solidFill>
                <a:schemeClr val="tx1">
                  <a:lumMod val="75000"/>
                  <a:lumOff val="25000"/>
                </a:schemeClr>
              </a:solidFill>
            </a:rPr>
            <a:t>2) in nursing home residents, by </a:t>
          </a:r>
          <a:r>
            <a:rPr lang="en-US" sz="2000" b="1" u="sng" dirty="0">
              <a:solidFill>
                <a:srgbClr val="C00000"/>
              </a:solidFill>
            </a:rPr>
            <a:t>facility-level </a:t>
          </a:r>
          <a:r>
            <a:rPr lang="en-US" sz="2000" b="1" dirty="0">
              <a:solidFill>
                <a:schemeClr val="tx1">
                  <a:lumMod val="75000"/>
                  <a:lumOff val="25000"/>
                </a:schemeClr>
              </a:solidFill>
            </a:rPr>
            <a:t>characteristics</a:t>
          </a:r>
          <a:r>
            <a:rPr lang="en-US" sz="1700" b="1" dirty="0">
              <a:solidFill>
                <a:schemeClr val="tx1">
                  <a:lumMod val="75000"/>
                  <a:lumOff val="25000"/>
                </a:schemeClr>
              </a:solidFill>
            </a:rPr>
            <a:t>.</a:t>
          </a:r>
          <a:endParaRPr lang="en-US" sz="1700" dirty="0"/>
        </a:p>
      </dgm:t>
    </dgm:pt>
    <dgm:pt modelId="{10BEB0A0-247B-4122-941C-E1B04063529C}" type="parTrans" cxnId="{6D061BDE-9C74-45F7-8452-6F40EED327FA}">
      <dgm:prSet/>
      <dgm:spPr/>
      <dgm:t>
        <a:bodyPr/>
        <a:lstStyle/>
        <a:p>
          <a:endParaRPr lang="en-US"/>
        </a:p>
      </dgm:t>
    </dgm:pt>
    <dgm:pt modelId="{0158E82C-3D54-47EA-A808-4429C70270CB}" type="sibTrans" cxnId="{6D061BDE-9C74-45F7-8452-6F40EED327FA}">
      <dgm:prSet/>
      <dgm:spPr/>
      <dgm:t>
        <a:bodyPr/>
        <a:lstStyle/>
        <a:p>
          <a:endParaRPr lang="en-US"/>
        </a:p>
      </dgm:t>
    </dgm:pt>
    <dgm:pt modelId="{23A2060B-6853-4B04-B58D-A14FE4185A94}">
      <dgm:prSet phldrT="[Text]" custT="1"/>
      <dgm:spPr/>
      <dgm:t>
        <a:bodyPr/>
        <a:lstStyle/>
        <a:p>
          <a:pPr>
            <a:buFont typeface="Calibri" panose="020F0502020204030204" pitchFamily="34" charset="0"/>
            <a:buNone/>
          </a:pPr>
          <a:r>
            <a:rPr lang="en-US" sz="2000" dirty="0">
              <a:solidFill>
                <a:schemeClr val="bg1"/>
              </a:solidFill>
            </a:rPr>
            <a:t>Antipsychotic reductions resulted in fewer falls/ fractures, hospital/ED visits, and death.</a:t>
          </a:r>
        </a:p>
      </dgm:t>
    </dgm:pt>
    <dgm:pt modelId="{F464EC3D-2E7E-4285-95AD-D5AA9712448F}" type="parTrans" cxnId="{76894BC7-3990-4C82-B0A8-698E7086A5DE}">
      <dgm:prSet/>
      <dgm:spPr/>
      <dgm:t>
        <a:bodyPr/>
        <a:lstStyle/>
        <a:p>
          <a:endParaRPr lang="en-US"/>
        </a:p>
      </dgm:t>
    </dgm:pt>
    <dgm:pt modelId="{3F0EBE6B-2DB9-4952-BCFE-B0C8EB15D79E}" type="sibTrans" cxnId="{76894BC7-3990-4C82-B0A8-698E7086A5DE}">
      <dgm:prSet/>
      <dgm:spPr/>
      <dgm:t>
        <a:bodyPr/>
        <a:lstStyle/>
        <a:p>
          <a:endParaRPr lang="en-US"/>
        </a:p>
      </dgm:t>
    </dgm:pt>
    <dgm:pt modelId="{7CBB6740-6350-4657-B152-8DF8FD051F12}">
      <dgm:prSet custT="1"/>
      <dgm:spPr/>
      <dgm:t>
        <a:bodyPr/>
        <a:lstStyle/>
        <a:p>
          <a:r>
            <a:rPr lang="en-US" sz="1800" dirty="0">
              <a:solidFill>
                <a:schemeClr val="bg1"/>
              </a:solidFill>
            </a:rPr>
            <a:t>Antipsychotic use reductions are greatest in facilities with high nursing staff: resident ratios.</a:t>
          </a:r>
        </a:p>
      </dgm:t>
    </dgm:pt>
    <dgm:pt modelId="{76ED4DB3-97C7-4BF5-B6F1-26373DA5E135}" type="parTrans" cxnId="{9657BC91-AB30-403D-95CB-D82F979542EC}">
      <dgm:prSet/>
      <dgm:spPr/>
      <dgm:t>
        <a:bodyPr/>
        <a:lstStyle/>
        <a:p>
          <a:endParaRPr lang="en-US"/>
        </a:p>
      </dgm:t>
    </dgm:pt>
    <dgm:pt modelId="{9DF295E2-650C-439B-A265-8846880332FF}" type="sibTrans" cxnId="{9657BC91-AB30-403D-95CB-D82F979542EC}">
      <dgm:prSet/>
      <dgm:spPr/>
      <dgm:t>
        <a:bodyPr/>
        <a:lstStyle/>
        <a:p>
          <a:endParaRPr lang="en-US"/>
        </a:p>
      </dgm:t>
    </dgm:pt>
    <dgm:pt modelId="{900191AC-6F9A-46B2-9352-C455E9A85D08}">
      <dgm:prSet custT="1"/>
      <dgm:spPr/>
      <dgm:t>
        <a:bodyPr/>
        <a:lstStyle/>
        <a:p>
          <a:r>
            <a:rPr lang="en-US" sz="1600" dirty="0">
              <a:solidFill>
                <a:schemeClr val="bg1"/>
              </a:solidFill>
            </a:rPr>
            <a:t>Antipsychotic and PPM use is  lowest in facilities with ADRD supports (e.g., dementia units). </a:t>
          </a:r>
        </a:p>
      </dgm:t>
    </dgm:pt>
    <dgm:pt modelId="{FAD12BAA-7F03-4667-87A2-28DE123C23CF}" type="parTrans" cxnId="{EB93D632-4ABF-46E4-A8A7-CDA37C69D01D}">
      <dgm:prSet/>
      <dgm:spPr/>
      <dgm:t>
        <a:bodyPr/>
        <a:lstStyle/>
        <a:p>
          <a:endParaRPr lang="en-US"/>
        </a:p>
      </dgm:t>
    </dgm:pt>
    <dgm:pt modelId="{83E4950D-1FE9-44C0-B6D2-2CD2832E1AEF}" type="sibTrans" cxnId="{EB93D632-4ABF-46E4-A8A7-CDA37C69D01D}">
      <dgm:prSet/>
      <dgm:spPr/>
      <dgm:t>
        <a:bodyPr/>
        <a:lstStyle/>
        <a:p>
          <a:endParaRPr lang="en-US"/>
        </a:p>
      </dgm:t>
    </dgm:pt>
    <dgm:pt modelId="{FBFC5743-AF74-433A-9E65-3FCBFDF8325C}">
      <dgm:prSet phldrT="[Text]" custT="1"/>
      <dgm:spPr/>
      <dgm:t>
        <a:bodyPr/>
        <a:lstStyle/>
        <a:p>
          <a:pPr>
            <a:buFont typeface="Calibri" panose="020F0502020204030204" pitchFamily="34" charset="0"/>
          </a:pPr>
          <a:r>
            <a:rPr lang="en-US" sz="2000" b="1" dirty="0">
              <a:solidFill>
                <a:schemeClr val="tx1">
                  <a:lumMod val="75000"/>
                  <a:lumOff val="25000"/>
                </a:schemeClr>
              </a:solidFill>
            </a:rPr>
            <a:t>3) and </a:t>
          </a:r>
          <a:r>
            <a:rPr lang="en-US" sz="2000" b="1" u="sng" dirty="0">
              <a:solidFill>
                <a:srgbClr val="C00000"/>
              </a:solidFill>
            </a:rPr>
            <a:t>person-centered</a:t>
          </a:r>
          <a:r>
            <a:rPr lang="en-US" sz="2000" b="1" dirty="0">
              <a:solidFill>
                <a:schemeClr val="tx1">
                  <a:lumMod val="75000"/>
                  <a:lumOff val="25000"/>
                </a:schemeClr>
              </a:solidFill>
            </a:rPr>
            <a:t> health outcomes in nursing home residents</a:t>
          </a:r>
          <a:r>
            <a:rPr lang="en-US" sz="2200" b="1" dirty="0">
              <a:solidFill>
                <a:schemeClr val="tx1">
                  <a:lumMod val="75000"/>
                  <a:lumOff val="25000"/>
                </a:schemeClr>
              </a:solidFill>
            </a:rPr>
            <a:t>. </a:t>
          </a:r>
          <a:endParaRPr lang="en-US" sz="2200" dirty="0"/>
        </a:p>
      </dgm:t>
    </dgm:pt>
    <dgm:pt modelId="{D349FFF7-DEAF-415B-A607-78E1722463B4}" type="sibTrans" cxnId="{224711AB-6E2D-4676-BA5B-EDED0F154799}">
      <dgm:prSet/>
      <dgm:spPr/>
      <dgm:t>
        <a:bodyPr/>
        <a:lstStyle/>
        <a:p>
          <a:endParaRPr lang="en-US"/>
        </a:p>
      </dgm:t>
    </dgm:pt>
    <dgm:pt modelId="{2F889304-AA86-4D13-BAAD-ACDF8244B6C9}" type="parTrans" cxnId="{224711AB-6E2D-4676-BA5B-EDED0F154799}">
      <dgm:prSet/>
      <dgm:spPr/>
      <dgm:t>
        <a:bodyPr/>
        <a:lstStyle/>
        <a:p>
          <a:endParaRPr lang="en-US"/>
        </a:p>
      </dgm:t>
    </dgm:pt>
    <dgm:pt modelId="{ADF112F8-136D-4002-B9D4-2127A745DC9E}" type="pres">
      <dgm:prSet presAssocID="{DE21AE74-F27F-4BAA-9EC5-A008FAAD3CF0}" presName="theList" presStyleCnt="0">
        <dgm:presLayoutVars>
          <dgm:dir/>
          <dgm:animLvl val="lvl"/>
          <dgm:resizeHandles val="exact"/>
        </dgm:presLayoutVars>
      </dgm:prSet>
      <dgm:spPr/>
    </dgm:pt>
    <dgm:pt modelId="{51B395E2-4910-401B-A9D2-6FA8CC5AFDC5}" type="pres">
      <dgm:prSet presAssocID="{C52E74EA-B180-4993-9262-95C30AA82C14}" presName="compNode" presStyleCnt="0"/>
      <dgm:spPr/>
    </dgm:pt>
    <dgm:pt modelId="{6EC1AD1B-AD74-48F9-B61E-EE6A417B9EBC}" type="pres">
      <dgm:prSet presAssocID="{C52E74EA-B180-4993-9262-95C30AA82C14}" presName="aNode" presStyleLbl="bgShp" presStyleIdx="0" presStyleCnt="3" custLinFactNeighborX="-38"/>
      <dgm:spPr/>
    </dgm:pt>
    <dgm:pt modelId="{4CBC43FC-69CA-4E70-85EA-51F99E6790E9}" type="pres">
      <dgm:prSet presAssocID="{C52E74EA-B180-4993-9262-95C30AA82C14}" presName="textNode" presStyleLbl="bgShp" presStyleIdx="0" presStyleCnt="3"/>
      <dgm:spPr/>
    </dgm:pt>
    <dgm:pt modelId="{F2BB9B34-231B-462E-96A4-B658E312EBFE}" type="pres">
      <dgm:prSet presAssocID="{C52E74EA-B180-4993-9262-95C30AA82C14}" presName="compChildNode" presStyleCnt="0"/>
      <dgm:spPr/>
    </dgm:pt>
    <dgm:pt modelId="{79199123-B3F6-4F3A-AD42-F112D4111ECA}" type="pres">
      <dgm:prSet presAssocID="{C52E74EA-B180-4993-9262-95C30AA82C14}" presName="theInnerList" presStyleCnt="0"/>
      <dgm:spPr/>
    </dgm:pt>
    <dgm:pt modelId="{0706F98E-9C70-4438-96A0-61C28D774ED5}" type="pres">
      <dgm:prSet presAssocID="{D3C3489B-4223-4ED7-BBDA-7804CB1CFFA3}" presName="childNode" presStyleLbl="node1" presStyleIdx="0" presStyleCnt="4">
        <dgm:presLayoutVars>
          <dgm:bulletEnabled val="1"/>
        </dgm:presLayoutVars>
      </dgm:prSet>
      <dgm:spPr/>
    </dgm:pt>
    <dgm:pt modelId="{72FB39D5-7B57-4CB8-A9C7-68640911CC77}" type="pres">
      <dgm:prSet presAssocID="{C52E74EA-B180-4993-9262-95C30AA82C14}" presName="aSpace" presStyleCnt="0"/>
      <dgm:spPr/>
    </dgm:pt>
    <dgm:pt modelId="{F0160A41-DE73-47CA-BA3D-AAFD4248CB6E}" type="pres">
      <dgm:prSet presAssocID="{50CD245A-25A9-4476-96A9-070B8EAE5BE4}" presName="compNode" presStyleCnt="0"/>
      <dgm:spPr/>
    </dgm:pt>
    <dgm:pt modelId="{31F07EC9-363E-41C8-8C0F-FAE3664860C9}" type="pres">
      <dgm:prSet presAssocID="{50CD245A-25A9-4476-96A9-070B8EAE5BE4}" presName="aNode" presStyleLbl="bgShp" presStyleIdx="1" presStyleCnt="3"/>
      <dgm:spPr/>
    </dgm:pt>
    <dgm:pt modelId="{58D059AF-2A0E-4A47-8A4B-87338E2E5D65}" type="pres">
      <dgm:prSet presAssocID="{50CD245A-25A9-4476-96A9-070B8EAE5BE4}" presName="textNode" presStyleLbl="bgShp" presStyleIdx="1" presStyleCnt="3"/>
      <dgm:spPr/>
    </dgm:pt>
    <dgm:pt modelId="{E7BF109D-6061-4F76-BAAA-D46D54286CFE}" type="pres">
      <dgm:prSet presAssocID="{50CD245A-25A9-4476-96A9-070B8EAE5BE4}" presName="compChildNode" presStyleCnt="0"/>
      <dgm:spPr/>
    </dgm:pt>
    <dgm:pt modelId="{526CDFDB-B463-469A-B996-79CE795F32FF}" type="pres">
      <dgm:prSet presAssocID="{50CD245A-25A9-4476-96A9-070B8EAE5BE4}" presName="theInnerList" presStyleCnt="0"/>
      <dgm:spPr/>
    </dgm:pt>
    <dgm:pt modelId="{9668A3B3-9189-4CD1-863A-BD40CC0A112A}" type="pres">
      <dgm:prSet presAssocID="{7CBB6740-6350-4657-B152-8DF8FD051F12}" presName="childNode" presStyleLbl="node1" presStyleIdx="1" presStyleCnt="4">
        <dgm:presLayoutVars>
          <dgm:bulletEnabled val="1"/>
        </dgm:presLayoutVars>
      </dgm:prSet>
      <dgm:spPr/>
    </dgm:pt>
    <dgm:pt modelId="{D3AC4D6A-28BD-4CA8-961E-ADE750CC9415}" type="pres">
      <dgm:prSet presAssocID="{7CBB6740-6350-4657-B152-8DF8FD051F12}" presName="aSpace2" presStyleCnt="0"/>
      <dgm:spPr/>
    </dgm:pt>
    <dgm:pt modelId="{1B2613CE-EBD2-4FDB-9984-D7F120A3326F}" type="pres">
      <dgm:prSet presAssocID="{900191AC-6F9A-46B2-9352-C455E9A85D08}" presName="childNode" presStyleLbl="node1" presStyleIdx="2" presStyleCnt="4" custScaleX="95211" custScaleY="92962">
        <dgm:presLayoutVars>
          <dgm:bulletEnabled val="1"/>
        </dgm:presLayoutVars>
      </dgm:prSet>
      <dgm:spPr/>
    </dgm:pt>
    <dgm:pt modelId="{323A571F-644B-4579-8629-D768CCBE3E05}" type="pres">
      <dgm:prSet presAssocID="{50CD245A-25A9-4476-96A9-070B8EAE5BE4}" presName="aSpace" presStyleCnt="0"/>
      <dgm:spPr/>
    </dgm:pt>
    <dgm:pt modelId="{7D9148CE-E6B0-4F24-B178-691F869B989D}" type="pres">
      <dgm:prSet presAssocID="{FBFC5743-AF74-433A-9E65-3FCBFDF8325C}" presName="compNode" presStyleCnt="0"/>
      <dgm:spPr/>
    </dgm:pt>
    <dgm:pt modelId="{E2AE88F4-F31E-4FB0-8632-446C4AB50530}" type="pres">
      <dgm:prSet presAssocID="{FBFC5743-AF74-433A-9E65-3FCBFDF8325C}" presName="aNode" presStyleLbl="bgShp" presStyleIdx="2" presStyleCnt="3"/>
      <dgm:spPr/>
    </dgm:pt>
    <dgm:pt modelId="{66D22DCA-84B3-43C4-A49A-8833E7E9CCC0}" type="pres">
      <dgm:prSet presAssocID="{FBFC5743-AF74-433A-9E65-3FCBFDF8325C}" presName="textNode" presStyleLbl="bgShp" presStyleIdx="2" presStyleCnt="3"/>
      <dgm:spPr/>
    </dgm:pt>
    <dgm:pt modelId="{66DDB08E-384E-4804-AEBD-0AF7A98881D3}" type="pres">
      <dgm:prSet presAssocID="{FBFC5743-AF74-433A-9E65-3FCBFDF8325C}" presName="compChildNode" presStyleCnt="0"/>
      <dgm:spPr/>
    </dgm:pt>
    <dgm:pt modelId="{960A6630-FF12-4D85-A45C-56547E564906}" type="pres">
      <dgm:prSet presAssocID="{FBFC5743-AF74-433A-9E65-3FCBFDF8325C}" presName="theInnerList" presStyleCnt="0"/>
      <dgm:spPr/>
    </dgm:pt>
    <dgm:pt modelId="{71DBDBBB-48C1-4866-BB3E-4FAD7E9CAF2F}" type="pres">
      <dgm:prSet presAssocID="{23A2060B-6853-4B04-B58D-A14FE4185A94}" presName="childNode" presStyleLbl="node1" presStyleIdx="3" presStyleCnt="4">
        <dgm:presLayoutVars>
          <dgm:bulletEnabled val="1"/>
        </dgm:presLayoutVars>
      </dgm:prSet>
      <dgm:spPr/>
    </dgm:pt>
  </dgm:ptLst>
  <dgm:cxnLst>
    <dgm:cxn modelId="{EF4D6012-135F-4AB6-AF44-45101C352F39}" type="presOf" srcId="{C52E74EA-B180-4993-9262-95C30AA82C14}" destId="{4CBC43FC-69CA-4E70-85EA-51F99E6790E9}" srcOrd="1" destOrd="0" presId="urn:microsoft.com/office/officeart/2005/8/layout/lProcess2"/>
    <dgm:cxn modelId="{E735151F-83D6-416B-9C0F-B10CF2DB6216}" type="presOf" srcId="{FBFC5743-AF74-433A-9E65-3FCBFDF8325C}" destId="{E2AE88F4-F31E-4FB0-8632-446C4AB50530}" srcOrd="0" destOrd="0" presId="urn:microsoft.com/office/officeart/2005/8/layout/lProcess2"/>
    <dgm:cxn modelId="{3949042D-BEBF-49B4-AB7C-328577A4AEB1}" type="presOf" srcId="{50CD245A-25A9-4476-96A9-070B8EAE5BE4}" destId="{31F07EC9-363E-41C8-8C0F-FAE3664860C9}" srcOrd="0" destOrd="0" presId="urn:microsoft.com/office/officeart/2005/8/layout/lProcess2"/>
    <dgm:cxn modelId="{EB93D632-4ABF-46E4-A8A7-CDA37C69D01D}" srcId="{50CD245A-25A9-4476-96A9-070B8EAE5BE4}" destId="{900191AC-6F9A-46B2-9352-C455E9A85D08}" srcOrd="1" destOrd="0" parTransId="{FAD12BAA-7F03-4667-87A2-28DE123C23CF}" sibTransId="{83E4950D-1FE9-44C0-B6D2-2CD2832E1AEF}"/>
    <dgm:cxn modelId="{88F46761-6BEC-4550-B156-F980AF41D99E}" type="presOf" srcId="{FBFC5743-AF74-433A-9E65-3FCBFDF8325C}" destId="{66D22DCA-84B3-43C4-A49A-8833E7E9CCC0}" srcOrd="1" destOrd="0" presId="urn:microsoft.com/office/officeart/2005/8/layout/lProcess2"/>
    <dgm:cxn modelId="{F1432462-7A6E-4C86-A2DE-D2287AD16EE1}" type="presOf" srcId="{DE21AE74-F27F-4BAA-9EC5-A008FAAD3CF0}" destId="{ADF112F8-136D-4002-B9D4-2127A745DC9E}" srcOrd="0" destOrd="0" presId="urn:microsoft.com/office/officeart/2005/8/layout/lProcess2"/>
    <dgm:cxn modelId="{48D4994B-C320-4250-864F-9F57654D22BA}" srcId="{C52E74EA-B180-4993-9262-95C30AA82C14}" destId="{D3C3489B-4223-4ED7-BBDA-7804CB1CFFA3}" srcOrd="0" destOrd="0" parTransId="{A7BC9DCE-83EA-42EC-8320-47D1C4B4D405}" sibTransId="{80CEDE35-4DAA-4542-8B1D-90F91A807F0C}"/>
    <dgm:cxn modelId="{FE02F66C-34C2-4D0D-8E7C-24448A94F4A9}" type="presOf" srcId="{23A2060B-6853-4B04-B58D-A14FE4185A94}" destId="{71DBDBBB-48C1-4866-BB3E-4FAD7E9CAF2F}" srcOrd="0" destOrd="0" presId="urn:microsoft.com/office/officeart/2005/8/layout/lProcess2"/>
    <dgm:cxn modelId="{9657BC91-AB30-403D-95CB-D82F979542EC}" srcId="{50CD245A-25A9-4476-96A9-070B8EAE5BE4}" destId="{7CBB6740-6350-4657-B152-8DF8FD051F12}" srcOrd="0" destOrd="0" parTransId="{76ED4DB3-97C7-4BF5-B6F1-26373DA5E135}" sibTransId="{9DF295E2-650C-439B-A265-8846880332FF}"/>
    <dgm:cxn modelId="{9D0331A3-573B-4AAD-ABE0-F40B7C303120}" type="presOf" srcId="{900191AC-6F9A-46B2-9352-C455E9A85D08}" destId="{1B2613CE-EBD2-4FDB-9984-D7F120A3326F}" srcOrd="0" destOrd="0" presId="urn:microsoft.com/office/officeart/2005/8/layout/lProcess2"/>
    <dgm:cxn modelId="{224711AB-6E2D-4676-BA5B-EDED0F154799}" srcId="{DE21AE74-F27F-4BAA-9EC5-A008FAAD3CF0}" destId="{FBFC5743-AF74-433A-9E65-3FCBFDF8325C}" srcOrd="2" destOrd="0" parTransId="{2F889304-AA86-4D13-BAAD-ACDF8244B6C9}" sibTransId="{D349FFF7-DEAF-415B-A607-78E1722463B4}"/>
    <dgm:cxn modelId="{E448B3B3-EFEE-4197-8D0A-ABA2D483C985}" type="presOf" srcId="{50CD245A-25A9-4476-96A9-070B8EAE5BE4}" destId="{58D059AF-2A0E-4A47-8A4B-87338E2E5D65}" srcOrd="1" destOrd="0" presId="urn:microsoft.com/office/officeart/2005/8/layout/lProcess2"/>
    <dgm:cxn modelId="{10ABC4C5-5785-4D00-AAA0-4982E5641AF9}" type="presOf" srcId="{D3C3489B-4223-4ED7-BBDA-7804CB1CFFA3}" destId="{0706F98E-9C70-4438-96A0-61C28D774ED5}" srcOrd="0" destOrd="0" presId="urn:microsoft.com/office/officeart/2005/8/layout/lProcess2"/>
    <dgm:cxn modelId="{76894BC7-3990-4C82-B0A8-698E7086A5DE}" srcId="{FBFC5743-AF74-433A-9E65-3FCBFDF8325C}" destId="{23A2060B-6853-4B04-B58D-A14FE4185A94}" srcOrd="0" destOrd="0" parTransId="{F464EC3D-2E7E-4285-95AD-D5AA9712448F}" sibTransId="{3F0EBE6B-2DB9-4952-BCFE-B0C8EB15D79E}"/>
    <dgm:cxn modelId="{6D061BDE-9C74-45F7-8452-6F40EED327FA}" srcId="{DE21AE74-F27F-4BAA-9EC5-A008FAAD3CF0}" destId="{50CD245A-25A9-4476-96A9-070B8EAE5BE4}" srcOrd="1" destOrd="0" parTransId="{10BEB0A0-247B-4122-941C-E1B04063529C}" sibTransId="{0158E82C-3D54-47EA-A808-4429C70270CB}"/>
    <dgm:cxn modelId="{B3AEA1EC-DEA1-4863-AB14-0F9D3F498743}" type="presOf" srcId="{7CBB6740-6350-4657-B152-8DF8FD051F12}" destId="{9668A3B3-9189-4CD1-863A-BD40CC0A112A}" srcOrd="0" destOrd="0" presId="urn:microsoft.com/office/officeart/2005/8/layout/lProcess2"/>
    <dgm:cxn modelId="{ADDBFDF0-8F58-4521-BB17-FB4C24AD0C1A}" type="presOf" srcId="{C52E74EA-B180-4993-9262-95C30AA82C14}" destId="{6EC1AD1B-AD74-48F9-B61E-EE6A417B9EBC}" srcOrd="0" destOrd="0" presId="urn:microsoft.com/office/officeart/2005/8/layout/lProcess2"/>
    <dgm:cxn modelId="{BA46CEFB-F6B0-4E33-8337-82A7E0925525}" srcId="{DE21AE74-F27F-4BAA-9EC5-A008FAAD3CF0}" destId="{C52E74EA-B180-4993-9262-95C30AA82C14}" srcOrd="0" destOrd="0" parTransId="{211CC3A4-E2AE-4608-BC86-57603C6A8AEA}" sibTransId="{218260F5-0307-4B91-88A1-366FAE558DE7}"/>
    <dgm:cxn modelId="{133030FC-4C34-437D-8972-988BD44153F4}" type="presParOf" srcId="{ADF112F8-136D-4002-B9D4-2127A745DC9E}" destId="{51B395E2-4910-401B-A9D2-6FA8CC5AFDC5}" srcOrd="0" destOrd="0" presId="urn:microsoft.com/office/officeart/2005/8/layout/lProcess2"/>
    <dgm:cxn modelId="{0B74DE72-1826-4B68-9A0E-068AD1E58E7B}" type="presParOf" srcId="{51B395E2-4910-401B-A9D2-6FA8CC5AFDC5}" destId="{6EC1AD1B-AD74-48F9-B61E-EE6A417B9EBC}" srcOrd="0" destOrd="0" presId="urn:microsoft.com/office/officeart/2005/8/layout/lProcess2"/>
    <dgm:cxn modelId="{750B1A0E-CB01-4BD0-90C5-878FB2924F40}" type="presParOf" srcId="{51B395E2-4910-401B-A9D2-6FA8CC5AFDC5}" destId="{4CBC43FC-69CA-4E70-85EA-51F99E6790E9}" srcOrd="1" destOrd="0" presId="urn:microsoft.com/office/officeart/2005/8/layout/lProcess2"/>
    <dgm:cxn modelId="{78AB2BCE-3AE1-4B6C-B598-1318A0727197}" type="presParOf" srcId="{51B395E2-4910-401B-A9D2-6FA8CC5AFDC5}" destId="{F2BB9B34-231B-462E-96A4-B658E312EBFE}" srcOrd="2" destOrd="0" presId="urn:microsoft.com/office/officeart/2005/8/layout/lProcess2"/>
    <dgm:cxn modelId="{D1A5DF46-6E66-4308-B0B9-FCC3CCC179CA}" type="presParOf" srcId="{F2BB9B34-231B-462E-96A4-B658E312EBFE}" destId="{79199123-B3F6-4F3A-AD42-F112D4111ECA}" srcOrd="0" destOrd="0" presId="urn:microsoft.com/office/officeart/2005/8/layout/lProcess2"/>
    <dgm:cxn modelId="{6F67D679-7318-40D7-8404-834BB6DF892B}" type="presParOf" srcId="{79199123-B3F6-4F3A-AD42-F112D4111ECA}" destId="{0706F98E-9C70-4438-96A0-61C28D774ED5}" srcOrd="0" destOrd="0" presId="urn:microsoft.com/office/officeart/2005/8/layout/lProcess2"/>
    <dgm:cxn modelId="{8BC24281-ED54-48E3-A021-D5885281AB77}" type="presParOf" srcId="{ADF112F8-136D-4002-B9D4-2127A745DC9E}" destId="{72FB39D5-7B57-4CB8-A9C7-68640911CC77}" srcOrd="1" destOrd="0" presId="urn:microsoft.com/office/officeart/2005/8/layout/lProcess2"/>
    <dgm:cxn modelId="{654ACBAA-2D5B-48F4-B78F-3C8ED76628A2}" type="presParOf" srcId="{ADF112F8-136D-4002-B9D4-2127A745DC9E}" destId="{F0160A41-DE73-47CA-BA3D-AAFD4248CB6E}" srcOrd="2" destOrd="0" presId="urn:microsoft.com/office/officeart/2005/8/layout/lProcess2"/>
    <dgm:cxn modelId="{F81BDB91-2829-40F6-93D2-327B48A7E177}" type="presParOf" srcId="{F0160A41-DE73-47CA-BA3D-AAFD4248CB6E}" destId="{31F07EC9-363E-41C8-8C0F-FAE3664860C9}" srcOrd="0" destOrd="0" presId="urn:microsoft.com/office/officeart/2005/8/layout/lProcess2"/>
    <dgm:cxn modelId="{0F491E0D-1452-48FA-AFA6-DA8435586DEF}" type="presParOf" srcId="{F0160A41-DE73-47CA-BA3D-AAFD4248CB6E}" destId="{58D059AF-2A0E-4A47-8A4B-87338E2E5D65}" srcOrd="1" destOrd="0" presId="urn:microsoft.com/office/officeart/2005/8/layout/lProcess2"/>
    <dgm:cxn modelId="{DB207A1D-487B-4BA2-ACCC-AEF225720547}" type="presParOf" srcId="{F0160A41-DE73-47CA-BA3D-AAFD4248CB6E}" destId="{E7BF109D-6061-4F76-BAAA-D46D54286CFE}" srcOrd="2" destOrd="0" presId="urn:microsoft.com/office/officeart/2005/8/layout/lProcess2"/>
    <dgm:cxn modelId="{B0285960-9976-4CFF-B3E8-E19BA12CABE5}" type="presParOf" srcId="{E7BF109D-6061-4F76-BAAA-D46D54286CFE}" destId="{526CDFDB-B463-469A-B996-79CE795F32FF}" srcOrd="0" destOrd="0" presId="urn:microsoft.com/office/officeart/2005/8/layout/lProcess2"/>
    <dgm:cxn modelId="{207EED30-03AC-4105-B733-EB95A1F4B62F}" type="presParOf" srcId="{526CDFDB-B463-469A-B996-79CE795F32FF}" destId="{9668A3B3-9189-4CD1-863A-BD40CC0A112A}" srcOrd="0" destOrd="0" presId="urn:microsoft.com/office/officeart/2005/8/layout/lProcess2"/>
    <dgm:cxn modelId="{853AC2F0-67A6-48EA-927F-949711CA6C53}" type="presParOf" srcId="{526CDFDB-B463-469A-B996-79CE795F32FF}" destId="{D3AC4D6A-28BD-4CA8-961E-ADE750CC9415}" srcOrd="1" destOrd="0" presId="urn:microsoft.com/office/officeart/2005/8/layout/lProcess2"/>
    <dgm:cxn modelId="{F62C53E9-FCEC-4A25-9CF9-439A4F7DB75D}" type="presParOf" srcId="{526CDFDB-B463-469A-B996-79CE795F32FF}" destId="{1B2613CE-EBD2-4FDB-9984-D7F120A3326F}" srcOrd="2" destOrd="0" presId="urn:microsoft.com/office/officeart/2005/8/layout/lProcess2"/>
    <dgm:cxn modelId="{7C8A5E33-A3DA-4C7B-934E-EE4CBDCAB087}" type="presParOf" srcId="{ADF112F8-136D-4002-B9D4-2127A745DC9E}" destId="{323A571F-644B-4579-8629-D768CCBE3E05}" srcOrd="3" destOrd="0" presId="urn:microsoft.com/office/officeart/2005/8/layout/lProcess2"/>
    <dgm:cxn modelId="{CC5FCDC8-D831-4A6B-A587-FB5480F5A08B}" type="presParOf" srcId="{ADF112F8-136D-4002-B9D4-2127A745DC9E}" destId="{7D9148CE-E6B0-4F24-B178-691F869B989D}" srcOrd="4" destOrd="0" presId="urn:microsoft.com/office/officeart/2005/8/layout/lProcess2"/>
    <dgm:cxn modelId="{9615A112-2043-430F-A7D2-79E455B4691C}" type="presParOf" srcId="{7D9148CE-E6B0-4F24-B178-691F869B989D}" destId="{E2AE88F4-F31E-4FB0-8632-446C4AB50530}" srcOrd="0" destOrd="0" presId="urn:microsoft.com/office/officeart/2005/8/layout/lProcess2"/>
    <dgm:cxn modelId="{4C3C25AF-5F82-431B-871B-D8EDFE386ACF}" type="presParOf" srcId="{7D9148CE-E6B0-4F24-B178-691F869B989D}" destId="{66D22DCA-84B3-43C4-A49A-8833E7E9CCC0}" srcOrd="1" destOrd="0" presId="urn:microsoft.com/office/officeart/2005/8/layout/lProcess2"/>
    <dgm:cxn modelId="{F1B33F47-623B-409B-9CAF-B2694D8534E6}" type="presParOf" srcId="{7D9148CE-E6B0-4F24-B178-691F869B989D}" destId="{66DDB08E-384E-4804-AEBD-0AF7A98881D3}" srcOrd="2" destOrd="0" presId="urn:microsoft.com/office/officeart/2005/8/layout/lProcess2"/>
    <dgm:cxn modelId="{EB0009E8-29EC-41B1-B16D-FA705AABC951}" type="presParOf" srcId="{66DDB08E-384E-4804-AEBD-0AF7A98881D3}" destId="{960A6630-FF12-4D85-A45C-56547E564906}" srcOrd="0" destOrd="0" presId="urn:microsoft.com/office/officeart/2005/8/layout/lProcess2"/>
    <dgm:cxn modelId="{C65A4101-A5C4-4ED3-BADE-2FDEFADFCD0F}" type="presParOf" srcId="{960A6630-FF12-4D85-A45C-56547E564906}" destId="{71DBDBBB-48C1-4866-BB3E-4FAD7E9CAF2F}"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D5A56F-25F2-4CE7-9357-37B83472F83C}" type="doc">
      <dgm:prSet loTypeId="urn:microsoft.com/office/officeart/2005/8/layout/venn3" loCatId="icon" qsTypeId="urn:microsoft.com/office/officeart/2005/8/quickstyle/3d2" qsCatId="3D" csTypeId="urn:microsoft.com/office/officeart/2005/8/colors/colorful1" csCatId="colorful" phldr="1"/>
      <dgm:spPr/>
      <dgm:t>
        <a:bodyPr/>
        <a:lstStyle/>
        <a:p>
          <a:endParaRPr lang="en-US"/>
        </a:p>
      </dgm:t>
    </dgm:pt>
    <dgm:pt modelId="{5E0D5BC9-7DE8-9D46-88D2-FB74634922C2}">
      <dgm:prSet custT="1"/>
      <dgm:spPr/>
      <dgm:t>
        <a:bodyPr/>
        <a:lstStyle/>
        <a:p>
          <a:pPr>
            <a:buFont typeface="Arial" panose="020F0502020204030204" pitchFamily="34" charset="0"/>
            <a:buChar char="•"/>
          </a:pPr>
          <a:r>
            <a:rPr lang="en-US" sz="1800" b="1" dirty="0" err="1"/>
            <a:t>LTCFocus</a:t>
          </a:r>
          <a:r>
            <a:rPr lang="en-US" sz="1800" dirty="0"/>
            <a:t> data (compiled by Brown University</a:t>
          </a:r>
          <a:r>
            <a:rPr lang="en-US" sz="1700" dirty="0"/>
            <a:t>)</a:t>
          </a:r>
        </a:p>
      </dgm:t>
    </dgm:pt>
    <dgm:pt modelId="{78C0F679-9B8A-184A-89B2-71ACCE0B1EE7}" type="sibTrans" cxnId="{6CEB7865-39F5-8F4E-878B-7920B2059A3B}">
      <dgm:prSet/>
      <dgm:spPr/>
      <dgm:t>
        <a:bodyPr/>
        <a:lstStyle/>
        <a:p>
          <a:endParaRPr lang="en-US"/>
        </a:p>
      </dgm:t>
    </dgm:pt>
    <dgm:pt modelId="{FD22FAF9-4F1C-2C44-9FF7-51BD7D3A3415}" type="parTrans" cxnId="{6CEB7865-39F5-8F4E-878B-7920B2059A3B}">
      <dgm:prSet/>
      <dgm:spPr/>
      <dgm:t>
        <a:bodyPr/>
        <a:lstStyle/>
        <a:p>
          <a:endParaRPr lang="en-US"/>
        </a:p>
      </dgm:t>
    </dgm:pt>
    <dgm:pt modelId="{5515F0C4-4DF0-0C41-A52F-F64DB4ACCB0F}">
      <dgm:prSet custT="1"/>
      <dgm:spPr/>
      <dgm:t>
        <a:bodyPr/>
        <a:lstStyle/>
        <a:p>
          <a:pPr>
            <a:buFont typeface="Arial,Sans-Serif" panose="020F0502020204030204" pitchFamily="34" charset="0"/>
            <a:buChar char="•"/>
          </a:pPr>
          <a:r>
            <a:rPr lang="en-US" sz="1800" b="1" dirty="0">
              <a:ea typeface="+mn-lt"/>
              <a:cs typeface="+mn-lt"/>
            </a:rPr>
            <a:t>Medicare administrative claims</a:t>
          </a:r>
        </a:p>
        <a:p>
          <a:pPr>
            <a:buFont typeface="Arial,Sans-Serif" panose="020F0502020204030204" pitchFamily="34" charset="0"/>
            <a:buChar char="•"/>
          </a:pPr>
          <a:r>
            <a:rPr lang="en-US" sz="1800" dirty="0">
              <a:ea typeface="+mn-lt"/>
              <a:cs typeface="+mn-lt"/>
            </a:rPr>
            <a:t> (2010-2016)</a:t>
          </a:r>
          <a:endParaRPr lang="en-US" sz="1800" b="1" dirty="0">
            <a:ea typeface="+mn-lt"/>
            <a:cs typeface="+mn-lt"/>
          </a:endParaRPr>
        </a:p>
      </dgm:t>
    </dgm:pt>
    <dgm:pt modelId="{69B57B77-6925-114C-A8DE-0E3A3A2990E8}" type="parTrans" cxnId="{330AA3AC-E42D-A743-AADC-1B50CF606C88}">
      <dgm:prSet/>
      <dgm:spPr/>
      <dgm:t>
        <a:bodyPr/>
        <a:lstStyle/>
        <a:p>
          <a:endParaRPr lang="en-US"/>
        </a:p>
      </dgm:t>
    </dgm:pt>
    <dgm:pt modelId="{26F59F6E-B9E5-944C-8562-ACBE7AA457CF}" type="sibTrans" cxnId="{330AA3AC-E42D-A743-AADC-1B50CF606C88}">
      <dgm:prSet/>
      <dgm:spPr/>
      <dgm:t>
        <a:bodyPr/>
        <a:lstStyle/>
        <a:p>
          <a:endParaRPr lang="en-US"/>
        </a:p>
      </dgm:t>
    </dgm:pt>
    <dgm:pt modelId="{5025676D-735F-1D47-B8D9-6EA4848C508F}">
      <dgm:prSet custT="1"/>
      <dgm:spPr/>
      <dgm:t>
        <a:bodyPr/>
        <a:lstStyle/>
        <a:p>
          <a:pPr>
            <a:buFont typeface="Arial,Sans-Serif" panose="020F0502020204030204" pitchFamily="34" charset="0"/>
            <a:buChar char="•"/>
          </a:pPr>
          <a:r>
            <a:rPr lang="en-US" sz="1800" b="1" dirty="0"/>
            <a:t>MDS 2.0  </a:t>
          </a:r>
          <a:r>
            <a:rPr lang="en-US" sz="1800" b="0" dirty="0"/>
            <a:t>(2010-2012)</a:t>
          </a:r>
        </a:p>
        <a:p>
          <a:pPr>
            <a:buFont typeface="Arial,Sans-Serif" panose="020F0502020204030204" pitchFamily="34" charset="0"/>
            <a:buChar char="•"/>
          </a:pPr>
          <a:r>
            <a:rPr lang="en-US" sz="1800" b="1" dirty="0"/>
            <a:t> MDS 3.0 </a:t>
          </a:r>
          <a:r>
            <a:rPr lang="en-US" sz="1600" dirty="0"/>
            <a:t>(</a:t>
          </a:r>
          <a:r>
            <a:rPr lang="en-US" sz="1800" dirty="0"/>
            <a:t>2012-2016</a:t>
          </a:r>
          <a:r>
            <a:rPr lang="en-US" sz="1600" dirty="0"/>
            <a:t>)</a:t>
          </a:r>
          <a:endParaRPr lang="en-US" sz="1700" b="1" dirty="0">
            <a:ea typeface="+mn-lt"/>
            <a:cs typeface="+mn-lt"/>
          </a:endParaRPr>
        </a:p>
      </dgm:t>
    </dgm:pt>
    <dgm:pt modelId="{6D1DFC8F-908A-6B48-A33B-30ECA72877AA}" type="parTrans" cxnId="{7C441E7E-9042-FB4D-B4D8-37B715F7A7E9}">
      <dgm:prSet/>
      <dgm:spPr/>
      <dgm:t>
        <a:bodyPr/>
        <a:lstStyle/>
        <a:p>
          <a:endParaRPr lang="en-US"/>
        </a:p>
      </dgm:t>
    </dgm:pt>
    <dgm:pt modelId="{893E0B62-7443-5544-B3F8-8DD64F333F8A}" type="sibTrans" cxnId="{7C441E7E-9042-FB4D-B4D8-37B715F7A7E9}">
      <dgm:prSet/>
      <dgm:spPr/>
      <dgm:t>
        <a:bodyPr/>
        <a:lstStyle/>
        <a:p>
          <a:endParaRPr lang="en-US"/>
        </a:p>
      </dgm:t>
    </dgm:pt>
    <dgm:pt modelId="{1791D2D7-AA2E-7640-B68A-DF3EE7CDB60D}">
      <dgm:prSet custT="1"/>
      <dgm:spPr/>
      <dgm:t>
        <a:bodyPr/>
        <a:lstStyle/>
        <a:p>
          <a:r>
            <a:rPr lang="en-US" sz="1800" b="1" dirty="0"/>
            <a:t>Nursing Home Compare</a:t>
          </a:r>
        </a:p>
      </dgm:t>
    </dgm:pt>
    <dgm:pt modelId="{CF6FDF49-CD93-0746-B11A-6E5049F59483}" type="parTrans" cxnId="{9644A7CC-3FCB-2041-B92B-AAAC025D246C}">
      <dgm:prSet/>
      <dgm:spPr/>
      <dgm:t>
        <a:bodyPr/>
        <a:lstStyle/>
        <a:p>
          <a:endParaRPr lang="en-US"/>
        </a:p>
      </dgm:t>
    </dgm:pt>
    <dgm:pt modelId="{C3FE1DE8-D5E9-F046-AF4A-B210B931660F}" type="sibTrans" cxnId="{9644A7CC-3FCB-2041-B92B-AAAC025D246C}">
      <dgm:prSet/>
      <dgm:spPr/>
      <dgm:t>
        <a:bodyPr/>
        <a:lstStyle/>
        <a:p>
          <a:endParaRPr lang="en-US"/>
        </a:p>
      </dgm:t>
    </dgm:pt>
    <dgm:pt modelId="{5144E0FE-3C76-474D-A389-D5B4E2D4BE15}" type="pres">
      <dgm:prSet presAssocID="{FCD5A56F-25F2-4CE7-9357-37B83472F83C}" presName="Name0" presStyleCnt="0">
        <dgm:presLayoutVars>
          <dgm:dir/>
          <dgm:resizeHandles val="exact"/>
        </dgm:presLayoutVars>
      </dgm:prSet>
      <dgm:spPr/>
    </dgm:pt>
    <dgm:pt modelId="{D0E1A93C-F9DC-284C-AAE6-E78104880037}" type="pres">
      <dgm:prSet presAssocID="{5515F0C4-4DF0-0C41-A52F-F64DB4ACCB0F}" presName="Name5" presStyleLbl="vennNode1" presStyleIdx="0" presStyleCnt="4">
        <dgm:presLayoutVars>
          <dgm:bulletEnabled val="1"/>
        </dgm:presLayoutVars>
      </dgm:prSet>
      <dgm:spPr/>
    </dgm:pt>
    <dgm:pt modelId="{0FCE6CF5-E630-794E-BA2D-E81759470DF4}" type="pres">
      <dgm:prSet presAssocID="{26F59F6E-B9E5-944C-8562-ACBE7AA457CF}" presName="space" presStyleCnt="0"/>
      <dgm:spPr/>
    </dgm:pt>
    <dgm:pt modelId="{59B3FC46-B689-B84C-92CE-FA15F7F18AFC}" type="pres">
      <dgm:prSet presAssocID="{5025676D-735F-1D47-B8D9-6EA4848C508F}" presName="Name5" presStyleLbl="vennNode1" presStyleIdx="1" presStyleCnt="4">
        <dgm:presLayoutVars>
          <dgm:bulletEnabled val="1"/>
        </dgm:presLayoutVars>
      </dgm:prSet>
      <dgm:spPr/>
    </dgm:pt>
    <dgm:pt modelId="{2E86310A-C509-FC48-87AB-6CB85F673EE8}" type="pres">
      <dgm:prSet presAssocID="{893E0B62-7443-5544-B3F8-8DD64F333F8A}" presName="space" presStyleCnt="0"/>
      <dgm:spPr/>
    </dgm:pt>
    <dgm:pt modelId="{5F5802E0-4123-C649-B3DF-BCE5E5B7476B}" type="pres">
      <dgm:prSet presAssocID="{5E0D5BC9-7DE8-9D46-88D2-FB74634922C2}" presName="Name5" presStyleLbl="vennNode1" presStyleIdx="2" presStyleCnt="4">
        <dgm:presLayoutVars>
          <dgm:bulletEnabled val="1"/>
        </dgm:presLayoutVars>
      </dgm:prSet>
      <dgm:spPr/>
    </dgm:pt>
    <dgm:pt modelId="{75DF2B78-787E-1F4C-9636-36BA1D44C053}" type="pres">
      <dgm:prSet presAssocID="{78C0F679-9B8A-184A-89B2-71ACCE0B1EE7}" presName="space" presStyleCnt="0"/>
      <dgm:spPr/>
    </dgm:pt>
    <dgm:pt modelId="{4187073C-E7B5-BA4B-93A1-BD3B47216CD1}" type="pres">
      <dgm:prSet presAssocID="{1791D2D7-AA2E-7640-B68A-DF3EE7CDB60D}" presName="Name5" presStyleLbl="vennNode1" presStyleIdx="3" presStyleCnt="4">
        <dgm:presLayoutVars>
          <dgm:bulletEnabled val="1"/>
        </dgm:presLayoutVars>
      </dgm:prSet>
      <dgm:spPr/>
    </dgm:pt>
  </dgm:ptLst>
  <dgm:cxnLst>
    <dgm:cxn modelId="{12BF2614-F2C4-2F40-A507-A2EB04877317}" type="presOf" srcId="{FCD5A56F-25F2-4CE7-9357-37B83472F83C}" destId="{5144E0FE-3C76-474D-A389-D5B4E2D4BE15}" srcOrd="0" destOrd="0" presId="urn:microsoft.com/office/officeart/2005/8/layout/venn3"/>
    <dgm:cxn modelId="{5F0F3E2D-470D-A445-A221-E99683FCD0FF}" type="presOf" srcId="{1791D2D7-AA2E-7640-B68A-DF3EE7CDB60D}" destId="{4187073C-E7B5-BA4B-93A1-BD3B47216CD1}" srcOrd="0" destOrd="0" presId="urn:microsoft.com/office/officeart/2005/8/layout/venn3"/>
    <dgm:cxn modelId="{6CEB7865-39F5-8F4E-878B-7920B2059A3B}" srcId="{FCD5A56F-25F2-4CE7-9357-37B83472F83C}" destId="{5E0D5BC9-7DE8-9D46-88D2-FB74634922C2}" srcOrd="2" destOrd="0" parTransId="{FD22FAF9-4F1C-2C44-9FF7-51BD7D3A3415}" sibTransId="{78C0F679-9B8A-184A-89B2-71ACCE0B1EE7}"/>
    <dgm:cxn modelId="{57EECF4C-B7C8-3947-B746-50F790890F39}" type="presOf" srcId="{5515F0C4-4DF0-0C41-A52F-F64DB4ACCB0F}" destId="{D0E1A93C-F9DC-284C-AAE6-E78104880037}" srcOrd="0" destOrd="0" presId="urn:microsoft.com/office/officeart/2005/8/layout/venn3"/>
    <dgm:cxn modelId="{33350171-922D-ED4E-81D5-8810D9E84F70}" type="presOf" srcId="{5E0D5BC9-7DE8-9D46-88D2-FB74634922C2}" destId="{5F5802E0-4123-C649-B3DF-BCE5E5B7476B}" srcOrd="0" destOrd="0" presId="urn:microsoft.com/office/officeart/2005/8/layout/venn3"/>
    <dgm:cxn modelId="{7C441E7E-9042-FB4D-B4D8-37B715F7A7E9}" srcId="{FCD5A56F-25F2-4CE7-9357-37B83472F83C}" destId="{5025676D-735F-1D47-B8D9-6EA4848C508F}" srcOrd="1" destOrd="0" parTransId="{6D1DFC8F-908A-6B48-A33B-30ECA72877AA}" sibTransId="{893E0B62-7443-5544-B3F8-8DD64F333F8A}"/>
    <dgm:cxn modelId="{330AA3AC-E42D-A743-AADC-1B50CF606C88}" srcId="{FCD5A56F-25F2-4CE7-9357-37B83472F83C}" destId="{5515F0C4-4DF0-0C41-A52F-F64DB4ACCB0F}" srcOrd="0" destOrd="0" parTransId="{69B57B77-6925-114C-A8DE-0E3A3A2990E8}" sibTransId="{26F59F6E-B9E5-944C-8562-ACBE7AA457CF}"/>
    <dgm:cxn modelId="{9644A7CC-3FCB-2041-B92B-AAAC025D246C}" srcId="{FCD5A56F-25F2-4CE7-9357-37B83472F83C}" destId="{1791D2D7-AA2E-7640-B68A-DF3EE7CDB60D}" srcOrd="3" destOrd="0" parTransId="{CF6FDF49-CD93-0746-B11A-6E5049F59483}" sibTransId="{C3FE1DE8-D5E9-F046-AF4A-B210B931660F}"/>
    <dgm:cxn modelId="{E5BDC7CD-18FA-524A-B85B-D85C4C31BA45}" type="presOf" srcId="{5025676D-735F-1D47-B8D9-6EA4848C508F}" destId="{59B3FC46-B689-B84C-92CE-FA15F7F18AFC}" srcOrd="0" destOrd="0" presId="urn:microsoft.com/office/officeart/2005/8/layout/venn3"/>
    <dgm:cxn modelId="{69C10F1B-27FB-4444-A88A-9EB1EF359165}" type="presParOf" srcId="{5144E0FE-3C76-474D-A389-D5B4E2D4BE15}" destId="{D0E1A93C-F9DC-284C-AAE6-E78104880037}" srcOrd="0" destOrd="0" presId="urn:microsoft.com/office/officeart/2005/8/layout/venn3"/>
    <dgm:cxn modelId="{5BF1DAE6-2D17-DB4D-8282-F1DAAEE0D84F}" type="presParOf" srcId="{5144E0FE-3C76-474D-A389-D5B4E2D4BE15}" destId="{0FCE6CF5-E630-794E-BA2D-E81759470DF4}" srcOrd="1" destOrd="0" presId="urn:microsoft.com/office/officeart/2005/8/layout/venn3"/>
    <dgm:cxn modelId="{18133492-A853-C643-9305-C53EDE1510BC}" type="presParOf" srcId="{5144E0FE-3C76-474D-A389-D5B4E2D4BE15}" destId="{59B3FC46-B689-B84C-92CE-FA15F7F18AFC}" srcOrd="2" destOrd="0" presId="urn:microsoft.com/office/officeart/2005/8/layout/venn3"/>
    <dgm:cxn modelId="{FF794E3A-78EA-9248-B5FC-CD543252CC48}" type="presParOf" srcId="{5144E0FE-3C76-474D-A389-D5B4E2D4BE15}" destId="{2E86310A-C509-FC48-87AB-6CB85F673EE8}" srcOrd="3" destOrd="0" presId="urn:microsoft.com/office/officeart/2005/8/layout/venn3"/>
    <dgm:cxn modelId="{98264F3F-362E-2544-B0BE-5FBC802E6D93}" type="presParOf" srcId="{5144E0FE-3C76-474D-A389-D5B4E2D4BE15}" destId="{5F5802E0-4123-C649-B3DF-BCE5E5B7476B}" srcOrd="4" destOrd="0" presId="urn:microsoft.com/office/officeart/2005/8/layout/venn3"/>
    <dgm:cxn modelId="{53B4C0E2-B05D-5940-949C-286B6F7BD240}" type="presParOf" srcId="{5144E0FE-3C76-474D-A389-D5B4E2D4BE15}" destId="{75DF2B78-787E-1F4C-9636-36BA1D44C053}" srcOrd="5" destOrd="0" presId="urn:microsoft.com/office/officeart/2005/8/layout/venn3"/>
    <dgm:cxn modelId="{5B1F5173-AAB1-3944-9D2D-917DFF98E0CA}" type="presParOf" srcId="{5144E0FE-3C76-474D-A389-D5B4E2D4BE15}" destId="{4187073C-E7B5-BA4B-93A1-BD3B47216CD1}"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87D5BA-37CE-F046-951D-A1E0290D870B}">
      <dsp:nvSpPr>
        <dsp:cNvPr id="0" name=""/>
        <dsp:cNvSpPr/>
      </dsp:nvSpPr>
      <dsp:spPr>
        <a:xfrm>
          <a:off x="0" y="0"/>
          <a:ext cx="5181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EC68E9-539B-5D41-AC97-F12F1E3A0C27}">
      <dsp:nvSpPr>
        <dsp:cNvPr id="0" name=""/>
        <dsp:cNvSpPr/>
      </dsp:nvSpPr>
      <dsp:spPr>
        <a:xfrm>
          <a:off x="0" y="0"/>
          <a:ext cx="5181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CMS and partners developed a national action plan to improve dementia care, behavioral health and to safeguard nursing home residents from unnecessary antipsychotic drug use</a:t>
          </a:r>
          <a:br>
            <a:rPr lang="en-US" sz="2100" kern="1200" dirty="0"/>
          </a:br>
          <a:endParaRPr lang="en-US" sz="2100" kern="1200" dirty="0"/>
        </a:p>
      </dsp:txBody>
      <dsp:txXfrm>
        <a:off x="0" y="0"/>
        <a:ext cx="5181600" cy="2175669"/>
      </dsp:txXfrm>
    </dsp:sp>
    <dsp:sp modelId="{D4D9B69A-35D1-874E-B945-21C4DC27DDF9}">
      <dsp:nvSpPr>
        <dsp:cNvPr id="0" name=""/>
        <dsp:cNvSpPr/>
      </dsp:nvSpPr>
      <dsp:spPr>
        <a:xfrm>
          <a:off x="0" y="2175669"/>
          <a:ext cx="5181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5A61C9-0B6E-804F-9821-7D95C50E81D7}">
      <dsp:nvSpPr>
        <dsp:cNvPr id="0" name=""/>
        <dsp:cNvSpPr/>
      </dsp:nvSpPr>
      <dsp:spPr>
        <a:xfrm>
          <a:off x="0" y="2175669"/>
          <a:ext cx="5181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By increasing focus on person-centered (non-pharmacological) interventions for behavioral health in nursing homes, CMS reduced unnecessary antipsychotic medication use in nursing homes and eventually other care settings as well</a:t>
          </a:r>
        </a:p>
      </dsp:txBody>
      <dsp:txXfrm>
        <a:off x="0" y="2175669"/>
        <a:ext cx="5181600" cy="21756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C1AD1B-AD74-48F9-B61E-EE6A417B9EBC}">
      <dsp:nvSpPr>
        <dsp:cNvPr id="0" name=""/>
        <dsp:cNvSpPr/>
      </dsp:nvSpPr>
      <dsp:spPr>
        <a:xfrm>
          <a:off x="10" y="0"/>
          <a:ext cx="2331423" cy="484531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lumMod val="75000"/>
                  <a:lumOff val="25000"/>
                </a:schemeClr>
              </a:solidFill>
            </a:rPr>
            <a:t>1) in nursing home residents, by </a:t>
          </a:r>
          <a:r>
            <a:rPr lang="en-US" sz="2000" b="1" u="sng" kern="1200" dirty="0">
              <a:solidFill>
                <a:srgbClr val="C00000"/>
              </a:solidFill>
            </a:rPr>
            <a:t>population-level</a:t>
          </a:r>
          <a:r>
            <a:rPr lang="en-US" sz="2000" b="1" kern="1200" dirty="0">
              <a:solidFill>
                <a:schemeClr val="tx1">
                  <a:lumMod val="75000"/>
                  <a:lumOff val="25000"/>
                </a:schemeClr>
              </a:solidFill>
            </a:rPr>
            <a:t> characteristics</a:t>
          </a:r>
          <a:endParaRPr lang="en-US" sz="2000" kern="1200" dirty="0"/>
        </a:p>
      </dsp:txBody>
      <dsp:txXfrm>
        <a:off x="10" y="0"/>
        <a:ext cx="2331423" cy="1453593"/>
      </dsp:txXfrm>
    </dsp:sp>
    <dsp:sp modelId="{0706F98E-9C70-4438-96A0-61C28D774ED5}">
      <dsp:nvSpPr>
        <dsp:cNvPr id="0" name=""/>
        <dsp:cNvSpPr/>
      </dsp:nvSpPr>
      <dsp:spPr>
        <a:xfrm>
          <a:off x="234039" y="1453593"/>
          <a:ext cx="1865139" cy="31494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Font typeface="Calibri" panose="020F0502020204030204" pitchFamily="34" charset="0"/>
            <a:buNone/>
          </a:pPr>
          <a:r>
            <a:rPr lang="en-US" sz="2000" kern="1200" dirty="0">
              <a:solidFill>
                <a:schemeClr val="bg1"/>
              </a:solidFill>
            </a:rPr>
            <a:t>Antipsychotic reductions experienced at the population-level are accompanied by changes in use of other PPM classes.</a:t>
          </a:r>
        </a:p>
      </dsp:txBody>
      <dsp:txXfrm>
        <a:off x="288667" y="1508221"/>
        <a:ext cx="1755883" cy="3040197"/>
      </dsp:txXfrm>
    </dsp:sp>
    <dsp:sp modelId="{31F07EC9-363E-41C8-8C0F-FAE3664860C9}">
      <dsp:nvSpPr>
        <dsp:cNvPr id="0" name=""/>
        <dsp:cNvSpPr/>
      </dsp:nvSpPr>
      <dsp:spPr>
        <a:xfrm>
          <a:off x="2507177" y="0"/>
          <a:ext cx="2331423" cy="484531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Calibri" panose="020F0502020204030204" pitchFamily="34" charset="0"/>
            <a:buNone/>
          </a:pPr>
          <a:r>
            <a:rPr lang="en-US" sz="2000" b="1" kern="1200" dirty="0">
              <a:solidFill>
                <a:schemeClr val="tx1">
                  <a:lumMod val="75000"/>
                  <a:lumOff val="25000"/>
                </a:schemeClr>
              </a:solidFill>
            </a:rPr>
            <a:t>2) in nursing home residents, by </a:t>
          </a:r>
          <a:r>
            <a:rPr lang="en-US" sz="2000" b="1" u="sng" kern="1200" dirty="0">
              <a:solidFill>
                <a:srgbClr val="C00000"/>
              </a:solidFill>
            </a:rPr>
            <a:t>facility-level </a:t>
          </a:r>
          <a:r>
            <a:rPr lang="en-US" sz="2000" b="1" kern="1200" dirty="0">
              <a:solidFill>
                <a:schemeClr val="tx1">
                  <a:lumMod val="75000"/>
                  <a:lumOff val="25000"/>
                </a:schemeClr>
              </a:solidFill>
            </a:rPr>
            <a:t>characteristics</a:t>
          </a:r>
          <a:r>
            <a:rPr lang="en-US" sz="1700" b="1" kern="1200" dirty="0">
              <a:solidFill>
                <a:schemeClr val="tx1">
                  <a:lumMod val="75000"/>
                  <a:lumOff val="25000"/>
                </a:schemeClr>
              </a:solidFill>
            </a:rPr>
            <a:t>.</a:t>
          </a:r>
          <a:endParaRPr lang="en-US" sz="1700" kern="1200" dirty="0"/>
        </a:p>
      </dsp:txBody>
      <dsp:txXfrm>
        <a:off x="2507177" y="0"/>
        <a:ext cx="2331423" cy="1453593"/>
      </dsp:txXfrm>
    </dsp:sp>
    <dsp:sp modelId="{9668A3B3-9189-4CD1-863A-BD40CC0A112A}">
      <dsp:nvSpPr>
        <dsp:cNvPr id="0" name=""/>
        <dsp:cNvSpPr/>
      </dsp:nvSpPr>
      <dsp:spPr>
        <a:xfrm>
          <a:off x="2740319" y="1455159"/>
          <a:ext cx="1865139" cy="15101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Antipsychotic use reductions are greatest in facilities with high nursing staff: resident ratios.</a:t>
          </a:r>
        </a:p>
      </dsp:txBody>
      <dsp:txXfrm>
        <a:off x="2784549" y="1499389"/>
        <a:ext cx="1776679" cy="1421678"/>
      </dsp:txXfrm>
    </dsp:sp>
    <dsp:sp modelId="{1B2613CE-EBD2-4FDB-9984-D7F120A3326F}">
      <dsp:nvSpPr>
        <dsp:cNvPr id="0" name=""/>
        <dsp:cNvSpPr/>
      </dsp:nvSpPr>
      <dsp:spPr>
        <a:xfrm>
          <a:off x="2784980" y="3197626"/>
          <a:ext cx="1775817" cy="14038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Antipsychotic and PPM use is  lowest in facilities with ADRD supports (e.g., dementia units). </a:t>
          </a:r>
        </a:p>
      </dsp:txBody>
      <dsp:txXfrm>
        <a:off x="2826097" y="3238743"/>
        <a:ext cx="1693583" cy="1321620"/>
      </dsp:txXfrm>
    </dsp:sp>
    <dsp:sp modelId="{E2AE88F4-F31E-4FB0-8632-446C4AB50530}">
      <dsp:nvSpPr>
        <dsp:cNvPr id="0" name=""/>
        <dsp:cNvSpPr/>
      </dsp:nvSpPr>
      <dsp:spPr>
        <a:xfrm>
          <a:off x="5013458" y="0"/>
          <a:ext cx="2331423" cy="484531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Calibri" panose="020F0502020204030204" pitchFamily="34" charset="0"/>
            <a:buNone/>
          </a:pPr>
          <a:r>
            <a:rPr lang="en-US" sz="2000" b="1" kern="1200" dirty="0">
              <a:solidFill>
                <a:schemeClr val="tx1">
                  <a:lumMod val="75000"/>
                  <a:lumOff val="25000"/>
                </a:schemeClr>
              </a:solidFill>
            </a:rPr>
            <a:t>3) and </a:t>
          </a:r>
          <a:r>
            <a:rPr lang="en-US" sz="2000" b="1" u="sng" kern="1200" dirty="0">
              <a:solidFill>
                <a:srgbClr val="C00000"/>
              </a:solidFill>
            </a:rPr>
            <a:t>person-centered</a:t>
          </a:r>
          <a:r>
            <a:rPr lang="en-US" sz="2000" b="1" kern="1200" dirty="0">
              <a:solidFill>
                <a:schemeClr val="tx1">
                  <a:lumMod val="75000"/>
                  <a:lumOff val="25000"/>
                </a:schemeClr>
              </a:solidFill>
            </a:rPr>
            <a:t> health outcomes in nursing home residents</a:t>
          </a:r>
          <a:r>
            <a:rPr lang="en-US" sz="2200" b="1" kern="1200" dirty="0">
              <a:solidFill>
                <a:schemeClr val="tx1">
                  <a:lumMod val="75000"/>
                  <a:lumOff val="25000"/>
                </a:schemeClr>
              </a:solidFill>
            </a:rPr>
            <a:t>. </a:t>
          </a:r>
          <a:endParaRPr lang="en-US" sz="2200" kern="1200" dirty="0"/>
        </a:p>
      </dsp:txBody>
      <dsp:txXfrm>
        <a:off x="5013458" y="0"/>
        <a:ext cx="2331423" cy="1453593"/>
      </dsp:txXfrm>
    </dsp:sp>
    <dsp:sp modelId="{71DBDBBB-48C1-4866-BB3E-4FAD7E9CAF2F}">
      <dsp:nvSpPr>
        <dsp:cNvPr id="0" name=""/>
        <dsp:cNvSpPr/>
      </dsp:nvSpPr>
      <dsp:spPr>
        <a:xfrm>
          <a:off x="5246600" y="1453593"/>
          <a:ext cx="1865139" cy="31494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Font typeface="Calibri" panose="020F0502020204030204" pitchFamily="34" charset="0"/>
            <a:buNone/>
          </a:pPr>
          <a:r>
            <a:rPr lang="en-US" sz="2000" kern="1200" dirty="0">
              <a:solidFill>
                <a:schemeClr val="bg1"/>
              </a:solidFill>
            </a:rPr>
            <a:t>Antipsychotic reductions resulted in fewer falls/ fractures, hospital/ED visits, and death.</a:t>
          </a:r>
        </a:p>
      </dsp:txBody>
      <dsp:txXfrm>
        <a:off x="5301228" y="1508221"/>
        <a:ext cx="1755883" cy="30401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E1A93C-F9DC-284C-AAE6-E78104880037}">
      <dsp:nvSpPr>
        <dsp:cNvPr id="0" name=""/>
        <dsp:cNvSpPr/>
      </dsp:nvSpPr>
      <dsp:spPr>
        <a:xfrm>
          <a:off x="2491" y="1246667"/>
          <a:ext cx="2499577" cy="2499577"/>
        </a:xfrm>
        <a:prstGeom prst="ellipse">
          <a:avLst/>
        </a:prstGeom>
        <a:gradFill rotWithShape="0">
          <a:gsLst>
            <a:gs pos="0">
              <a:schemeClr val="accent2">
                <a:alpha val="50000"/>
                <a:hueOff val="0"/>
                <a:satOff val="0"/>
                <a:lumOff val="0"/>
                <a:alphaOff val="0"/>
                <a:tint val="100000"/>
                <a:shade val="100000"/>
                <a:satMod val="130000"/>
              </a:schemeClr>
            </a:gs>
            <a:gs pos="100000">
              <a:schemeClr val="accent2">
                <a:alpha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37560" tIns="22860" rIns="137560" bIns="22860" numCol="1" spcCol="1270" anchor="ctr" anchorCtr="0">
          <a:noAutofit/>
        </a:bodyPr>
        <a:lstStyle/>
        <a:p>
          <a:pPr marL="0" lvl="0" indent="0" algn="ctr" defTabSz="800100">
            <a:lnSpc>
              <a:spcPct val="90000"/>
            </a:lnSpc>
            <a:spcBef>
              <a:spcPct val="0"/>
            </a:spcBef>
            <a:spcAft>
              <a:spcPct val="35000"/>
            </a:spcAft>
            <a:buFont typeface="Arial,Sans-Serif" panose="020F0502020204030204" pitchFamily="34" charset="0"/>
            <a:buNone/>
          </a:pPr>
          <a:r>
            <a:rPr lang="en-US" sz="1800" b="1" kern="1200" dirty="0">
              <a:ea typeface="+mn-lt"/>
              <a:cs typeface="+mn-lt"/>
            </a:rPr>
            <a:t>Medicare administrative claims</a:t>
          </a:r>
        </a:p>
        <a:p>
          <a:pPr marL="0" lvl="0" indent="0" algn="ctr" defTabSz="800100">
            <a:lnSpc>
              <a:spcPct val="90000"/>
            </a:lnSpc>
            <a:spcBef>
              <a:spcPct val="0"/>
            </a:spcBef>
            <a:spcAft>
              <a:spcPct val="35000"/>
            </a:spcAft>
            <a:buFont typeface="Arial,Sans-Serif" panose="020F0502020204030204" pitchFamily="34" charset="0"/>
            <a:buNone/>
          </a:pPr>
          <a:r>
            <a:rPr lang="en-US" sz="1800" kern="1200" dirty="0">
              <a:ea typeface="+mn-lt"/>
              <a:cs typeface="+mn-lt"/>
            </a:rPr>
            <a:t> (2010-2016)</a:t>
          </a:r>
          <a:endParaRPr lang="en-US" sz="1800" b="1" kern="1200" dirty="0">
            <a:ea typeface="+mn-lt"/>
            <a:cs typeface="+mn-lt"/>
          </a:endParaRPr>
        </a:p>
      </dsp:txBody>
      <dsp:txXfrm>
        <a:off x="368546" y="1612722"/>
        <a:ext cx="1767467" cy="1767467"/>
      </dsp:txXfrm>
    </dsp:sp>
    <dsp:sp modelId="{59B3FC46-B689-B84C-92CE-FA15F7F18AFC}">
      <dsp:nvSpPr>
        <dsp:cNvPr id="0" name=""/>
        <dsp:cNvSpPr/>
      </dsp:nvSpPr>
      <dsp:spPr>
        <a:xfrm>
          <a:off x="2002153" y="1246667"/>
          <a:ext cx="2499577" cy="2499577"/>
        </a:xfrm>
        <a:prstGeom prst="ellipse">
          <a:avLst/>
        </a:prstGeom>
        <a:gradFill rotWithShape="0">
          <a:gsLst>
            <a:gs pos="0">
              <a:schemeClr val="accent3">
                <a:alpha val="50000"/>
                <a:hueOff val="0"/>
                <a:satOff val="0"/>
                <a:lumOff val="0"/>
                <a:alphaOff val="0"/>
                <a:tint val="100000"/>
                <a:shade val="100000"/>
                <a:satMod val="130000"/>
              </a:schemeClr>
            </a:gs>
            <a:gs pos="100000">
              <a:schemeClr val="accent3">
                <a:alpha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37560" tIns="22860" rIns="137560" bIns="22860" numCol="1" spcCol="1270" anchor="ctr" anchorCtr="0">
          <a:noAutofit/>
        </a:bodyPr>
        <a:lstStyle/>
        <a:p>
          <a:pPr marL="0" lvl="0" indent="0" algn="ctr" defTabSz="800100">
            <a:lnSpc>
              <a:spcPct val="90000"/>
            </a:lnSpc>
            <a:spcBef>
              <a:spcPct val="0"/>
            </a:spcBef>
            <a:spcAft>
              <a:spcPct val="35000"/>
            </a:spcAft>
            <a:buFont typeface="Arial,Sans-Serif" panose="020F0502020204030204" pitchFamily="34" charset="0"/>
            <a:buNone/>
          </a:pPr>
          <a:r>
            <a:rPr lang="en-US" sz="1800" b="1" kern="1200" dirty="0"/>
            <a:t>MDS 2.0  </a:t>
          </a:r>
          <a:r>
            <a:rPr lang="en-US" sz="1800" b="0" kern="1200" dirty="0"/>
            <a:t>(2010-2012)</a:t>
          </a:r>
        </a:p>
        <a:p>
          <a:pPr marL="0" lvl="0" indent="0" algn="ctr" defTabSz="800100">
            <a:lnSpc>
              <a:spcPct val="90000"/>
            </a:lnSpc>
            <a:spcBef>
              <a:spcPct val="0"/>
            </a:spcBef>
            <a:spcAft>
              <a:spcPct val="35000"/>
            </a:spcAft>
            <a:buFont typeface="Arial,Sans-Serif" panose="020F0502020204030204" pitchFamily="34" charset="0"/>
            <a:buNone/>
          </a:pPr>
          <a:r>
            <a:rPr lang="en-US" sz="1800" b="1" kern="1200" dirty="0"/>
            <a:t> MDS 3.0 </a:t>
          </a:r>
          <a:r>
            <a:rPr lang="en-US" sz="1600" kern="1200" dirty="0"/>
            <a:t>(</a:t>
          </a:r>
          <a:r>
            <a:rPr lang="en-US" sz="1800" kern="1200" dirty="0"/>
            <a:t>2012-2016</a:t>
          </a:r>
          <a:r>
            <a:rPr lang="en-US" sz="1600" kern="1200" dirty="0"/>
            <a:t>)</a:t>
          </a:r>
          <a:endParaRPr lang="en-US" sz="1700" b="1" kern="1200" dirty="0">
            <a:ea typeface="+mn-lt"/>
            <a:cs typeface="+mn-lt"/>
          </a:endParaRPr>
        </a:p>
      </dsp:txBody>
      <dsp:txXfrm>
        <a:off x="2368208" y="1612722"/>
        <a:ext cx="1767467" cy="1767467"/>
      </dsp:txXfrm>
    </dsp:sp>
    <dsp:sp modelId="{5F5802E0-4123-C649-B3DF-BCE5E5B7476B}">
      <dsp:nvSpPr>
        <dsp:cNvPr id="0" name=""/>
        <dsp:cNvSpPr/>
      </dsp:nvSpPr>
      <dsp:spPr>
        <a:xfrm>
          <a:off x="4001815" y="1246667"/>
          <a:ext cx="2499577" cy="2499577"/>
        </a:xfrm>
        <a:prstGeom prst="ellipse">
          <a:avLst/>
        </a:prstGeom>
        <a:gradFill rotWithShape="0">
          <a:gsLst>
            <a:gs pos="0">
              <a:schemeClr val="accent4">
                <a:alpha val="50000"/>
                <a:hueOff val="0"/>
                <a:satOff val="0"/>
                <a:lumOff val="0"/>
                <a:alphaOff val="0"/>
                <a:tint val="100000"/>
                <a:shade val="100000"/>
                <a:satMod val="130000"/>
              </a:schemeClr>
            </a:gs>
            <a:gs pos="100000">
              <a:schemeClr val="accent4">
                <a:alpha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37560" tIns="22860" rIns="137560" bIns="22860" numCol="1" spcCol="1270" anchor="ctr" anchorCtr="0">
          <a:noAutofit/>
        </a:bodyPr>
        <a:lstStyle/>
        <a:p>
          <a:pPr marL="0" lvl="0" indent="0" algn="ctr" defTabSz="800100">
            <a:lnSpc>
              <a:spcPct val="90000"/>
            </a:lnSpc>
            <a:spcBef>
              <a:spcPct val="0"/>
            </a:spcBef>
            <a:spcAft>
              <a:spcPct val="35000"/>
            </a:spcAft>
            <a:buFont typeface="Arial" panose="020F0502020204030204" pitchFamily="34" charset="0"/>
            <a:buNone/>
          </a:pPr>
          <a:r>
            <a:rPr lang="en-US" sz="1800" b="1" kern="1200" dirty="0" err="1"/>
            <a:t>LTCFocus</a:t>
          </a:r>
          <a:r>
            <a:rPr lang="en-US" sz="1800" kern="1200" dirty="0"/>
            <a:t> data (compiled by Brown University</a:t>
          </a:r>
          <a:r>
            <a:rPr lang="en-US" sz="1700" kern="1200" dirty="0"/>
            <a:t>)</a:t>
          </a:r>
        </a:p>
      </dsp:txBody>
      <dsp:txXfrm>
        <a:off x="4367870" y="1612722"/>
        <a:ext cx="1767467" cy="1767467"/>
      </dsp:txXfrm>
    </dsp:sp>
    <dsp:sp modelId="{4187073C-E7B5-BA4B-93A1-BD3B47216CD1}">
      <dsp:nvSpPr>
        <dsp:cNvPr id="0" name=""/>
        <dsp:cNvSpPr/>
      </dsp:nvSpPr>
      <dsp:spPr>
        <a:xfrm>
          <a:off x="6001477" y="1246667"/>
          <a:ext cx="2499577" cy="2499577"/>
        </a:xfrm>
        <a:prstGeom prst="ellipse">
          <a:avLst/>
        </a:prstGeom>
        <a:gradFill rotWithShape="0">
          <a:gsLst>
            <a:gs pos="0">
              <a:schemeClr val="accent5">
                <a:alpha val="50000"/>
                <a:hueOff val="0"/>
                <a:satOff val="0"/>
                <a:lumOff val="0"/>
                <a:alphaOff val="0"/>
                <a:tint val="100000"/>
                <a:shade val="100000"/>
                <a:satMod val="130000"/>
              </a:schemeClr>
            </a:gs>
            <a:gs pos="100000">
              <a:schemeClr val="accent5">
                <a:alpha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37560" tIns="22860" rIns="1375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Nursing Home Compare</a:t>
          </a:r>
        </a:p>
      </dsp:txBody>
      <dsp:txXfrm>
        <a:off x="6367532" y="1612722"/>
        <a:ext cx="1767467" cy="176746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631388-EA16-4693-BA78-D4D9999CCF1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D5BCC59-D009-4783-AAEF-2FC2302DE43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F03691-B9D0-4611-9B90-5CF72EC328EE}" type="datetimeFigureOut">
              <a:rPr lang="en-US" smtClean="0"/>
              <a:t>1/9/2024</a:t>
            </a:fld>
            <a:endParaRPr lang="en-US"/>
          </a:p>
        </p:txBody>
      </p:sp>
      <p:sp>
        <p:nvSpPr>
          <p:cNvPr id="4" name="Footer Placeholder 3">
            <a:extLst>
              <a:ext uri="{FF2B5EF4-FFF2-40B4-BE49-F238E27FC236}">
                <a16:creationId xmlns:a16="http://schemas.microsoft.com/office/drawing/2014/main" id="{26E8E5CA-8621-454A-9B97-46CB5951CE8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DD17B39-24A2-45BD-82C2-11AE8D0264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83B9395-EADE-40F1-9885-97332FF390FF}" type="slidenum">
              <a:rPr lang="en-US" smtClean="0"/>
              <a:t>‹#›</a:t>
            </a:fld>
            <a:endParaRPr lang="en-US"/>
          </a:p>
        </p:txBody>
      </p:sp>
    </p:spTree>
    <p:extLst>
      <p:ext uri="{BB962C8B-B14F-4D97-AF65-F5344CB8AC3E}">
        <p14:creationId xmlns:p14="http://schemas.microsoft.com/office/powerpoint/2010/main" val="416654739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hf sldNum="0"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29126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B10F93B-A18B-42EB-B139-BE2D97C51F94}" type="slidenum">
              <a:rPr lang="en-US" smtClean="0"/>
              <a:t>12</a:t>
            </a:fld>
            <a:endParaRPr lang="en-US"/>
          </a:p>
        </p:txBody>
      </p:sp>
    </p:spTree>
    <p:extLst>
      <p:ext uri="{BB962C8B-B14F-4D97-AF65-F5344CB8AC3E}">
        <p14:creationId xmlns:p14="http://schemas.microsoft.com/office/powerpoint/2010/main" val="1338858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Statistically significant relationships </a:t>
            </a:r>
            <a:r>
              <a:rPr lang="en-US"/>
              <a:t>were detected </a:t>
            </a:r>
            <a:r>
              <a:rPr lang="en-US" dirty="0"/>
              <a:t>for the slope changes pre- and post-ARI for antipsychotics and anticonvulsants but not for the other psychopharmacologic agents. </a:t>
            </a:r>
            <a:r>
              <a:rPr lang="en-US" sz="1200" dirty="0">
                <a:latin typeface="Arial" panose="020B0604020202020204" pitchFamily="34" charset="0"/>
                <a:cs typeface="Arial" panose="020B0604020202020204" pitchFamily="34" charset="0"/>
              </a:rPr>
              <a:t>Anticonvulsant use moved in reciprocal to antipsychotics pre- and post-ARI</a:t>
            </a:r>
          </a:p>
          <a:p>
            <a:endParaRPr lang="en-US" dirty="0"/>
          </a:p>
        </p:txBody>
      </p:sp>
      <p:sp>
        <p:nvSpPr>
          <p:cNvPr id="4" name="Slide Number Placeholder 3"/>
          <p:cNvSpPr>
            <a:spLocks noGrp="1"/>
          </p:cNvSpPr>
          <p:nvPr>
            <p:ph type="sldNum" sz="quarter" idx="5"/>
          </p:nvPr>
        </p:nvSpPr>
        <p:spPr/>
        <p:txBody>
          <a:bodyPr/>
          <a:lstStyle/>
          <a:p>
            <a:fld id="{F2031909-871E-7048-962A-4D1E91E17003}" type="slidenum">
              <a:rPr lang="en-US" smtClean="0"/>
              <a:t>17</a:t>
            </a:fld>
            <a:endParaRPr lang="en-US" dirty="0"/>
          </a:p>
        </p:txBody>
      </p:sp>
    </p:spTree>
    <p:extLst>
      <p:ext uri="{BB962C8B-B14F-4D97-AF65-F5344CB8AC3E}">
        <p14:creationId xmlns:p14="http://schemas.microsoft.com/office/powerpoint/2010/main" val="3375191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14972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5" name="Google Shape;275;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0ede1186d4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10ede1186d4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p27"/>
          <p:cNvSpPr txBox="1">
            <a:spLocks noGrp="1"/>
          </p:cNvSpPr>
          <p:nvPr>
            <p:ph type="title"/>
          </p:nvPr>
        </p:nvSpPr>
        <p:spPr>
          <a:xfrm>
            <a:off x="838200" y="611187"/>
            <a:ext cx="10515600" cy="107950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43F6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27"/>
          <p:cNvSpPr txBox="1">
            <a:spLocks noGrp="1"/>
          </p:cNvSpPr>
          <p:nvPr>
            <p:ph type="body" idx="1"/>
          </p:nvPr>
        </p:nvSpPr>
        <p:spPr>
          <a:xfrm>
            <a:off x="838200" y="2045589"/>
            <a:ext cx="10515600" cy="4131374"/>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24"/>
              </a:spcBef>
              <a:spcAft>
                <a:spcPts val="0"/>
              </a:spcAft>
              <a:buSzPts val="3200"/>
              <a:buChar char="▪"/>
              <a:defRPr sz="3200">
                <a:latin typeface="Arial"/>
                <a:ea typeface="Arial"/>
                <a:cs typeface="Arial"/>
                <a:sym typeface="Arial"/>
              </a:defRPr>
            </a:lvl1pPr>
            <a:lvl2pPr marL="914400" lvl="1" indent="-406400" algn="l">
              <a:lnSpc>
                <a:spcPct val="100000"/>
              </a:lnSpc>
              <a:spcBef>
                <a:spcPts val="200"/>
              </a:spcBef>
              <a:spcAft>
                <a:spcPts val="0"/>
              </a:spcAft>
              <a:buClr>
                <a:srgbClr val="143F6A"/>
              </a:buClr>
              <a:buSzPts val="2800"/>
              <a:buChar char="▪"/>
              <a:defRPr sz="2800">
                <a:latin typeface="Arial"/>
                <a:ea typeface="Arial"/>
                <a:cs typeface="Arial"/>
                <a:sym typeface="Arial"/>
              </a:defRPr>
            </a:lvl2pPr>
            <a:lvl3pPr marL="1371600" lvl="2" indent="-381000" algn="l">
              <a:lnSpc>
                <a:spcPct val="100000"/>
              </a:lnSpc>
              <a:spcBef>
                <a:spcPts val="400"/>
              </a:spcBef>
              <a:spcAft>
                <a:spcPts val="0"/>
              </a:spcAft>
              <a:buSzPts val="2400"/>
              <a:buChar char="▪"/>
              <a:defRPr sz="2400">
                <a:latin typeface="Arial"/>
                <a:ea typeface="Arial"/>
                <a:cs typeface="Arial"/>
                <a:sym typeface="Arial"/>
              </a:defRPr>
            </a:lvl3pPr>
            <a:lvl4pPr marL="1828800" lvl="3" indent="-355600" algn="l">
              <a:lnSpc>
                <a:spcPct val="100000"/>
              </a:lnSpc>
              <a:spcBef>
                <a:spcPts val="400"/>
              </a:spcBef>
              <a:spcAft>
                <a:spcPts val="0"/>
              </a:spcAft>
              <a:buSzPts val="2000"/>
              <a:buChar char="▪"/>
              <a:defRPr sz="2000">
                <a:latin typeface="Arial"/>
                <a:ea typeface="Arial"/>
                <a:cs typeface="Arial"/>
                <a:sym typeface="Arial"/>
              </a:defRPr>
            </a:lvl4pPr>
            <a:lvl5pPr marL="2286000" lvl="4" indent="-355600" algn="l">
              <a:lnSpc>
                <a:spcPct val="100000"/>
              </a:lnSpc>
              <a:spcBef>
                <a:spcPts val="400"/>
              </a:spcBef>
              <a:spcAft>
                <a:spcPts val="0"/>
              </a:spcAft>
              <a:buSzPts val="2000"/>
              <a:buChar char="▪"/>
              <a:defRPr sz="20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27"/>
          <p:cNvSpPr txBox="1">
            <a:spLocks noGrp="1"/>
          </p:cNvSpPr>
          <p:nvPr>
            <p:ph type="dt" idx="10"/>
          </p:nvPr>
        </p:nvSpPr>
        <p:spPr>
          <a:xfrm>
            <a:off x="838200" y="6340475"/>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27"/>
          <p:cNvSpPr txBox="1">
            <a:spLocks noGrp="1"/>
          </p:cNvSpPr>
          <p:nvPr>
            <p:ph type="ftr" idx="11"/>
          </p:nvPr>
        </p:nvSpPr>
        <p:spPr>
          <a:xfrm>
            <a:off x="4038600" y="6340475"/>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27"/>
          <p:cNvSpPr txBox="1">
            <a:spLocks noGrp="1"/>
          </p:cNvSpPr>
          <p:nvPr>
            <p:ph type="sldNum" idx="12"/>
          </p:nvPr>
        </p:nvSpPr>
        <p:spPr>
          <a:xfrm>
            <a:off x="8788400" y="6340475"/>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0"/>
            <a:ext cx="10515600" cy="784690"/>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1B7A8D-B814-4E53-82F9-E041302EA62F}" type="datetime1">
              <a:rPr lang="en-US" smtClean="0"/>
              <a:t>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A857258-FFC2-7D4D-A206-B001053DCD77}" type="slidenum">
              <a:rPr lang="en-US" smtClean="0"/>
              <a:t>‹#›</a:t>
            </a:fld>
            <a:endParaRPr lang="en-US" dirty="0"/>
          </a:p>
        </p:txBody>
      </p:sp>
    </p:spTree>
    <p:custDataLst>
      <p:tags r:id="rId1"/>
    </p:custDataLst>
    <p:extLst>
      <p:ext uri="{BB962C8B-B14F-4D97-AF65-F5344CB8AC3E}">
        <p14:creationId xmlns:p14="http://schemas.microsoft.com/office/powerpoint/2010/main" val="321357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8" name="Rectangle 7"/>
          <p:cNvSpPr/>
          <p:nvPr userDrawn="1"/>
        </p:nvSpPr>
        <p:spPr>
          <a:xfrm>
            <a:off x="0" y="0"/>
            <a:ext cx="3456432" cy="6858000"/>
          </a:xfrm>
          <a:prstGeom prst="rect">
            <a:avLst/>
          </a:prstGeom>
          <a:solidFill>
            <a:schemeClr val="accent4"/>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351"/>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7">
            <a:extLst>
              <a:ext uri="{FF2B5EF4-FFF2-40B4-BE49-F238E27FC236}">
                <a16:creationId xmlns:a16="http://schemas.microsoft.com/office/drawing/2014/main" id="{45520A0E-C936-5640-B01D-B73B0FB924DA}"/>
              </a:ext>
            </a:extLst>
          </p:cNvPr>
          <p:cNvSpPr>
            <a:spLocks noGrp="1"/>
          </p:cNvSpPr>
          <p:nvPr>
            <p:ph type="dt" sz="half" idx="10"/>
          </p:nvPr>
        </p:nvSpPr>
        <p:spPr>
          <a:xfrm>
            <a:off x="8549640" y="6356351"/>
            <a:ext cx="2743200" cy="365125"/>
          </a:xfrm>
        </p:spPr>
        <p:txBody>
          <a:bodyPr/>
          <a:lstStyle>
            <a:lvl1pPr algn="r">
              <a:defRPr/>
            </a:lvl1pPr>
          </a:lstStyle>
          <a:p>
            <a:fld id="{5586B75A-687E-405C-8A0B-8D00578BA2C3}" type="datetimeFigureOut">
              <a:rPr lang="en-US" smtClean="0"/>
              <a:pPr/>
              <a:t>1/9/2024</a:t>
            </a:fld>
            <a:endParaRPr lang="en-US" dirty="0"/>
          </a:p>
        </p:txBody>
      </p:sp>
      <p:sp>
        <p:nvSpPr>
          <p:cNvPr id="12" name="Slide Number Placeholder 9">
            <a:extLst>
              <a:ext uri="{FF2B5EF4-FFF2-40B4-BE49-F238E27FC236}">
                <a16:creationId xmlns:a16="http://schemas.microsoft.com/office/drawing/2014/main" id="{B9E9959E-8C18-044A-97D4-7C75DF0C75C8}"/>
              </a:ext>
            </a:extLst>
          </p:cNvPr>
          <p:cNvSpPr>
            <a:spLocks noGrp="1"/>
          </p:cNvSpPr>
          <p:nvPr>
            <p:ph type="sldNum" sz="quarter" idx="12"/>
          </p:nvPr>
        </p:nvSpPr>
        <p:spPr>
          <a:xfrm>
            <a:off x="4839809" y="6356351"/>
            <a:ext cx="1530927" cy="365125"/>
          </a:xfrm>
        </p:spPr>
        <p:txBody>
          <a:bodyPr/>
          <a:lstStyle>
            <a:lvl1pPr algn="ctr">
              <a:defRPr/>
            </a:lvl1pPr>
          </a:lstStyle>
          <a:p>
            <a:fld id="{4FAB73BC-B049-4115-A692-8D63A059BFB8}" type="slidenum">
              <a:rPr lang="en-US" smtClean="0"/>
              <a:pPr/>
              <a:t>‹#›</a:t>
            </a:fld>
            <a:endParaRPr lang="en-US" dirty="0"/>
          </a:p>
        </p:txBody>
      </p:sp>
      <p:sp>
        <p:nvSpPr>
          <p:cNvPr id="13" name="Title 1">
            <a:extLst>
              <a:ext uri="{FF2B5EF4-FFF2-40B4-BE49-F238E27FC236}">
                <a16:creationId xmlns:a16="http://schemas.microsoft.com/office/drawing/2014/main" id="{C44E300F-5E5C-0C4F-AE7A-79AF70485625}"/>
              </a:ext>
            </a:extLst>
          </p:cNvPr>
          <p:cNvSpPr>
            <a:spLocks noGrp="1"/>
          </p:cNvSpPr>
          <p:nvPr>
            <p:ph type="title"/>
          </p:nvPr>
        </p:nvSpPr>
        <p:spPr>
          <a:xfrm>
            <a:off x="190911" y="864108"/>
            <a:ext cx="2947483" cy="3849216"/>
          </a:xfrm>
        </p:spPr>
        <p:txBody>
          <a:bodyPr anchor="t"/>
          <a:lstStyle>
            <a:lvl1pPr>
              <a:defRPr baseline="0"/>
            </a:lvl1pPr>
          </a:lstStyle>
          <a:p>
            <a:r>
              <a:rPr lang="en-US" dirty="0"/>
              <a:t>Click to edit Master title style</a:t>
            </a:r>
          </a:p>
        </p:txBody>
      </p:sp>
      <p:pic>
        <p:nvPicPr>
          <p:cNvPr id="9" name="Picture 8">
            <a:extLst>
              <a:ext uri="{FF2B5EF4-FFF2-40B4-BE49-F238E27FC236}">
                <a16:creationId xmlns:a16="http://schemas.microsoft.com/office/drawing/2014/main" id="{A82361A2-7CBF-D848-B24D-BB4516EECD8E}"/>
              </a:ext>
            </a:extLst>
          </p:cNvPr>
          <p:cNvPicPr>
            <a:picLocks noChangeAspect="1"/>
          </p:cNvPicPr>
          <p:nvPr userDrawn="1"/>
        </p:nvPicPr>
        <p:blipFill>
          <a:blip r:embed="rId2"/>
          <a:stretch>
            <a:fillRect/>
          </a:stretch>
        </p:blipFill>
        <p:spPr>
          <a:xfrm>
            <a:off x="586914" y="4693183"/>
            <a:ext cx="2155479" cy="1112992"/>
          </a:xfrm>
          <a:prstGeom prst="rect">
            <a:avLst/>
          </a:prstGeom>
        </p:spPr>
      </p:pic>
      <p:pic>
        <p:nvPicPr>
          <p:cNvPr id="10" name="Picture 9">
            <a:extLst>
              <a:ext uri="{FF2B5EF4-FFF2-40B4-BE49-F238E27FC236}">
                <a16:creationId xmlns:a16="http://schemas.microsoft.com/office/drawing/2014/main" id="{3D4E90BB-3DBD-6445-A972-D2B75BD57AD6}"/>
              </a:ext>
            </a:extLst>
          </p:cNvPr>
          <p:cNvPicPr>
            <a:picLocks noChangeAspect="1"/>
          </p:cNvPicPr>
          <p:nvPr userDrawn="1"/>
        </p:nvPicPr>
        <p:blipFill>
          <a:blip r:embed="rId3"/>
          <a:srcRect/>
          <a:stretch/>
        </p:blipFill>
        <p:spPr>
          <a:xfrm>
            <a:off x="711353" y="5786033"/>
            <a:ext cx="1906601" cy="917256"/>
          </a:xfrm>
          <a:prstGeom prst="rect">
            <a:avLst/>
          </a:prstGeom>
        </p:spPr>
      </p:pic>
    </p:spTree>
    <p:extLst>
      <p:ext uri="{BB962C8B-B14F-4D97-AF65-F5344CB8AC3E}">
        <p14:creationId xmlns:p14="http://schemas.microsoft.com/office/powerpoint/2010/main" val="3250055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Rectangle 7"/>
          <p:cNvSpPr/>
          <p:nvPr userDrawn="1"/>
        </p:nvSpPr>
        <p:spPr>
          <a:xfrm>
            <a:off x="0" y="0"/>
            <a:ext cx="3456432" cy="6858000"/>
          </a:xfrm>
          <a:prstGeom prst="rect">
            <a:avLst/>
          </a:prstGeom>
          <a:solidFill>
            <a:srgbClr val="A2C5C8"/>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1351"/>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1">
            <a:extLst>
              <a:ext uri="{FF2B5EF4-FFF2-40B4-BE49-F238E27FC236}">
                <a16:creationId xmlns:a16="http://schemas.microsoft.com/office/drawing/2014/main" id="{F67759DD-0CC8-B548-AF1E-9689EA25AAA2}"/>
              </a:ext>
            </a:extLst>
          </p:cNvPr>
          <p:cNvSpPr>
            <a:spLocks noGrp="1"/>
          </p:cNvSpPr>
          <p:nvPr>
            <p:ph type="title"/>
          </p:nvPr>
        </p:nvSpPr>
        <p:spPr>
          <a:xfrm>
            <a:off x="190911" y="864108"/>
            <a:ext cx="2947483" cy="3849216"/>
          </a:xfrm>
        </p:spPr>
        <p:txBody>
          <a:bodyPr anchor="t"/>
          <a:lstStyle>
            <a:lvl1pPr>
              <a:defRPr baseline="0"/>
            </a:lvl1pPr>
          </a:lstStyle>
          <a:p>
            <a:r>
              <a:rPr lang="en-US" dirty="0"/>
              <a:t>Click to edit Master title style</a:t>
            </a:r>
          </a:p>
        </p:txBody>
      </p:sp>
      <p:pic>
        <p:nvPicPr>
          <p:cNvPr id="14" name="Picture 13">
            <a:extLst>
              <a:ext uri="{FF2B5EF4-FFF2-40B4-BE49-F238E27FC236}">
                <a16:creationId xmlns:a16="http://schemas.microsoft.com/office/drawing/2014/main" id="{FD7E2C8F-C0A9-444D-A86B-4A2B5532F092}"/>
              </a:ext>
            </a:extLst>
          </p:cNvPr>
          <p:cNvPicPr>
            <a:picLocks noChangeAspect="1"/>
          </p:cNvPicPr>
          <p:nvPr userDrawn="1"/>
        </p:nvPicPr>
        <p:blipFill>
          <a:blip r:embed="rId2"/>
          <a:stretch>
            <a:fillRect/>
          </a:stretch>
        </p:blipFill>
        <p:spPr>
          <a:xfrm>
            <a:off x="586914" y="4693183"/>
            <a:ext cx="2155479" cy="1112992"/>
          </a:xfrm>
          <a:prstGeom prst="rect">
            <a:avLst/>
          </a:prstGeom>
        </p:spPr>
      </p:pic>
      <p:pic>
        <p:nvPicPr>
          <p:cNvPr id="7" name="Picture 6">
            <a:extLst>
              <a:ext uri="{FF2B5EF4-FFF2-40B4-BE49-F238E27FC236}">
                <a16:creationId xmlns:a16="http://schemas.microsoft.com/office/drawing/2014/main" id="{3F14D88C-EA33-D74E-AB34-DDEF3D7084CA}"/>
              </a:ext>
            </a:extLst>
          </p:cNvPr>
          <p:cNvPicPr>
            <a:picLocks noChangeAspect="1"/>
          </p:cNvPicPr>
          <p:nvPr userDrawn="1"/>
        </p:nvPicPr>
        <p:blipFill>
          <a:blip r:embed="rId3"/>
          <a:srcRect/>
          <a:stretch/>
        </p:blipFill>
        <p:spPr>
          <a:xfrm>
            <a:off x="713086" y="5786034"/>
            <a:ext cx="1903133" cy="915588"/>
          </a:xfrm>
          <a:prstGeom prst="rect">
            <a:avLst/>
          </a:prstGeom>
        </p:spPr>
      </p:pic>
    </p:spTree>
    <p:extLst>
      <p:ext uri="{BB962C8B-B14F-4D97-AF65-F5344CB8AC3E}">
        <p14:creationId xmlns:p14="http://schemas.microsoft.com/office/powerpoint/2010/main" val="2792401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08"/>
        <p:cNvGrpSpPr/>
        <p:nvPr/>
      </p:nvGrpSpPr>
      <p:grpSpPr>
        <a:xfrm>
          <a:off x="0" y="0"/>
          <a:ext cx="0" cy="0"/>
          <a:chOff x="0" y="0"/>
          <a:chExt cx="0" cy="0"/>
        </a:xfrm>
      </p:grpSpPr>
      <p:sp>
        <p:nvSpPr>
          <p:cNvPr id="109" name="Google Shape;109;p32"/>
          <p:cNvSpPr txBox="1">
            <a:spLocks noGrp="1"/>
          </p:cNvSpPr>
          <p:nvPr>
            <p:ph type="ctrTitle"/>
          </p:nvPr>
        </p:nvSpPr>
        <p:spPr>
          <a:xfrm>
            <a:off x="1524000" y="2438400"/>
            <a:ext cx="9144000" cy="107156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143F6A"/>
              </a:buClr>
              <a:buSzPts val="6000"/>
              <a:buFont typeface="Calibri"/>
              <a:buNone/>
              <a:defRPr sz="600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32"/>
          <p:cNvSpPr txBox="1">
            <a:spLocks noGrp="1"/>
          </p:cNvSpPr>
          <p:nvPr>
            <p:ph type="subTitle" idx="1"/>
          </p:nvPr>
        </p:nvSpPr>
        <p:spPr>
          <a:xfrm>
            <a:off x="1524000" y="3810000"/>
            <a:ext cx="9144000" cy="14478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24"/>
              </a:spcBef>
              <a:spcAft>
                <a:spcPts val="0"/>
              </a:spcAft>
              <a:buSzPts val="2400"/>
              <a:buNone/>
              <a:defRPr sz="2400">
                <a:latin typeface="Arial"/>
                <a:ea typeface="Arial"/>
                <a:cs typeface="Arial"/>
                <a:sym typeface="Arial"/>
              </a:defRPr>
            </a:lvl1pPr>
            <a:lvl2pPr lvl="1" algn="ctr">
              <a:lnSpc>
                <a:spcPct val="100000"/>
              </a:lnSpc>
              <a:spcBef>
                <a:spcPts val="200"/>
              </a:spcBef>
              <a:spcAft>
                <a:spcPts val="0"/>
              </a:spcAft>
              <a:buSzPts val="2000"/>
              <a:buNone/>
              <a:defRPr sz="2000"/>
            </a:lvl2pPr>
            <a:lvl3pPr lvl="2" algn="ctr">
              <a:lnSpc>
                <a:spcPct val="100000"/>
              </a:lnSpc>
              <a:spcBef>
                <a:spcPts val="400"/>
              </a:spcBef>
              <a:spcAft>
                <a:spcPts val="0"/>
              </a:spcAft>
              <a:buSzPts val="1800"/>
              <a:buNone/>
              <a:defRPr sz="1800"/>
            </a:lvl3pPr>
            <a:lvl4pPr lvl="3" algn="ctr">
              <a:lnSpc>
                <a:spcPct val="100000"/>
              </a:lnSpc>
              <a:spcBef>
                <a:spcPts val="400"/>
              </a:spcBef>
              <a:spcAft>
                <a:spcPts val="0"/>
              </a:spcAft>
              <a:buSzPts val="1600"/>
              <a:buNone/>
              <a:defRPr sz="1600"/>
            </a:lvl4pPr>
            <a:lvl5pPr lvl="4" algn="ctr">
              <a:lnSpc>
                <a:spcPct val="100000"/>
              </a:lnSpc>
              <a:spcBef>
                <a:spcPts val="4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11" name="Google Shape;111;p32"/>
          <p:cNvSpPr txBox="1">
            <a:spLocks noGrp="1"/>
          </p:cNvSpPr>
          <p:nvPr>
            <p:ph type="dt" idx="10"/>
          </p:nvPr>
        </p:nvSpPr>
        <p:spPr>
          <a:xfrm>
            <a:off x="838200" y="6340475"/>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32"/>
          <p:cNvSpPr txBox="1">
            <a:spLocks noGrp="1"/>
          </p:cNvSpPr>
          <p:nvPr>
            <p:ph type="ftr" idx="11"/>
          </p:nvPr>
        </p:nvSpPr>
        <p:spPr>
          <a:xfrm>
            <a:off x="4038600" y="6340475"/>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32"/>
          <p:cNvSpPr txBox="1">
            <a:spLocks noGrp="1"/>
          </p:cNvSpPr>
          <p:nvPr>
            <p:ph type="sldNum" idx="12"/>
          </p:nvPr>
        </p:nvSpPr>
        <p:spPr>
          <a:xfrm>
            <a:off x="8788400" y="6340475"/>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fld id="{00000000-1234-1234-1234-123412341234}" type="slidenum">
              <a:rPr lang="en-US"/>
              <a:t>‹#›</a:t>
            </a:fld>
            <a:endParaRPr/>
          </a:p>
        </p:txBody>
      </p:sp>
    </p:spTree>
    <p:extLst>
      <p:ext uri="{BB962C8B-B14F-4D97-AF65-F5344CB8AC3E}">
        <p14:creationId xmlns:p14="http://schemas.microsoft.com/office/powerpoint/2010/main" val="3562351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4"/>
        <p:cNvGrpSpPr/>
        <p:nvPr/>
      </p:nvGrpSpPr>
      <p:grpSpPr>
        <a:xfrm>
          <a:off x="0" y="0"/>
          <a:ext cx="0" cy="0"/>
          <a:chOff x="0" y="0"/>
          <a:chExt cx="0" cy="0"/>
        </a:xfrm>
      </p:grpSpPr>
      <p:sp>
        <p:nvSpPr>
          <p:cNvPr id="115" name="Google Shape;115;p33"/>
          <p:cNvSpPr txBox="1">
            <a:spLocks noGrp="1"/>
          </p:cNvSpPr>
          <p:nvPr>
            <p:ph type="title"/>
          </p:nvPr>
        </p:nvSpPr>
        <p:spPr>
          <a:xfrm>
            <a:off x="838200" y="611187"/>
            <a:ext cx="10515600" cy="107950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43F6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3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24"/>
              </a:spcBef>
              <a:spcAft>
                <a:spcPts val="0"/>
              </a:spcAft>
              <a:buSzPts val="2800"/>
              <a:buChar char="▪"/>
              <a:defRPr>
                <a:latin typeface="Arial"/>
                <a:ea typeface="Arial"/>
                <a:cs typeface="Arial"/>
                <a:sym typeface="Arial"/>
              </a:defRPr>
            </a:lvl1pPr>
            <a:lvl2pPr marL="914400" lvl="1" indent="-381000" algn="l">
              <a:lnSpc>
                <a:spcPct val="100000"/>
              </a:lnSpc>
              <a:spcBef>
                <a:spcPts val="200"/>
              </a:spcBef>
              <a:spcAft>
                <a:spcPts val="0"/>
              </a:spcAft>
              <a:buSzPts val="2400"/>
              <a:buChar char="▪"/>
              <a:defRPr>
                <a:latin typeface="Arial"/>
                <a:ea typeface="Arial"/>
                <a:cs typeface="Arial"/>
                <a:sym typeface="Arial"/>
              </a:defRPr>
            </a:lvl2pPr>
            <a:lvl3pPr marL="1371600" lvl="2" indent="-355600" algn="l">
              <a:lnSpc>
                <a:spcPct val="100000"/>
              </a:lnSpc>
              <a:spcBef>
                <a:spcPts val="400"/>
              </a:spcBef>
              <a:spcAft>
                <a:spcPts val="0"/>
              </a:spcAft>
              <a:buSzPts val="2000"/>
              <a:buChar char="▪"/>
              <a:defRPr>
                <a:latin typeface="Arial"/>
                <a:ea typeface="Arial"/>
                <a:cs typeface="Arial"/>
                <a:sym typeface="Arial"/>
              </a:defRPr>
            </a:lvl3pPr>
            <a:lvl4pPr marL="1828800" lvl="3" indent="-342900" algn="l">
              <a:lnSpc>
                <a:spcPct val="100000"/>
              </a:lnSpc>
              <a:spcBef>
                <a:spcPts val="400"/>
              </a:spcBef>
              <a:spcAft>
                <a:spcPts val="0"/>
              </a:spcAft>
              <a:buSzPts val="1800"/>
              <a:buChar char="▪"/>
              <a:defRPr>
                <a:latin typeface="Arial"/>
                <a:ea typeface="Arial"/>
                <a:cs typeface="Arial"/>
                <a:sym typeface="Arial"/>
              </a:defRPr>
            </a:lvl4pPr>
            <a:lvl5pPr marL="2286000" lvl="4" indent="-342900" algn="l">
              <a:lnSpc>
                <a:spcPct val="100000"/>
              </a:lnSpc>
              <a:spcBef>
                <a:spcPts val="400"/>
              </a:spcBef>
              <a:spcAft>
                <a:spcPts val="0"/>
              </a:spcAft>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3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24"/>
              </a:spcBef>
              <a:spcAft>
                <a:spcPts val="0"/>
              </a:spcAft>
              <a:buSzPts val="2800"/>
              <a:buChar char="▪"/>
              <a:defRPr>
                <a:latin typeface="Arial"/>
                <a:ea typeface="Arial"/>
                <a:cs typeface="Arial"/>
                <a:sym typeface="Arial"/>
              </a:defRPr>
            </a:lvl1pPr>
            <a:lvl2pPr marL="914400" lvl="1" indent="-381000" algn="l">
              <a:lnSpc>
                <a:spcPct val="100000"/>
              </a:lnSpc>
              <a:spcBef>
                <a:spcPts val="200"/>
              </a:spcBef>
              <a:spcAft>
                <a:spcPts val="0"/>
              </a:spcAft>
              <a:buSzPts val="2400"/>
              <a:buChar char="▪"/>
              <a:defRPr>
                <a:latin typeface="Arial"/>
                <a:ea typeface="Arial"/>
                <a:cs typeface="Arial"/>
                <a:sym typeface="Arial"/>
              </a:defRPr>
            </a:lvl2pPr>
            <a:lvl3pPr marL="1371600" lvl="2" indent="-355600" algn="l">
              <a:lnSpc>
                <a:spcPct val="100000"/>
              </a:lnSpc>
              <a:spcBef>
                <a:spcPts val="400"/>
              </a:spcBef>
              <a:spcAft>
                <a:spcPts val="0"/>
              </a:spcAft>
              <a:buSzPts val="2000"/>
              <a:buChar char="▪"/>
              <a:defRPr>
                <a:latin typeface="Arial"/>
                <a:ea typeface="Arial"/>
                <a:cs typeface="Arial"/>
                <a:sym typeface="Arial"/>
              </a:defRPr>
            </a:lvl3pPr>
            <a:lvl4pPr marL="1828800" lvl="3" indent="-342900" algn="l">
              <a:lnSpc>
                <a:spcPct val="100000"/>
              </a:lnSpc>
              <a:spcBef>
                <a:spcPts val="400"/>
              </a:spcBef>
              <a:spcAft>
                <a:spcPts val="0"/>
              </a:spcAft>
              <a:buSzPts val="1800"/>
              <a:buChar char="▪"/>
              <a:defRPr>
                <a:latin typeface="Arial"/>
                <a:ea typeface="Arial"/>
                <a:cs typeface="Arial"/>
                <a:sym typeface="Arial"/>
              </a:defRPr>
            </a:lvl4pPr>
            <a:lvl5pPr marL="2286000" lvl="4" indent="-342900" algn="l">
              <a:lnSpc>
                <a:spcPct val="100000"/>
              </a:lnSpc>
              <a:spcBef>
                <a:spcPts val="400"/>
              </a:spcBef>
              <a:spcAft>
                <a:spcPts val="0"/>
              </a:spcAft>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33"/>
          <p:cNvSpPr txBox="1">
            <a:spLocks noGrp="1"/>
          </p:cNvSpPr>
          <p:nvPr>
            <p:ph type="dt" idx="10"/>
          </p:nvPr>
        </p:nvSpPr>
        <p:spPr>
          <a:xfrm>
            <a:off x="838200" y="6340475"/>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33"/>
          <p:cNvSpPr txBox="1">
            <a:spLocks noGrp="1"/>
          </p:cNvSpPr>
          <p:nvPr>
            <p:ph type="ftr" idx="11"/>
          </p:nvPr>
        </p:nvSpPr>
        <p:spPr>
          <a:xfrm>
            <a:off x="4038600" y="6340475"/>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33"/>
          <p:cNvSpPr txBox="1">
            <a:spLocks noGrp="1"/>
          </p:cNvSpPr>
          <p:nvPr>
            <p:ph type="sldNum" idx="12"/>
          </p:nvPr>
        </p:nvSpPr>
        <p:spPr>
          <a:xfrm>
            <a:off x="8788400" y="6340475"/>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0"/>
        <p:cNvGrpSpPr/>
        <p:nvPr/>
      </p:nvGrpSpPr>
      <p:grpSpPr>
        <a:xfrm>
          <a:off x="0" y="0"/>
          <a:ext cx="0" cy="0"/>
          <a:chOff x="0" y="0"/>
          <a:chExt cx="0" cy="0"/>
        </a:xfrm>
      </p:grpSpPr>
      <p:sp>
        <p:nvSpPr>
          <p:cNvPr id="131" name="Google Shape;131;p35"/>
          <p:cNvSpPr txBox="1">
            <a:spLocks noGrp="1"/>
          </p:cNvSpPr>
          <p:nvPr>
            <p:ph type="title"/>
          </p:nvPr>
        </p:nvSpPr>
        <p:spPr>
          <a:xfrm>
            <a:off x="838200" y="762000"/>
            <a:ext cx="10515600" cy="914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43F6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35"/>
          <p:cNvSpPr txBox="1">
            <a:spLocks noGrp="1"/>
          </p:cNvSpPr>
          <p:nvPr>
            <p:ph type="dt" idx="10"/>
          </p:nvPr>
        </p:nvSpPr>
        <p:spPr>
          <a:xfrm>
            <a:off x="838200" y="6340475"/>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35"/>
          <p:cNvSpPr txBox="1">
            <a:spLocks noGrp="1"/>
          </p:cNvSpPr>
          <p:nvPr>
            <p:ph type="ftr" idx="11"/>
          </p:nvPr>
        </p:nvSpPr>
        <p:spPr>
          <a:xfrm>
            <a:off x="4038600" y="6340475"/>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35"/>
          <p:cNvSpPr txBox="1">
            <a:spLocks noGrp="1"/>
          </p:cNvSpPr>
          <p:nvPr>
            <p:ph type="sldNum" idx="12"/>
          </p:nvPr>
        </p:nvSpPr>
        <p:spPr>
          <a:xfrm>
            <a:off x="8788400" y="6340475"/>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0"/>
        <p:cNvGrpSpPr/>
        <p:nvPr/>
      </p:nvGrpSpPr>
      <p:grpSpPr>
        <a:xfrm>
          <a:off x="0" y="0"/>
          <a:ext cx="0" cy="0"/>
          <a:chOff x="0" y="0"/>
          <a:chExt cx="0" cy="0"/>
        </a:xfrm>
      </p:grpSpPr>
      <p:sp>
        <p:nvSpPr>
          <p:cNvPr id="141" name="Google Shape;141;p37"/>
          <p:cNvSpPr txBox="1">
            <a:spLocks noGrp="1"/>
          </p:cNvSpPr>
          <p:nvPr>
            <p:ph type="title"/>
          </p:nvPr>
        </p:nvSpPr>
        <p:spPr>
          <a:xfrm>
            <a:off x="839788" y="533400"/>
            <a:ext cx="3932237" cy="1219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43F6A"/>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37"/>
          <p:cNvSpPr txBox="1">
            <a:spLocks noGrp="1"/>
          </p:cNvSpPr>
          <p:nvPr>
            <p:ph type="body" idx="1"/>
          </p:nvPr>
        </p:nvSpPr>
        <p:spPr>
          <a:xfrm>
            <a:off x="5183188" y="1295400"/>
            <a:ext cx="6172200" cy="456565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24"/>
              </a:spcBef>
              <a:spcAft>
                <a:spcPts val="0"/>
              </a:spcAft>
              <a:buSzPts val="3200"/>
              <a:buChar char="▪"/>
              <a:defRPr sz="3200">
                <a:latin typeface="Arial"/>
                <a:ea typeface="Arial"/>
                <a:cs typeface="Arial"/>
                <a:sym typeface="Arial"/>
              </a:defRPr>
            </a:lvl1pPr>
            <a:lvl2pPr marL="914400" lvl="1" indent="-406400" algn="l">
              <a:lnSpc>
                <a:spcPct val="100000"/>
              </a:lnSpc>
              <a:spcBef>
                <a:spcPts val="200"/>
              </a:spcBef>
              <a:spcAft>
                <a:spcPts val="0"/>
              </a:spcAft>
              <a:buSzPts val="2800"/>
              <a:buChar char="▪"/>
              <a:defRPr sz="2800">
                <a:latin typeface="Arial"/>
                <a:ea typeface="Arial"/>
                <a:cs typeface="Arial"/>
                <a:sym typeface="Arial"/>
              </a:defRPr>
            </a:lvl2pPr>
            <a:lvl3pPr marL="1371600" lvl="2" indent="-381000" algn="l">
              <a:lnSpc>
                <a:spcPct val="100000"/>
              </a:lnSpc>
              <a:spcBef>
                <a:spcPts val="400"/>
              </a:spcBef>
              <a:spcAft>
                <a:spcPts val="0"/>
              </a:spcAft>
              <a:buSzPts val="2400"/>
              <a:buChar char="▪"/>
              <a:defRPr sz="2400">
                <a:latin typeface="Arial"/>
                <a:ea typeface="Arial"/>
                <a:cs typeface="Arial"/>
                <a:sym typeface="Arial"/>
              </a:defRPr>
            </a:lvl3pPr>
            <a:lvl4pPr marL="1828800" lvl="3" indent="-355600" algn="l">
              <a:lnSpc>
                <a:spcPct val="100000"/>
              </a:lnSpc>
              <a:spcBef>
                <a:spcPts val="400"/>
              </a:spcBef>
              <a:spcAft>
                <a:spcPts val="0"/>
              </a:spcAft>
              <a:buSzPts val="2000"/>
              <a:buChar char="▪"/>
              <a:defRPr sz="2000">
                <a:latin typeface="Arial"/>
                <a:ea typeface="Arial"/>
                <a:cs typeface="Arial"/>
                <a:sym typeface="Arial"/>
              </a:defRPr>
            </a:lvl4pPr>
            <a:lvl5pPr marL="2286000" lvl="4" indent="-355600" algn="l">
              <a:lnSpc>
                <a:spcPct val="100000"/>
              </a:lnSpc>
              <a:spcBef>
                <a:spcPts val="400"/>
              </a:spcBef>
              <a:spcAft>
                <a:spcPts val="0"/>
              </a:spcAft>
              <a:buSzPts val="2000"/>
              <a:buChar char="▪"/>
              <a:defRPr sz="2000">
                <a:latin typeface="Arial"/>
                <a:ea typeface="Arial"/>
                <a:cs typeface="Arial"/>
                <a:sym typeface="Arial"/>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43" name="Google Shape;143;p3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4"/>
              </a:spcBef>
              <a:spcAft>
                <a:spcPts val="0"/>
              </a:spcAft>
              <a:buSzPts val="1600"/>
              <a:buNone/>
              <a:defRPr sz="1600">
                <a:latin typeface="Arial"/>
                <a:ea typeface="Arial"/>
                <a:cs typeface="Arial"/>
                <a:sym typeface="Arial"/>
              </a:defRPr>
            </a:lvl1pPr>
            <a:lvl2pPr marL="914400" lvl="1" indent="-228600" algn="l">
              <a:lnSpc>
                <a:spcPct val="100000"/>
              </a:lnSpc>
              <a:spcBef>
                <a:spcPts val="200"/>
              </a:spcBef>
              <a:spcAft>
                <a:spcPts val="0"/>
              </a:spcAft>
              <a:buSzPts val="1400"/>
              <a:buNone/>
              <a:defRPr sz="1400"/>
            </a:lvl2pPr>
            <a:lvl3pPr marL="1371600" lvl="2" indent="-228600" algn="l">
              <a:lnSpc>
                <a:spcPct val="100000"/>
              </a:lnSpc>
              <a:spcBef>
                <a:spcPts val="400"/>
              </a:spcBef>
              <a:spcAft>
                <a:spcPts val="0"/>
              </a:spcAft>
              <a:buSzPts val="1200"/>
              <a:buNone/>
              <a:defRPr sz="1200"/>
            </a:lvl3pPr>
            <a:lvl4pPr marL="1828800" lvl="3" indent="-228600" algn="l">
              <a:lnSpc>
                <a:spcPct val="100000"/>
              </a:lnSpc>
              <a:spcBef>
                <a:spcPts val="400"/>
              </a:spcBef>
              <a:spcAft>
                <a:spcPts val="0"/>
              </a:spcAft>
              <a:buSzPts val="1000"/>
              <a:buNone/>
              <a:defRPr sz="1000"/>
            </a:lvl4pPr>
            <a:lvl5pPr marL="2286000" lvl="4" indent="-228600" algn="l">
              <a:lnSpc>
                <a:spcPct val="100000"/>
              </a:lnSpc>
              <a:spcBef>
                <a:spcPts val="4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p37"/>
          <p:cNvSpPr txBox="1">
            <a:spLocks noGrp="1"/>
          </p:cNvSpPr>
          <p:nvPr>
            <p:ph type="dt" idx="10"/>
          </p:nvPr>
        </p:nvSpPr>
        <p:spPr>
          <a:xfrm>
            <a:off x="838200" y="6340475"/>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37"/>
          <p:cNvSpPr txBox="1">
            <a:spLocks noGrp="1"/>
          </p:cNvSpPr>
          <p:nvPr>
            <p:ph type="ftr" idx="11"/>
          </p:nvPr>
        </p:nvSpPr>
        <p:spPr>
          <a:xfrm>
            <a:off x="4038600" y="6340475"/>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37"/>
          <p:cNvSpPr txBox="1">
            <a:spLocks noGrp="1"/>
          </p:cNvSpPr>
          <p:nvPr>
            <p:ph type="sldNum" idx="12"/>
          </p:nvPr>
        </p:nvSpPr>
        <p:spPr>
          <a:xfrm>
            <a:off x="8788400" y="6340475"/>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7"/>
        <p:cNvGrpSpPr/>
        <p:nvPr/>
      </p:nvGrpSpPr>
      <p:grpSpPr>
        <a:xfrm>
          <a:off x="0" y="0"/>
          <a:ext cx="0" cy="0"/>
          <a:chOff x="0" y="0"/>
          <a:chExt cx="0" cy="0"/>
        </a:xfrm>
      </p:grpSpPr>
      <p:sp>
        <p:nvSpPr>
          <p:cNvPr id="148" name="Google Shape;148;p38"/>
          <p:cNvSpPr txBox="1">
            <a:spLocks noGrp="1"/>
          </p:cNvSpPr>
          <p:nvPr>
            <p:ph type="title"/>
          </p:nvPr>
        </p:nvSpPr>
        <p:spPr>
          <a:xfrm>
            <a:off x="839788" y="457200"/>
            <a:ext cx="3932237" cy="1371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43F6A"/>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38"/>
          <p:cNvSpPr>
            <a:spLocks noGrp="1"/>
          </p:cNvSpPr>
          <p:nvPr>
            <p:ph type="pic" idx="2"/>
          </p:nvPr>
        </p:nvSpPr>
        <p:spPr>
          <a:xfrm>
            <a:off x="5183188" y="987425"/>
            <a:ext cx="6172200" cy="4873625"/>
          </a:xfrm>
          <a:prstGeom prst="rect">
            <a:avLst/>
          </a:prstGeom>
          <a:noFill/>
          <a:ln>
            <a:noFill/>
          </a:ln>
        </p:spPr>
      </p:sp>
      <p:sp>
        <p:nvSpPr>
          <p:cNvPr id="150" name="Google Shape;150;p3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4"/>
              </a:spcBef>
              <a:spcAft>
                <a:spcPts val="0"/>
              </a:spcAft>
              <a:buSzPts val="1600"/>
              <a:buNone/>
              <a:defRPr sz="1600">
                <a:latin typeface="Arial"/>
                <a:ea typeface="Arial"/>
                <a:cs typeface="Arial"/>
                <a:sym typeface="Arial"/>
              </a:defRPr>
            </a:lvl1pPr>
            <a:lvl2pPr marL="914400" lvl="1" indent="-228600" algn="l">
              <a:lnSpc>
                <a:spcPct val="100000"/>
              </a:lnSpc>
              <a:spcBef>
                <a:spcPts val="200"/>
              </a:spcBef>
              <a:spcAft>
                <a:spcPts val="0"/>
              </a:spcAft>
              <a:buSzPts val="1400"/>
              <a:buNone/>
              <a:defRPr sz="1400"/>
            </a:lvl2pPr>
            <a:lvl3pPr marL="1371600" lvl="2" indent="-228600" algn="l">
              <a:lnSpc>
                <a:spcPct val="100000"/>
              </a:lnSpc>
              <a:spcBef>
                <a:spcPts val="400"/>
              </a:spcBef>
              <a:spcAft>
                <a:spcPts val="0"/>
              </a:spcAft>
              <a:buSzPts val="1200"/>
              <a:buNone/>
              <a:defRPr sz="1200"/>
            </a:lvl3pPr>
            <a:lvl4pPr marL="1828800" lvl="3" indent="-228600" algn="l">
              <a:lnSpc>
                <a:spcPct val="100000"/>
              </a:lnSpc>
              <a:spcBef>
                <a:spcPts val="400"/>
              </a:spcBef>
              <a:spcAft>
                <a:spcPts val="0"/>
              </a:spcAft>
              <a:buSzPts val="1000"/>
              <a:buNone/>
              <a:defRPr sz="1000"/>
            </a:lvl4pPr>
            <a:lvl5pPr marL="2286000" lvl="4" indent="-228600" algn="l">
              <a:lnSpc>
                <a:spcPct val="100000"/>
              </a:lnSpc>
              <a:spcBef>
                <a:spcPts val="4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51" name="Google Shape;151;p38"/>
          <p:cNvSpPr txBox="1">
            <a:spLocks noGrp="1"/>
          </p:cNvSpPr>
          <p:nvPr>
            <p:ph type="dt" idx="10"/>
          </p:nvPr>
        </p:nvSpPr>
        <p:spPr>
          <a:xfrm>
            <a:off x="838200" y="6340475"/>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38"/>
          <p:cNvSpPr txBox="1">
            <a:spLocks noGrp="1"/>
          </p:cNvSpPr>
          <p:nvPr>
            <p:ph type="ftr" idx="11"/>
          </p:nvPr>
        </p:nvSpPr>
        <p:spPr>
          <a:xfrm>
            <a:off x="4038600" y="6340475"/>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38"/>
          <p:cNvSpPr txBox="1">
            <a:spLocks noGrp="1"/>
          </p:cNvSpPr>
          <p:nvPr>
            <p:ph type="sldNum" idx="12"/>
          </p:nvPr>
        </p:nvSpPr>
        <p:spPr>
          <a:xfrm>
            <a:off x="8788400" y="6340475"/>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4"/>
        <p:cNvGrpSpPr/>
        <p:nvPr/>
      </p:nvGrpSpPr>
      <p:grpSpPr>
        <a:xfrm>
          <a:off x="0" y="0"/>
          <a:ext cx="0" cy="0"/>
          <a:chOff x="0" y="0"/>
          <a:chExt cx="0" cy="0"/>
        </a:xfrm>
      </p:grpSpPr>
      <p:sp>
        <p:nvSpPr>
          <p:cNvPr id="155" name="Google Shape;155;p39"/>
          <p:cNvSpPr txBox="1">
            <a:spLocks noGrp="1"/>
          </p:cNvSpPr>
          <p:nvPr>
            <p:ph type="title"/>
          </p:nvPr>
        </p:nvSpPr>
        <p:spPr>
          <a:xfrm>
            <a:off x="838200" y="611187"/>
            <a:ext cx="10515600" cy="107950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43F6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39"/>
          <p:cNvSpPr txBox="1">
            <a:spLocks noGrp="1"/>
          </p:cNvSpPr>
          <p:nvPr>
            <p:ph type="body" idx="1"/>
          </p:nvPr>
        </p:nvSpPr>
        <p:spPr>
          <a:xfrm rot="5400000">
            <a:off x="4030313" y="-1146524"/>
            <a:ext cx="4131374" cy="105156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24"/>
              </a:spcBef>
              <a:spcAft>
                <a:spcPts val="0"/>
              </a:spcAft>
              <a:buSzPts val="2800"/>
              <a:buChar char="▪"/>
              <a:defRPr>
                <a:latin typeface="Arial"/>
                <a:ea typeface="Arial"/>
                <a:cs typeface="Arial"/>
                <a:sym typeface="Arial"/>
              </a:defRPr>
            </a:lvl1pPr>
            <a:lvl2pPr marL="914400" lvl="1" indent="-381000" algn="l">
              <a:lnSpc>
                <a:spcPct val="100000"/>
              </a:lnSpc>
              <a:spcBef>
                <a:spcPts val="200"/>
              </a:spcBef>
              <a:spcAft>
                <a:spcPts val="0"/>
              </a:spcAft>
              <a:buSzPts val="2400"/>
              <a:buChar char="▪"/>
              <a:defRPr>
                <a:latin typeface="Arial"/>
                <a:ea typeface="Arial"/>
                <a:cs typeface="Arial"/>
                <a:sym typeface="Arial"/>
              </a:defRPr>
            </a:lvl2pPr>
            <a:lvl3pPr marL="1371600" lvl="2" indent="-355600" algn="l">
              <a:lnSpc>
                <a:spcPct val="100000"/>
              </a:lnSpc>
              <a:spcBef>
                <a:spcPts val="400"/>
              </a:spcBef>
              <a:spcAft>
                <a:spcPts val="0"/>
              </a:spcAft>
              <a:buSzPts val="2000"/>
              <a:buChar char="▪"/>
              <a:defRPr>
                <a:latin typeface="Arial"/>
                <a:ea typeface="Arial"/>
                <a:cs typeface="Arial"/>
                <a:sym typeface="Arial"/>
              </a:defRPr>
            </a:lvl3pPr>
            <a:lvl4pPr marL="1828800" lvl="3" indent="-342900" algn="l">
              <a:lnSpc>
                <a:spcPct val="100000"/>
              </a:lnSpc>
              <a:spcBef>
                <a:spcPts val="400"/>
              </a:spcBef>
              <a:spcAft>
                <a:spcPts val="0"/>
              </a:spcAft>
              <a:buSzPts val="1800"/>
              <a:buChar char="▪"/>
              <a:defRPr>
                <a:latin typeface="Arial"/>
                <a:ea typeface="Arial"/>
                <a:cs typeface="Arial"/>
                <a:sym typeface="Arial"/>
              </a:defRPr>
            </a:lvl4pPr>
            <a:lvl5pPr marL="2286000" lvl="4" indent="-342900" algn="l">
              <a:lnSpc>
                <a:spcPct val="100000"/>
              </a:lnSpc>
              <a:spcBef>
                <a:spcPts val="400"/>
              </a:spcBef>
              <a:spcAft>
                <a:spcPts val="0"/>
              </a:spcAft>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39"/>
          <p:cNvSpPr txBox="1">
            <a:spLocks noGrp="1"/>
          </p:cNvSpPr>
          <p:nvPr>
            <p:ph type="dt" idx="10"/>
          </p:nvPr>
        </p:nvSpPr>
        <p:spPr>
          <a:xfrm>
            <a:off x="838200" y="6340475"/>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39"/>
          <p:cNvSpPr txBox="1">
            <a:spLocks noGrp="1"/>
          </p:cNvSpPr>
          <p:nvPr>
            <p:ph type="ftr" idx="11"/>
          </p:nvPr>
        </p:nvSpPr>
        <p:spPr>
          <a:xfrm>
            <a:off x="4038600" y="6340475"/>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39"/>
          <p:cNvSpPr txBox="1">
            <a:spLocks noGrp="1"/>
          </p:cNvSpPr>
          <p:nvPr>
            <p:ph type="sldNum" idx="12"/>
          </p:nvPr>
        </p:nvSpPr>
        <p:spPr>
          <a:xfrm>
            <a:off x="8788400" y="6340475"/>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0"/>
        <p:cNvGrpSpPr/>
        <p:nvPr/>
      </p:nvGrpSpPr>
      <p:grpSpPr>
        <a:xfrm>
          <a:off x="0" y="0"/>
          <a:ext cx="0" cy="0"/>
          <a:chOff x="0" y="0"/>
          <a:chExt cx="0" cy="0"/>
        </a:xfrm>
      </p:grpSpPr>
      <p:sp>
        <p:nvSpPr>
          <p:cNvPr id="161" name="Google Shape;161;p4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43F6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4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24"/>
              </a:spcBef>
              <a:spcAft>
                <a:spcPts val="0"/>
              </a:spcAft>
              <a:buSzPts val="2800"/>
              <a:buChar char="▪"/>
              <a:defRPr>
                <a:latin typeface="Arial"/>
                <a:ea typeface="Arial"/>
                <a:cs typeface="Arial"/>
                <a:sym typeface="Arial"/>
              </a:defRPr>
            </a:lvl1pPr>
            <a:lvl2pPr marL="914400" lvl="1" indent="-381000" algn="l">
              <a:lnSpc>
                <a:spcPct val="100000"/>
              </a:lnSpc>
              <a:spcBef>
                <a:spcPts val="200"/>
              </a:spcBef>
              <a:spcAft>
                <a:spcPts val="0"/>
              </a:spcAft>
              <a:buSzPts val="2400"/>
              <a:buChar char="▪"/>
              <a:defRPr>
                <a:latin typeface="Arial"/>
                <a:ea typeface="Arial"/>
                <a:cs typeface="Arial"/>
                <a:sym typeface="Arial"/>
              </a:defRPr>
            </a:lvl2pPr>
            <a:lvl3pPr marL="1371600" lvl="2" indent="-355600" algn="l">
              <a:lnSpc>
                <a:spcPct val="100000"/>
              </a:lnSpc>
              <a:spcBef>
                <a:spcPts val="400"/>
              </a:spcBef>
              <a:spcAft>
                <a:spcPts val="0"/>
              </a:spcAft>
              <a:buSzPts val="2000"/>
              <a:buChar char="▪"/>
              <a:defRPr>
                <a:latin typeface="Arial"/>
                <a:ea typeface="Arial"/>
                <a:cs typeface="Arial"/>
                <a:sym typeface="Arial"/>
              </a:defRPr>
            </a:lvl3pPr>
            <a:lvl4pPr marL="1828800" lvl="3" indent="-342900" algn="l">
              <a:lnSpc>
                <a:spcPct val="100000"/>
              </a:lnSpc>
              <a:spcBef>
                <a:spcPts val="400"/>
              </a:spcBef>
              <a:spcAft>
                <a:spcPts val="0"/>
              </a:spcAft>
              <a:buSzPts val="1800"/>
              <a:buChar char="▪"/>
              <a:defRPr>
                <a:latin typeface="Arial"/>
                <a:ea typeface="Arial"/>
                <a:cs typeface="Arial"/>
                <a:sym typeface="Arial"/>
              </a:defRPr>
            </a:lvl4pPr>
            <a:lvl5pPr marL="2286000" lvl="4" indent="-342900" algn="l">
              <a:lnSpc>
                <a:spcPct val="100000"/>
              </a:lnSpc>
              <a:spcBef>
                <a:spcPts val="400"/>
              </a:spcBef>
              <a:spcAft>
                <a:spcPts val="0"/>
              </a:spcAft>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40"/>
          <p:cNvSpPr txBox="1">
            <a:spLocks noGrp="1"/>
          </p:cNvSpPr>
          <p:nvPr>
            <p:ph type="dt" idx="10"/>
          </p:nvPr>
        </p:nvSpPr>
        <p:spPr>
          <a:xfrm>
            <a:off x="838200" y="6340475"/>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40"/>
          <p:cNvSpPr txBox="1">
            <a:spLocks noGrp="1"/>
          </p:cNvSpPr>
          <p:nvPr>
            <p:ph type="ftr" idx="11"/>
          </p:nvPr>
        </p:nvSpPr>
        <p:spPr>
          <a:xfrm>
            <a:off x="4038600" y="6340475"/>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40"/>
          <p:cNvSpPr txBox="1">
            <a:spLocks noGrp="1"/>
          </p:cNvSpPr>
          <p:nvPr>
            <p:ph type="sldNum" idx="12"/>
          </p:nvPr>
        </p:nvSpPr>
        <p:spPr>
          <a:xfrm>
            <a:off x="8788400" y="6340475"/>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8A266-5084-C546-93B0-664CA2B2D5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ECB032D-A520-D740-AE70-E88E528567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C1DA6F-A7B7-954C-B73C-BAECF5D5EEF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BED631E-A234-6B42-9AE0-740196FCD7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CE8540-9621-6348-9ACE-AC72C060D569}"/>
              </a:ext>
            </a:extLst>
          </p:cNvPr>
          <p:cNvSpPr>
            <a:spLocks noGrp="1"/>
          </p:cNvSpPr>
          <p:nvPr>
            <p:ph type="sldNum" sz="quarter" idx="12"/>
          </p:nvPr>
        </p:nvSpPr>
        <p:spPr/>
        <p:txBody>
          <a:bodyPr/>
          <a:lstStyle/>
          <a:p>
            <a:fld id="{3967A369-8477-2544-A63C-67DA29179E06}" type="slidenum">
              <a:rPr lang="en-US" smtClean="0"/>
              <a:t>‹#›</a:t>
            </a:fld>
            <a:endParaRPr lang="en-US"/>
          </a:p>
        </p:txBody>
      </p:sp>
    </p:spTree>
    <p:extLst>
      <p:ext uri="{BB962C8B-B14F-4D97-AF65-F5344CB8AC3E}">
        <p14:creationId xmlns:p14="http://schemas.microsoft.com/office/powerpoint/2010/main" val="2257571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0"/>
            <a:ext cx="10515600" cy="784690"/>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10515600" cy="823912"/>
          </a:xfrm>
        </p:spPr>
        <p:txBody>
          <a:bodyPr anchor="b">
            <a:no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1051560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B1B7A8D-B814-4E53-82F9-E041302EA62F}" type="datetime1">
              <a:rPr lang="en-US" smtClean="0"/>
              <a:t>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A857258-FFC2-7D4D-A206-B001053DCD77}" type="slidenum">
              <a:rPr lang="en-US" smtClean="0"/>
              <a:t>‹#›</a:t>
            </a:fld>
            <a:endParaRPr lang="en-US" dirty="0"/>
          </a:p>
        </p:txBody>
      </p:sp>
    </p:spTree>
    <p:custDataLst>
      <p:tags r:id="rId1"/>
    </p:custDataLst>
    <p:extLst>
      <p:ext uri="{BB962C8B-B14F-4D97-AF65-F5344CB8AC3E}">
        <p14:creationId xmlns:p14="http://schemas.microsoft.com/office/powerpoint/2010/main" val="1672963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sp>
        <p:nvSpPr>
          <p:cNvPr id="88" name="Google Shape;88;p26"/>
          <p:cNvSpPr txBox="1">
            <a:spLocks noGrp="1"/>
          </p:cNvSpPr>
          <p:nvPr>
            <p:ph type="title"/>
          </p:nvPr>
        </p:nvSpPr>
        <p:spPr>
          <a:xfrm>
            <a:off x="838200" y="611187"/>
            <a:ext cx="10515600" cy="1079501"/>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143F6A"/>
              </a:buClr>
              <a:buSzPts val="4000"/>
              <a:buFont typeface="Arial"/>
              <a:buNone/>
              <a:defRPr sz="4000" b="0" i="0" u="none" strike="noStrike" cap="none">
                <a:solidFill>
                  <a:srgbClr val="143F6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9" name="Google Shape;89;p26"/>
          <p:cNvSpPr txBox="1">
            <a:spLocks noGrp="1"/>
          </p:cNvSpPr>
          <p:nvPr>
            <p:ph type="body" idx="1"/>
          </p:nvPr>
        </p:nvSpPr>
        <p:spPr>
          <a:xfrm>
            <a:off x="838200" y="2045589"/>
            <a:ext cx="10515600" cy="4131374"/>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100000"/>
              </a:lnSpc>
              <a:spcBef>
                <a:spcPts val="24"/>
              </a:spcBef>
              <a:spcAft>
                <a:spcPts val="0"/>
              </a:spcAft>
              <a:buClr>
                <a:srgbClr val="0D78C9"/>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200"/>
              </a:spcBef>
              <a:spcAft>
                <a:spcPts val="0"/>
              </a:spcAft>
              <a:buClr>
                <a:srgbClr val="224F76"/>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rgbClr val="D85C00"/>
              </a:buClr>
              <a:buSzPts val="2000"/>
              <a:buFont typeface="Noto Sans Symbols"/>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400"/>
              </a:spcBef>
              <a:spcAft>
                <a:spcPts val="0"/>
              </a:spcAft>
              <a:buClr>
                <a:srgbClr val="000000"/>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400"/>
              </a:spcBef>
              <a:spcAft>
                <a:spcPts val="0"/>
              </a:spcAft>
              <a:buClr>
                <a:srgbClr val="0D78C9"/>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0" name="Google Shape;90;p26"/>
          <p:cNvSpPr txBox="1">
            <a:spLocks noGrp="1"/>
          </p:cNvSpPr>
          <p:nvPr>
            <p:ph type="dt" idx="10"/>
          </p:nvPr>
        </p:nvSpPr>
        <p:spPr>
          <a:xfrm>
            <a:off x="838200" y="6340475"/>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1" name="Google Shape;91;p26"/>
          <p:cNvSpPr txBox="1">
            <a:spLocks noGrp="1"/>
          </p:cNvSpPr>
          <p:nvPr>
            <p:ph type="ftr" idx="11"/>
          </p:nvPr>
        </p:nvSpPr>
        <p:spPr>
          <a:xfrm>
            <a:off x="4038600" y="6340475"/>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2" name="Google Shape;92;p26"/>
          <p:cNvSpPr txBox="1">
            <a:spLocks noGrp="1"/>
          </p:cNvSpPr>
          <p:nvPr>
            <p:ph type="sldNum" idx="12"/>
          </p:nvPr>
        </p:nvSpPr>
        <p:spPr>
          <a:xfrm>
            <a:off x="8788400" y="6340475"/>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fld id="{00000000-1234-1234-1234-123412341234}" type="slidenum">
              <a:rPr lang="en-US"/>
              <a:t>‹#›</a:t>
            </a:fld>
            <a:endParaRPr/>
          </a:p>
        </p:txBody>
      </p:sp>
      <p:sp>
        <p:nvSpPr>
          <p:cNvPr id="93" name="Google Shape;93;p26"/>
          <p:cNvSpPr/>
          <p:nvPr/>
        </p:nvSpPr>
        <p:spPr>
          <a:xfrm>
            <a:off x="2" y="10224"/>
            <a:ext cx="12192000" cy="381000"/>
          </a:xfrm>
          <a:prstGeom prst="rect">
            <a:avLst/>
          </a:prstGeom>
          <a:solidFill>
            <a:srgbClr val="143F6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94" name="Google Shape;94;p26"/>
          <p:cNvCxnSpPr/>
          <p:nvPr/>
        </p:nvCxnSpPr>
        <p:spPr>
          <a:xfrm>
            <a:off x="533400" y="1690688"/>
            <a:ext cx="11074400" cy="0"/>
          </a:xfrm>
          <a:prstGeom prst="straightConnector1">
            <a:avLst/>
          </a:prstGeom>
          <a:noFill/>
          <a:ln w="9525" cap="flat" cmpd="sng">
            <a:solidFill>
              <a:srgbClr val="7F7F7F"/>
            </a:solidFill>
            <a:prstDash val="solid"/>
            <a:miter lim="800000"/>
            <a:headEnd type="none" w="sm" len="sm"/>
            <a:tailEnd type="none" w="sm" len="sm"/>
          </a:ln>
        </p:spPr>
      </p:cxnSp>
      <p:sp>
        <p:nvSpPr>
          <p:cNvPr id="95" name="Google Shape;95;p26"/>
          <p:cNvSpPr/>
          <p:nvPr/>
        </p:nvSpPr>
        <p:spPr>
          <a:xfrm>
            <a:off x="-1" y="374650"/>
            <a:ext cx="12192000" cy="151511"/>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1" r:id="rId1"/>
    <p:sldLayoutId id="2147483664" r:id="rId2"/>
    <p:sldLayoutId id="2147483666" r:id="rId3"/>
    <p:sldLayoutId id="2147483668" r:id="rId4"/>
    <p:sldLayoutId id="2147483669" r:id="rId5"/>
    <p:sldLayoutId id="2147483670" r:id="rId6"/>
    <p:sldLayoutId id="2147483671" r:id="rId7"/>
    <p:sldLayoutId id="2147483672" r:id="rId8"/>
    <p:sldLayoutId id="2147483674" r:id="rId9"/>
    <p:sldLayoutId id="2147483675" r:id="rId10"/>
    <p:sldLayoutId id="2147483676" r:id="rId11"/>
    <p:sldLayoutId id="2147483677" r:id="rId12"/>
    <p:sldLayoutId id="2147483678"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google.com/imgres?imgurl=https%3A%2F%2Fmma.prnewswire.com%2Fmedia%2F1757308%2FProject_pause_featured_image_e1613580764484_Logo.jpg%3Fp%3Dtwitter&amp;imgrefurl=https%3A%2F%2Fwww.prnewswire.com%2Fnews-releases%2Fproject-pause-statement-in-response-to-president-bidens-initiative-to-improve-nursing-home-safety-and-care-301493388.html&amp;tbnid=rj3EthnpercI1M&amp;vet=12ahUKEwiW5p2Y7Ov3AhXSCc0KHe0lBXUQMygAegUIARCzAQ..i&amp;docid=MW57q3Rjp7uYHM&amp;w=916&amp;h=414&amp;q=project%20pause&amp;client=firefox-b-1-d&amp;ved=2ahUKEwiW5p2Y7Ov3AhXSCc0KHe0lBXUQMygAegUIARCzAQ" TargetMode="Externa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hyperlink" Target="mailto:nbrandt@rx.umaryland.edu"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hyperlink" Target="https://www.pharmacy.umaryland.edu/centers/lamy/"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hyperlink" Target="https://www.nytimes.com/2021/09/11/health/nursing-homes-schizophrenia-antipsychotics.html" TargetMode="Externa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71" name="Google Shape;171;p1"/>
          <p:cNvSpPr/>
          <p:nvPr/>
        </p:nvSpPr>
        <p:spPr>
          <a:xfrm rot="10800000" flipH="1">
            <a:off x="2" y="0"/>
            <a:ext cx="12191998" cy="1575955"/>
          </a:xfrm>
          <a:prstGeom prst="rect">
            <a:avLst/>
          </a:prstGeom>
          <a:gradFill>
            <a:gsLst>
              <a:gs pos="0">
                <a:srgbClr val="000000">
                  <a:alpha val="94901"/>
                </a:srgbClr>
              </a:gs>
              <a:gs pos="100000">
                <a:srgbClr val="374C81"/>
              </a:gs>
            </a:gsLst>
            <a:lin ang="6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72" name="Google Shape;172;p1"/>
          <p:cNvSpPr/>
          <p:nvPr/>
        </p:nvSpPr>
        <p:spPr>
          <a:xfrm>
            <a:off x="0" y="0"/>
            <a:ext cx="8128856" cy="1575461"/>
          </a:xfrm>
          <a:prstGeom prst="rect">
            <a:avLst/>
          </a:prstGeom>
          <a:gradFill>
            <a:gsLst>
              <a:gs pos="0">
                <a:srgbClr val="4A66AC">
                  <a:alpha val="40000"/>
                </a:srgbClr>
              </a:gs>
              <a:gs pos="74000">
                <a:srgbClr val="8FA1CF">
                  <a:alpha val="0"/>
                </a:srgbClr>
              </a:gs>
              <a:gs pos="100000">
                <a:srgbClr val="8FA1CF">
                  <a:alpha val="0"/>
                </a:srgbClr>
              </a:gs>
            </a:gsLst>
            <a:lin ang="8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73" name="Google Shape;173;p1"/>
          <p:cNvSpPr/>
          <p:nvPr/>
        </p:nvSpPr>
        <p:spPr>
          <a:xfrm flipH="1">
            <a:off x="-3" y="-1"/>
            <a:ext cx="12192002" cy="1574311"/>
          </a:xfrm>
          <a:prstGeom prst="rect">
            <a:avLst/>
          </a:prstGeom>
          <a:gradFill>
            <a:gsLst>
              <a:gs pos="0">
                <a:srgbClr val="000000">
                  <a:alpha val="61960"/>
                </a:srgbClr>
              </a:gs>
              <a:gs pos="78000">
                <a:srgbClr val="4A66AC">
                  <a:alpha val="14117"/>
                </a:srgbClr>
              </a:gs>
              <a:gs pos="100000">
                <a:srgbClr val="4A66AC">
                  <a:alpha val="14117"/>
                </a:srgbClr>
              </a:gs>
            </a:gsLst>
            <a:lin ang="156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74" name="Google Shape;174;p1"/>
          <p:cNvSpPr txBox="1">
            <a:spLocks noGrp="1"/>
          </p:cNvSpPr>
          <p:nvPr>
            <p:ph type="ctrTitle"/>
          </p:nvPr>
        </p:nvSpPr>
        <p:spPr>
          <a:xfrm>
            <a:off x="228600" y="248038"/>
            <a:ext cx="7696199" cy="1159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6000"/>
              <a:buFont typeface="Calibri"/>
              <a:buNone/>
            </a:pPr>
            <a:r>
              <a:rPr lang="en-US" b="1" dirty="0">
                <a:solidFill>
                  <a:srgbClr val="FFFFFF"/>
                </a:solidFill>
              </a:rPr>
              <a:t>Webinar #7</a:t>
            </a:r>
            <a:endParaRPr dirty="0"/>
          </a:p>
        </p:txBody>
      </p:sp>
      <p:pic>
        <p:nvPicPr>
          <p:cNvPr id="175" name="Google Shape;175;p1" descr="Text, logo&#10;&#10;Description automatically generated with medium confidence"/>
          <p:cNvPicPr preferRelativeResize="0"/>
          <p:nvPr/>
        </p:nvPicPr>
        <p:blipFill rotWithShape="1">
          <a:blip r:embed="rId3">
            <a:alphaModFix/>
          </a:blip>
          <a:srcRect/>
          <a:stretch/>
        </p:blipFill>
        <p:spPr>
          <a:xfrm>
            <a:off x="228600" y="5658181"/>
            <a:ext cx="3428999" cy="900113"/>
          </a:xfrm>
          <a:prstGeom prst="rect">
            <a:avLst/>
          </a:prstGeom>
          <a:noFill/>
          <a:ln>
            <a:noFill/>
          </a:ln>
        </p:spPr>
      </p:pic>
      <p:sp>
        <p:nvSpPr>
          <p:cNvPr id="176" name="Google Shape;176;p1"/>
          <p:cNvSpPr txBox="1"/>
          <p:nvPr/>
        </p:nvSpPr>
        <p:spPr>
          <a:xfrm>
            <a:off x="8344644" y="266732"/>
            <a:ext cx="3542556" cy="11592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143F6A"/>
              </a:buClr>
              <a:buSzPts val="3700"/>
              <a:buFont typeface="Calibri"/>
              <a:buNone/>
            </a:pPr>
            <a:endParaRPr sz="3700" b="1" i="0" u="none" strike="noStrike" cap="none">
              <a:solidFill>
                <a:srgbClr val="FFFFFF"/>
              </a:solidFill>
              <a:latin typeface="Calibri"/>
              <a:ea typeface="Calibri"/>
              <a:cs typeface="Calibri"/>
              <a:sym typeface="Calibri"/>
            </a:endParaRPr>
          </a:p>
        </p:txBody>
      </p:sp>
      <p:pic>
        <p:nvPicPr>
          <p:cNvPr id="177" name="Google Shape;177;p1"/>
          <p:cNvPicPr preferRelativeResize="0"/>
          <p:nvPr/>
        </p:nvPicPr>
        <p:blipFill rotWithShape="1">
          <a:blip r:embed="rId4">
            <a:alphaModFix/>
          </a:blip>
          <a:srcRect l="6151" t="6337" r="12512" b="10448"/>
          <a:stretch/>
        </p:blipFill>
        <p:spPr>
          <a:xfrm>
            <a:off x="10021771" y="5486400"/>
            <a:ext cx="1981200" cy="1185122"/>
          </a:xfrm>
          <a:prstGeom prst="rect">
            <a:avLst/>
          </a:prstGeom>
          <a:noFill/>
          <a:ln>
            <a:noFill/>
          </a:ln>
        </p:spPr>
      </p:pic>
      <p:pic>
        <p:nvPicPr>
          <p:cNvPr id="178" name="Google Shape;178;p1" descr="Text&#10;&#10;Description automatically generated"/>
          <p:cNvPicPr preferRelativeResize="0"/>
          <p:nvPr/>
        </p:nvPicPr>
        <p:blipFill rotWithShape="1">
          <a:blip r:embed="rId5">
            <a:alphaModFix/>
          </a:blip>
          <a:srcRect/>
          <a:stretch/>
        </p:blipFill>
        <p:spPr>
          <a:xfrm>
            <a:off x="6669262" y="5619276"/>
            <a:ext cx="3086844" cy="977925"/>
          </a:xfrm>
          <a:prstGeom prst="rect">
            <a:avLst/>
          </a:prstGeom>
          <a:noFill/>
          <a:ln>
            <a:noFill/>
          </a:ln>
        </p:spPr>
      </p:pic>
      <p:cxnSp>
        <p:nvCxnSpPr>
          <p:cNvPr id="179" name="Google Shape;179;p1"/>
          <p:cNvCxnSpPr/>
          <p:nvPr/>
        </p:nvCxnSpPr>
        <p:spPr>
          <a:xfrm>
            <a:off x="9906000" y="5617630"/>
            <a:ext cx="0" cy="992332"/>
          </a:xfrm>
          <a:prstGeom prst="straightConnector1">
            <a:avLst/>
          </a:prstGeom>
          <a:noFill/>
          <a:ln w="9525" cap="flat" cmpd="sng">
            <a:solidFill>
              <a:schemeClr val="accent1"/>
            </a:solidFill>
            <a:prstDash val="solid"/>
            <a:miter lim="800000"/>
            <a:headEnd type="none" w="sm" len="sm"/>
            <a:tailEnd type="none" w="sm" len="sm"/>
          </a:ln>
        </p:spPr>
      </p:cxnSp>
      <p:sp>
        <p:nvSpPr>
          <p:cNvPr id="180" name="Google Shape;180;p1"/>
          <p:cNvSpPr txBox="1"/>
          <p:nvPr/>
        </p:nvSpPr>
        <p:spPr>
          <a:xfrm>
            <a:off x="8172822" y="248038"/>
            <a:ext cx="3942978" cy="109502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FFFFFF"/>
              </a:buClr>
              <a:buSzPts val="3000"/>
              <a:buFont typeface="Calibri"/>
              <a:buNone/>
            </a:pPr>
            <a:r>
              <a:rPr lang="en-US" sz="3000" b="1" i="0" u="none" strike="noStrike" cap="none" dirty="0">
                <a:solidFill>
                  <a:srgbClr val="FFFFFF"/>
                </a:solidFill>
                <a:latin typeface="Calibri"/>
                <a:ea typeface="Calibri"/>
                <a:cs typeface="Calibri"/>
                <a:sym typeface="Calibri"/>
              </a:rPr>
              <a:t>June 16, 2022</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FFFFFF"/>
              </a:buClr>
              <a:buSzPts val="3000"/>
              <a:buFont typeface="Calibri"/>
              <a:buNone/>
            </a:pPr>
            <a:r>
              <a:rPr lang="en-US" sz="3000" b="1" i="0" u="none" strike="noStrike" cap="none" dirty="0">
                <a:solidFill>
                  <a:srgbClr val="FFFFFF"/>
                </a:solidFill>
                <a:latin typeface="Calibri"/>
                <a:ea typeface="Calibri"/>
                <a:cs typeface="Calibri"/>
                <a:sym typeface="Calibri"/>
              </a:rPr>
              <a:t>4:30 PM ET</a:t>
            </a:r>
            <a:endParaRPr sz="1400" b="0" i="0" u="none" strike="noStrike" cap="none" dirty="0">
              <a:solidFill>
                <a:srgbClr val="000000"/>
              </a:solidFill>
              <a:latin typeface="Arial"/>
              <a:ea typeface="Arial"/>
              <a:cs typeface="Arial"/>
              <a:sym typeface="Arial"/>
            </a:endParaRPr>
          </a:p>
        </p:txBody>
      </p:sp>
      <p:sp>
        <p:nvSpPr>
          <p:cNvPr id="181" name="Google Shape;181;p1"/>
          <p:cNvSpPr txBox="1"/>
          <p:nvPr/>
        </p:nvSpPr>
        <p:spPr>
          <a:xfrm>
            <a:off x="495298" y="2374432"/>
            <a:ext cx="11201400"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1" i="0" u="none" strike="noStrike" cap="none" dirty="0">
                <a:solidFill>
                  <a:srgbClr val="000000"/>
                </a:solidFill>
                <a:latin typeface="Arial"/>
                <a:ea typeface="Arial"/>
                <a:cs typeface="Arial"/>
                <a:sym typeface="Arial"/>
              </a:rPr>
              <a:t>Optimizing Use of Antipsychotics: Part Two</a:t>
            </a:r>
          </a:p>
          <a:p>
            <a:pPr marL="0" marR="0" lvl="0" indent="0" algn="l" rtl="0">
              <a:lnSpc>
                <a:spcPct val="100000"/>
              </a:lnSpc>
              <a:spcBef>
                <a:spcPts val="0"/>
              </a:spcBef>
              <a:spcAft>
                <a:spcPts val="0"/>
              </a:spcAft>
              <a:buClr>
                <a:srgbClr val="000000"/>
              </a:buClr>
              <a:buSzPts val="6000"/>
              <a:buFont typeface="Arial"/>
              <a:buNone/>
            </a:pPr>
            <a:r>
              <a:rPr lang="en-US" sz="4000" b="0" i="0" u="none" strike="noStrike" cap="none" dirty="0">
                <a:solidFill>
                  <a:srgbClr val="000000"/>
                </a:solidFill>
                <a:latin typeface="Arial"/>
                <a:ea typeface="Arial"/>
                <a:cs typeface="Arial"/>
                <a:sym typeface="Arial"/>
              </a:rPr>
              <a:t>D2D and AMDA Team </a:t>
            </a:r>
            <a:endParaRPr sz="1050" b="0" i="0" u="none" strike="noStrike" cap="none" dirty="0">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A03AA5-D744-994A-AEE4-36979F43FFEA}"/>
              </a:ext>
            </a:extLst>
          </p:cNvPr>
          <p:cNvSpPr>
            <a:spLocks noGrp="1"/>
          </p:cNvSpPr>
          <p:nvPr>
            <p:ph type="title"/>
          </p:nvPr>
        </p:nvSpPr>
        <p:spPr>
          <a:xfrm>
            <a:off x="151578" y="582905"/>
            <a:ext cx="10515600" cy="784690"/>
          </a:xfrm>
        </p:spPr>
        <p:txBody>
          <a:bodyPr/>
          <a:lstStyle/>
          <a:p>
            <a:r>
              <a:rPr lang="en-US" dirty="0"/>
              <a:t>Unintended Consequences…</a:t>
            </a:r>
          </a:p>
        </p:txBody>
      </p:sp>
      <p:sp>
        <p:nvSpPr>
          <p:cNvPr id="7" name="Text Placeholder 6">
            <a:extLst>
              <a:ext uri="{FF2B5EF4-FFF2-40B4-BE49-F238E27FC236}">
                <a16:creationId xmlns:a16="http://schemas.microsoft.com/office/drawing/2014/main" id="{8C34F0D1-433C-FF41-A690-1D7F7DE98483}"/>
              </a:ext>
            </a:extLst>
          </p:cNvPr>
          <p:cNvSpPr>
            <a:spLocks noGrp="1"/>
          </p:cNvSpPr>
          <p:nvPr>
            <p:ph type="body" idx="1"/>
          </p:nvPr>
        </p:nvSpPr>
        <p:spPr>
          <a:xfrm>
            <a:off x="457200" y="1178473"/>
            <a:ext cx="5540375" cy="823912"/>
          </a:xfrm>
        </p:spPr>
        <p:txBody>
          <a:bodyPr/>
          <a:lstStyle/>
          <a:p>
            <a:r>
              <a:rPr lang="en-US" dirty="0"/>
              <a:t>Overall Psychotropic Use</a:t>
            </a:r>
          </a:p>
        </p:txBody>
      </p:sp>
      <p:sp>
        <p:nvSpPr>
          <p:cNvPr id="9" name="Text Placeholder 8">
            <a:extLst>
              <a:ext uri="{FF2B5EF4-FFF2-40B4-BE49-F238E27FC236}">
                <a16:creationId xmlns:a16="http://schemas.microsoft.com/office/drawing/2014/main" id="{CA928EDF-910D-9846-B118-B49199390CCD}"/>
              </a:ext>
            </a:extLst>
          </p:cNvPr>
          <p:cNvSpPr>
            <a:spLocks noGrp="1"/>
          </p:cNvSpPr>
          <p:nvPr>
            <p:ph type="body" sz="quarter" idx="3"/>
          </p:nvPr>
        </p:nvSpPr>
        <p:spPr>
          <a:xfrm>
            <a:off x="6172200" y="1179674"/>
            <a:ext cx="5183188" cy="823912"/>
          </a:xfrm>
        </p:spPr>
        <p:txBody>
          <a:bodyPr/>
          <a:lstStyle/>
          <a:p>
            <a:r>
              <a:rPr lang="en-US" dirty="0"/>
              <a:t>Focus on Mood Stabilizers</a:t>
            </a:r>
          </a:p>
        </p:txBody>
      </p:sp>
      <p:pic>
        <p:nvPicPr>
          <p:cNvPr id="14" name="Content Placeholder 13">
            <a:extLst>
              <a:ext uri="{FF2B5EF4-FFF2-40B4-BE49-F238E27FC236}">
                <a16:creationId xmlns:a16="http://schemas.microsoft.com/office/drawing/2014/main" id="{BE1BCA29-F49A-2340-820E-A41BF812C2E9}"/>
              </a:ext>
            </a:extLst>
          </p:cNvPr>
          <p:cNvPicPr>
            <a:picLocks noGrp="1" noChangeAspect="1"/>
          </p:cNvPicPr>
          <p:nvPr>
            <p:ph sz="quarter" idx="4"/>
          </p:nvPr>
        </p:nvPicPr>
        <p:blipFill>
          <a:blip r:embed="rId2"/>
          <a:stretch>
            <a:fillRect/>
          </a:stretch>
        </p:blipFill>
        <p:spPr>
          <a:xfrm>
            <a:off x="5806741" y="2232186"/>
            <a:ext cx="5845997" cy="3366133"/>
          </a:xfrm>
          <a:prstGeom prst="rect">
            <a:avLst/>
          </a:prstGeom>
        </p:spPr>
      </p:pic>
      <p:sp>
        <p:nvSpPr>
          <p:cNvPr id="5" name="Slide Number Placeholder 4">
            <a:extLst>
              <a:ext uri="{FF2B5EF4-FFF2-40B4-BE49-F238E27FC236}">
                <a16:creationId xmlns:a16="http://schemas.microsoft.com/office/drawing/2014/main" id="{43032817-DB31-7844-82AB-143E915DDFD9}"/>
              </a:ext>
            </a:extLst>
          </p:cNvPr>
          <p:cNvSpPr>
            <a:spLocks noGrp="1"/>
          </p:cNvSpPr>
          <p:nvPr>
            <p:ph type="sldNum" sz="quarter" idx="12"/>
          </p:nvPr>
        </p:nvSpPr>
        <p:spPr/>
        <p:txBody>
          <a:bodyPr/>
          <a:lstStyle/>
          <a:p>
            <a:fld id="{5A857258-FFC2-7D4D-A206-B001053DCD77}" type="slidenum">
              <a:rPr lang="en-US" smtClean="0"/>
              <a:t>10</a:t>
            </a:fld>
            <a:endParaRPr lang="en-US" dirty="0"/>
          </a:p>
        </p:txBody>
      </p:sp>
      <p:pic>
        <p:nvPicPr>
          <p:cNvPr id="11" name="Content Placeholder 10">
            <a:extLst>
              <a:ext uri="{FF2B5EF4-FFF2-40B4-BE49-F238E27FC236}">
                <a16:creationId xmlns:a16="http://schemas.microsoft.com/office/drawing/2014/main" id="{D8C62E9B-05E1-5848-BACD-C68094D425BA}"/>
              </a:ext>
            </a:extLst>
          </p:cNvPr>
          <p:cNvPicPr>
            <a:picLocks noGrp="1" noChangeAspect="1"/>
          </p:cNvPicPr>
          <p:nvPr>
            <p:ph sz="half" idx="2"/>
          </p:nvPr>
        </p:nvPicPr>
        <p:blipFill>
          <a:blip r:embed="rId3"/>
          <a:stretch>
            <a:fillRect/>
          </a:stretch>
        </p:blipFill>
        <p:spPr>
          <a:xfrm>
            <a:off x="151578" y="2232186"/>
            <a:ext cx="5845997" cy="3854289"/>
          </a:xfrm>
          <a:prstGeom prst="rect">
            <a:avLst/>
          </a:prstGeom>
        </p:spPr>
      </p:pic>
      <p:sp>
        <p:nvSpPr>
          <p:cNvPr id="13" name="TextBox 12">
            <a:extLst>
              <a:ext uri="{FF2B5EF4-FFF2-40B4-BE49-F238E27FC236}">
                <a16:creationId xmlns:a16="http://schemas.microsoft.com/office/drawing/2014/main" id="{2170350C-4C4B-B549-86C4-9E45C6B0D89E}"/>
              </a:ext>
            </a:extLst>
          </p:cNvPr>
          <p:cNvSpPr txBox="1"/>
          <p:nvPr/>
        </p:nvSpPr>
        <p:spPr>
          <a:xfrm>
            <a:off x="179387" y="6164237"/>
            <a:ext cx="60960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1A3F68"/>
                </a:solidFill>
                <a:effectLst/>
                <a:uLnTx/>
                <a:uFillTx/>
                <a:latin typeface="Calibri" panose="020F0502020204030204"/>
                <a:ea typeface="+mn-ea"/>
                <a:cs typeface="+mn-cs"/>
              </a:rPr>
              <a:t>Maust</a:t>
            </a:r>
            <a:r>
              <a:rPr kumimoji="0" lang="en-US" sz="1400" b="0" i="0" u="none" strike="noStrike" kern="1200" cap="none" spc="0" normalizeH="0" baseline="0" noProof="0" dirty="0">
                <a:ln>
                  <a:noFill/>
                </a:ln>
                <a:solidFill>
                  <a:srgbClr val="1A3F68"/>
                </a:solidFill>
                <a:effectLst/>
                <a:uLnTx/>
                <a:uFillTx/>
                <a:latin typeface="Calibri" panose="020F0502020204030204"/>
                <a:ea typeface="+mn-ea"/>
                <a:cs typeface="+mn-cs"/>
              </a:rPr>
              <a:t>, Kales et al. JAMA Internal Med 2018</a:t>
            </a:r>
          </a:p>
        </p:txBody>
      </p:sp>
      <p:sp>
        <p:nvSpPr>
          <p:cNvPr id="16" name="TextBox 15">
            <a:extLst>
              <a:ext uri="{FF2B5EF4-FFF2-40B4-BE49-F238E27FC236}">
                <a16:creationId xmlns:a16="http://schemas.microsoft.com/office/drawing/2014/main" id="{57284494-B573-574A-AEA6-370849759C0D}"/>
              </a:ext>
            </a:extLst>
          </p:cNvPr>
          <p:cNvSpPr txBox="1"/>
          <p:nvPr/>
        </p:nvSpPr>
        <p:spPr>
          <a:xfrm>
            <a:off x="6371431" y="6161062"/>
            <a:ext cx="60960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A3F68"/>
                </a:solidFill>
                <a:effectLst/>
                <a:uLnTx/>
                <a:uFillTx/>
                <a:latin typeface="Calibri" panose="020F0502020204030204"/>
                <a:ea typeface="+mn-ea"/>
                <a:cs typeface="+mn-cs"/>
              </a:rPr>
              <a:t>Gerlach, Kales, </a:t>
            </a:r>
            <a:r>
              <a:rPr kumimoji="0" lang="en-US" sz="1400" b="0" i="0" u="none" strike="noStrike" kern="1200" cap="none" spc="0" normalizeH="0" baseline="0" noProof="0" dirty="0" err="1">
                <a:ln>
                  <a:noFill/>
                </a:ln>
                <a:solidFill>
                  <a:srgbClr val="1A3F68"/>
                </a:solidFill>
                <a:effectLst/>
                <a:uLnTx/>
                <a:uFillTx/>
                <a:latin typeface="Calibri" panose="020F0502020204030204"/>
                <a:ea typeface="+mn-ea"/>
                <a:cs typeface="+mn-cs"/>
              </a:rPr>
              <a:t>Maust</a:t>
            </a:r>
            <a:r>
              <a:rPr kumimoji="0" lang="en-US" sz="1400" b="0" i="0" u="none" strike="noStrike" kern="1200" cap="none" spc="0" normalizeH="0" baseline="0" noProof="0" dirty="0">
                <a:ln>
                  <a:noFill/>
                </a:ln>
                <a:solidFill>
                  <a:srgbClr val="1A3F68"/>
                </a:solidFill>
                <a:effectLst/>
                <a:uLnTx/>
                <a:uFillTx/>
                <a:latin typeface="Calibri" panose="020F0502020204030204"/>
                <a:ea typeface="+mn-ea"/>
                <a:cs typeface="+mn-cs"/>
              </a:rPr>
              <a:t>, et al. JAMDA 2020</a:t>
            </a:r>
          </a:p>
        </p:txBody>
      </p:sp>
    </p:spTree>
    <p:extLst>
      <p:ext uri="{BB962C8B-B14F-4D97-AF65-F5344CB8AC3E}">
        <p14:creationId xmlns:p14="http://schemas.microsoft.com/office/powerpoint/2010/main" val="1641476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55223-5E5D-554C-AD2F-D53F8528612F}"/>
              </a:ext>
            </a:extLst>
          </p:cNvPr>
          <p:cNvSpPr>
            <a:spLocks noGrp="1"/>
          </p:cNvSpPr>
          <p:nvPr>
            <p:ph type="title"/>
          </p:nvPr>
        </p:nvSpPr>
        <p:spPr/>
        <p:txBody>
          <a:bodyPr>
            <a:normAutofit fontScale="90000"/>
          </a:bodyPr>
          <a:lstStyle/>
          <a:p>
            <a:r>
              <a:rPr lang="en-US" sz="5600" dirty="0">
                <a:solidFill>
                  <a:schemeClr val="tx1"/>
                </a:solidFill>
              </a:rPr>
              <a:t>Association of the Antipsychotic Reduction Policy on Long-Term Care Nursing Home Facilities: </a:t>
            </a:r>
            <a:br>
              <a:rPr lang="en-US" dirty="0">
                <a:solidFill>
                  <a:schemeClr val="tx1"/>
                </a:solidFill>
              </a:rPr>
            </a:br>
            <a:r>
              <a:rPr lang="en-US" i="1" dirty="0">
                <a:solidFill>
                  <a:schemeClr val="tx1"/>
                </a:solidFill>
              </a:rPr>
              <a:t>Methods and Results</a:t>
            </a:r>
          </a:p>
        </p:txBody>
      </p:sp>
      <p:sp>
        <p:nvSpPr>
          <p:cNvPr id="3" name="Text Placeholder 2">
            <a:extLst>
              <a:ext uri="{FF2B5EF4-FFF2-40B4-BE49-F238E27FC236}">
                <a16:creationId xmlns:a16="http://schemas.microsoft.com/office/drawing/2014/main" id="{BE485285-0796-5646-8744-FC1AF382EBF9}"/>
              </a:ext>
            </a:extLst>
          </p:cNvPr>
          <p:cNvSpPr>
            <a:spLocks noGrp="1"/>
          </p:cNvSpPr>
          <p:nvPr>
            <p:ph type="body" idx="1"/>
          </p:nvPr>
        </p:nvSpPr>
        <p:spPr/>
        <p:txBody>
          <a:bodyPr/>
          <a:lstStyle/>
          <a:p>
            <a:endParaRPr lang="en-US" b="1" dirty="0">
              <a:solidFill>
                <a:srgbClr val="002060"/>
              </a:solidFill>
            </a:endParaRPr>
          </a:p>
          <a:p>
            <a:endParaRPr lang="en-US" dirty="0"/>
          </a:p>
        </p:txBody>
      </p:sp>
      <p:sp>
        <p:nvSpPr>
          <p:cNvPr id="4" name="Slide Number Placeholder 3">
            <a:extLst>
              <a:ext uri="{FF2B5EF4-FFF2-40B4-BE49-F238E27FC236}">
                <a16:creationId xmlns:a16="http://schemas.microsoft.com/office/drawing/2014/main" id="{364FA016-6117-D744-BBF9-41DDEA74C138}"/>
              </a:ext>
            </a:extLst>
          </p:cNvPr>
          <p:cNvSpPr>
            <a:spLocks noGrp="1"/>
          </p:cNvSpPr>
          <p:nvPr>
            <p:ph type="sldNum" sz="quarter" idx="12"/>
          </p:nvPr>
        </p:nvSpPr>
        <p:spPr/>
        <p:txBody>
          <a:bodyPr/>
          <a:lstStyle/>
          <a:p>
            <a:fld id="{5A857258-FFC2-7D4D-A206-B001053DCD77}" type="slidenum">
              <a:rPr lang="en-US" smtClean="0"/>
              <a:t>11</a:t>
            </a:fld>
            <a:endParaRPr lang="en-US" dirty="0"/>
          </a:p>
        </p:txBody>
      </p:sp>
    </p:spTree>
    <p:extLst>
      <p:ext uri="{BB962C8B-B14F-4D97-AF65-F5344CB8AC3E}">
        <p14:creationId xmlns:p14="http://schemas.microsoft.com/office/powerpoint/2010/main" val="3499152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BC456-FB07-497E-8CA7-474E0D7E2B76}"/>
              </a:ext>
            </a:extLst>
          </p:cNvPr>
          <p:cNvSpPr>
            <a:spLocks noGrp="1"/>
          </p:cNvSpPr>
          <p:nvPr>
            <p:ph type="title"/>
          </p:nvPr>
        </p:nvSpPr>
        <p:spPr/>
        <p:txBody>
          <a:bodyPr/>
          <a:lstStyle/>
          <a:p>
            <a:r>
              <a:rPr lang="en-US" dirty="0"/>
              <a:t>Research Team</a:t>
            </a:r>
          </a:p>
        </p:txBody>
      </p:sp>
      <p:sp>
        <p:nvSpPr>
          <p:cNvPr id="3" name="Content Placeholder 2">
            <a:extLst>
              <a:ext uri="{FF2B5EF4-FFF2-40B4-BE49-F238E27FC236}">
                <a16:creationId xmlns:a16="http://schemas.microsoft.com/office/drawing/2014/main" id="{A0830DA6-20DC-4DFD-8F0B-B5038E17F0D1}"/>
              </a:ext>
            </a:extLst>
          </p:cNvPr>
          <p:cNvSpPr>
            <a:spLocks noGrp="1"/>
          </p:cNvSpPr>
          <p:nvPr>
            <p:ph type="body" idx="1"/>
          </p:nvPr>
        </p:nvSpPr>
        <p:spPr/>
        <p:txBody>
          <a:bodyPr>
            <a:normAutofit fontScale="40000" lnSpcReduction="20000"/>
          </a:bodyPr>
          <a:lstStyle/>
          <a:p>
            <a:pPr marL="0" indent="0" fontAlgn="base">
              <a:buNone/>
            </a:pPr>
            <a:r>
              <a:rPr lang="en-US" sz="5000" b="1" i="1" u="sng" dirty="0">
                <a:solidFill>
                  <a:srgbClr val="000000"/>
                </a:solidFill>
              </a:rPr>
              <a:t>University of Maryland, Baltimore</a:t>
            </a:r>
            <a:r>
              <a:rPr lang="en-US" sz="5000" dirty="0">
                <a:solidFill>
                  <a:srgbClr val="000000"/>
                </a:solidFill>
              </a:rPr>
              <a:t>​</a:t>
            </a:r>
            <a:endParaRPr lang="en-US" sz="5000" dirty="0">
              <a:solidFill>
                <a:srgbClr val="000000"/>
              </a:solidFill>
              <a:latin typeface="Segoe UI" panose="020B0502040204020203" pitchFamily="34" charset="0"/>
            </a:endParaRPr>
          </a:p>
          <a:p>
            <a:pPr algn="l" rtl="0" fontAlgn="base"/>
            <a:r>
              <a:rPr lang="en-US" sz="4500" dirty="0">
                <a:solidFill>
                  <a:srgbClr val="000000"/>
                </a:solidFill>
              </a:rPr>
              <a:t>Linda </a:t>
            </a:r>
            <a:r>
              <a:rPr lang="en-US" sz="4500" dirty="0" err="1">
                <a:solidFill>
                  <a:srgbClr val="000000"/>
                </a:solidFill>
              </a:rPr>
              <a:t>Wastila</a:t>
            </a:r>
            <a:r>
              <a:rPr lang="en-US" sz="4500" dirty="0">
                <a:solidFill>
                  <a:srgbClr val="000000"/>
                </a:solidFill>
              </a:rPr>
              <a:t>, PhD (PI)</a:t>
            </a:r>
          </a:p>
          <a:p>
            <a:pPr algn="l" rtl="0" fontAlgn="base"/>
            <a:r>
              <a:rPr lang="en-US" sz="4500" dirty="0">
                <a:solidFill>
                  <a:srgbClr val="000000"/>
                </a:solidFill>
              </a:rPr>
              <a:t>Nicole Brandt, PharmD, MBA (Co-Inv)</a:t>
            </a:r>
          </a:p>
          <a:p>
            <a:pPr algn="l" rtl="0" fontAlgn="base"/>
            <a:r>
              <a:rPr lang="en-US" sz="4500" dirty="0">
                <a:solidFill>
                  <a:srgbClr val="000000"/>
                </a:solidFill>
              </a:rPr>
              <a:t>Danya Qato, PhD, PharmD, MPH (Co-Inv)</a:t>
            </a:r>
          </a:p>
          <a:p>
            <a:pPr algn="l" rtl="0" fontAlgn="base"/>
            <a:r>
              <a:rPr lang="en-US" sz="4500" dirty="0">
                <a:solidFill>
                  <a:srgbClr val="000000"/>
                </a:solidFill>
              </a:rPr>
              <a:t>Barbara Zarowitz, PharmD (Co-Inv)</a:t>
            </a:r>
          </a:p>
          <a:p>
            <a:pPr algn="l" rtl="0" fontAlgn="base"/>
            <a:r>
              <a:rPr lang="en-US" sz="4500" dirty="0">
                <a:solidFill>
                  <a:srgbClr val="000000"/>
                </a:solidFill>
              </a:rPr>
              <a:t>Sarah D. Holmes, PhD, MSW</a:t>
            </a:r>
          </a:p>
          <a:p>
            <a:pPr algn="l" rtl="0" fontAlgn="base"/>
            <a:r>
              <a:rPr lang="en-US" sz="4500" dirty="0">
                <a:solidFill>
                  <a:srgbClr val="000000"/>
                </a:solidFill>
              </a:rPr>
              <a:t>Abree Johnson, MS, MBA </a:t>
            </a:r>
          </a:p>
          <a:p>
            <a:pPr algn="l" rtl="0" fontAlgn="base"/>
            <a:r>
              <a:rPr lang="en-US" sz="4500" dirty="0">
                <a:solidFill>
                  <a:srgbClr val="000000"/>
                </a:solidFill>
              </a:rPr>
              <a:t>Zhaoyong Feng, MS </a:t>
            </a:r>
          </a:p>
          <a:p>
            <a:pPr algn="l" rtl="0" fontAlgn="base"/>
            <a:r>
              <a:rPr lang="en-US" sz="4500" dirty="0">
                <a:solidFill>
                  <a:srgbClr val="000000"/>
                </a:solidFill>
              </a:rPr>
              <a:t>Jeanne Yang, MCP </a:t>
            </a:r>
          </a:p>
          <a:p>
            <a:pPr algn="l" rtl="0" fontAlgn="base"/>
            <a:endParaRPr lang="en-US" sz="2900" dirty="0">
              <a:solidFill>
                <a:srgbClr val="000000"/>
              </a:solidFill>
            </a:endParaRPr>
          </a:p>
          <a:p>
            <a:pPr marL="0" indent="0" fontAlgn="base">
              <a:buNone/>
            </a:pPr>
            <a:r>
              <a:rPr lang="en-US" sz="5000" b="1" i="1" u="sng" dirty="0">
                <a:solidFill>
                  <a:srgbClr val="000000"/>
                </a:solidFill>
              </a:rPr>
              <a:t>Fellows and Trainees</a:t>
            </a:r>
          </a:p>
          <a:p>
            <a:pPr algn="l" rtl="0" fontAlgn="base"/>
            <a:r>
              <a:rPr lang="en-US" sz="4500" dirty="0">
                <a:solidFill>
                  <a:srgbClr val="000000"/>
                </a:solidFill>
              </a:rPr>
              <a:t>Aida Kuzucan, PharmD </a:t>
            </a:r>
          </a:p>
          <a:p>
            <a:pPr algn="l" rtl="0" fontAlgn="base"/>
            <a:r>
              <a:rPr lang="en-US" sz="4500" dirty="0">
                <a:solidFill>
                  <a:srgbClr val="000000"/>
                </a:solidFill>
              </a:rPr>
              <a:t>Sean Fleming, MSW</a:t>
            </a:r>
          </a:p>
          <a:p>
            <a:pPr algn="l" rtl="0" fontAlgn="base"/>
            <a:r>
              <a:rPr lang="en-US" sz="4500" dirty="0"/>
              <a:t>Abisola Olopoenia, RN, MPH</a:t>
            </a:r>
          </a:p>
          <a:p>
            <a:pPr algn="l" rtl="0" fontAlgn="base"/>
            <a:r>
              <a:rPr lang="en-US" sz="4500" dirty="0"/>
              <a:t>Alexandra Wallem, PharmD, MS </a:t>
            </a:r>
          </a:p>
          <a:p>
            <a:pPr algn="l" rtl="0" fontAlgn="base"/>
            <a:r>
              <a:rPr lang="en-US" sz="4500" dirty="0"/>
              <a:t>Aaron Carabajal-Johnson, PharmD</a:t>
            </a:r>
          </a:p>
          <a:p>
            <a:pPr algn="l" rtl="0" fontAlgn="base"/>
            <a:r>
              <a:rPr lang="en-US" sz="4500" dirty="0"/>
              <a:t>Paavani Jain, MP, MPH</a:t>
            </a:r>
          </a:p>
        </p:txBody>
      </p:sp>
      <p:sp>
        <p:nvSpPr>
          <p:cNvPr id="6" name="Content Placeholder 2">
            <a:extLst>
              <a:ext uri="{FF2B5EF4-FFF2-40B4-BE49-F238E27FC236}">
                <a16:creationId xmlns:a16="http://schemas.microsoft.com/office/drawing/2014/main" id="{EBCAF769-4B69-43CA-871A-9145D660389A}"/>
              </a:ext>
            </a:extLst>
          </p:cNvPr>
          <p:cNvSpPr txBox="1">
            <a:spLocks/>
          </p:cNvSpPr>
          <p:nvPr/>
        </p:nvSpPr>
        <p:spPr>
          <a:xfrm>
            <a:off x="6602785" y="1033671"/>
            <a:ext cx="3827122" cy="13187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base">
              <a:buNone/>
            </a:pPr>
            <a:r>
              <a:rPr lang="en-US" sz="2000" b="1" i="1" u="sng" dirty="0">
                <a:solidFill>
                  <a:srgbClr val="000000"/>
                </a:solidFill>
                <a:latin typeface="Calibri" panose="020F0502020204030204" pitchFamily="34" charset="0"/>
              </a:rPr>
              <a:t>Northeastern University</a:t>
            </a:r>
          </a:p>
          <a:p>
            <a:pPr algn="l" rtl="0" fontAlgn="base"/>
            <a:r>
              <a:rPr lang="en-US" sz="1800" dirty="0">
                <a:solidFill>
                  <a:srgbClr val="000000"/>
                </a:solidFill>
                <a:latin typeface="Calibri" panose="020F0502020204030204" pitchFamily="34" charset="0"/>
              </a:rPr>
              <a:t>Becky Briesacher, PhD ​</a:t>
            </a:r>
            <a:endParaRPr lang="en-US" sz="1800" dirty="0">
              <a:solidFill>
                <a:srgbClr val="000000"/>
              </a:solidFill>
              <a:latin typeface="Segoe UI" panose="020B0502040204020203" pitchFamily="34" charset="0"/>
            </a:endParaRPr>
          </a:p>
          <a:p>
            <a:pPr algn="l" rtl="0" fontAlgn="base"/>
            <a:r>
              <a:rPr lang="en-US" sz="1800" dirty="0">
                <a:solidFill>
                  <a:srgbClr val="000000"/>
                </a:solidFill>
                <a:latin typeface="Calibri" panose="020F0502020204030204" pitchFamily="34" charset="0"/>
              </a:rPr>
              <a:t>Ben Koethe, MPH</a:t>
            </a:r>
          </a:p>
          <a:p>
            <a:pPr fontAlgn="base"/>
            <a:endParaRPr lang="en-US" dirty="0">
              <a:solidFill>
                <a:srgbClr val="000000"/>
              </a:solidFill>
              <a:latin typeface="Segoe UI" panose="020B0502040204020203" pitchFamily="34" charset="0"/>
            </a:endParaRPr>
          </a:p>
        </p:txBody>
      </p:sp>
      <p:sp>
        <p:nvSpPr>
          <p:cNvPr id="8" name="Content Placeholder 2">
            <a:extLst>
              <a:ext uri="{FF2B5EF4-FFF2-40B4-BE49-F238E27FC236}">
                <a16:creationId xmlns:a16="http://schemas.microsoft.com/office/drawing/2014/main" id="{80747190-6C30-4D42-8265-868A0EC8CF8A}"/>
              </a:ext>
            </a:extLst>
          </p:cNvPr>
          <p:cNvSpPr txBox="1">
            <a:spLocks/>
          </p:cNvSpPr>
          <p:nvPr/>
        </p:nvSpPr>
        <p:spPr>
          <a:xfrm>
            <a:off x="6602785" y="2624453"/>
            <a:ext cx="3827122" cy="1318783"/>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base">
              <a:buNone/>
            </a:pPr>
            <a:r>
              <a:rPr lang="en-US" sz="2000" b="1" i="1" u="sng" dirty="0">
                <a:solidFill>
                  <a:srgbClr val="000000"/>
                </a:solidFill>
                <a:latin typeface="Calibri" panose="020F0502020204030204" pitchFamily="34" charset="0"/>
              </a:rPr>
              <a:t>Consultants</a:t>
            </a:r>
          </a:p>
          <a:p>
            <a:pPr algn="l" rtl="0" fontAlgn="base"/>
            <a:r>
              <a:rPr lang="en-US" sz="1800" dirty="0">
                <a:solidFill>
                  <a:srgbClr val="000000"/>
                </a:solidFill>
                <a:latin typeface="Calibri" panose="020F0502020204030204" pitchFamily="34" charset="0"/>
              </a:rPr>
              <a:t>Susan Levy, MD, CMD ​</a:t>
            </a:r>
            <a:endParaRPr lang="en-US" sz="1800" dirty="0">
              <a:solidFill>
                <a:srgbClr val="000000"/>
              </a:solidFill>
              <a:latin typeface="Segoe UI" panose="020B0502040204020203" pitchFamily="34" charset="0"/>
            </a:endParaRPr>
          </a:p>
          <a:p>
            <a:pPr algn="l" rtl="0" fontAlgn="base"/>
            <a:r>
              <a:rPr lang="en-US" sz="1800" dirty="0">
                <a:solidFill>
                  <a:srgbClr val="000000"/>
                </a:solidFill>
                <a:latin typeface="Calibri" panose="020F0502020204030204" pitchFamily="34" charset="0"/>
              </a:rPr>
              <a:t>Abhilash Desai, MD ​</a:t>
            </a:r>
            <a:endParaRPr lang="en-US" sz="1800" dirty="0">
              <a:solidFill>
                <a:srgbClr val="000000"/>
              </a:solidFill>
              <a:latin typeface="Segoe UI" panose="020B0502040204020203" pitchFamily="34" charset="0"/>
            </a:endParaRPr>
          </a:p>
          <a:p>
            <a:pPr algn="l" rtl="0" fontAlgn="base"/>
            <a:r>
              <a:rPr lang="en-US" sz="1800" dirty="0">
                <a:solidFill>
                  <a:srgbClr val="000000"/>
                </a:solidFill>
                <a:latin typeface="Calibri" panose="020F0502020204030204" pitchFamily="34" charset="0"/>
              </a:rPr>
              <a:t>Judith A. Lucas, EdD, RN, GCNS-BC</a:t>
            </a:r>
            <a:endParaRPr lang="en-US" sz="1800" dirty="0">
              <a:solidFill>
                <a:srgbClr val="000000"/>
              </a:solidFill>
              <a:latin typeface="Segoe UI" panose="020B0502040204020203" pitchFamily="34" charset="0"/>
            </a:endParaRPr>
          </a:p>
        </p:txBody>
      </p:sp>
      <p:sp>
        <p:nvSpPr>
          <p:cNvPr id="4" name="Rectangle 3">
            <a:extLst>
              <a:ext uri="{FF2B5EF4-FFF2-40B4-BE49-F238E27FC236}">
                <a16:creationId xmlns:a16="http://schemas.microsoft.com/office/drawing/2014/main" id="{5B83BCC8-B38D-7141-9A33-6D74B2423D44}"/>
              </a:ext>
            </a:extLst>
          </p:cNvPr>
          <p:cNvSpPr/>
          <p:nvPr/>
        </p:nvSpPr>
        <p:spPr>
          <a:xfrm>
            <a:off x="6096000" y="4654778"/>
            <a:ext cx="5846618" cy="1169551"/>
          </a:xfrm>
          <a:prstGeom prst="rect">
            <a:avLst/>
          </a:prstGeom>
        </p:spPr>
        <p:txBody>
          <a:bodyPr wrap="square">
            <a:spAutoFit/>
          </a:bodyPr>
          <a:lstStyle/>
          <a:p>
            <a:pPr marL="0" indent="0">
              <a:buNone/>
            </a:pPr>
            <a:r>
              <a:rPr lang="en-US" dirty="0"/>
              <a:t>This research is funded by the National Institute on Aging: </a:t>
            </a:r>
            <a:r>
              <a:rPr lang="en-US" dirty="0">
                <a:latin typeface="Arial" panose="020B0604020202020204" pitchFamily="34" charset="0"/>
                <a:ea typeface="Arial" panose="020B0604020202020204" pitchFamily="34" charset="0"/>
              </a:rPr>
              <a:t>1R01AG060939-01 (PI: L </a:t>
            </a:r>
            <a:r>
              <a:rPr lang="en-US" dirty="0" err="1">
                <a:latin typeface="Arial" panose="020B0604020202020204" pitchFamily="34" charset="0"/>
                <a:ea typeface="Arial" panose="020B0604020202020204" pitchFamily="34" charset="0"/>
              </a:rPr>
              <a:t>Wastila</a:t>
            </a:r>
            <a:r>
              <a:rPr lang="en-US" dirty="0">
                <a:latin typeface="Arial" panose="020B0604020202020204" pitchFamily="34" charset="0"/>
                <a:ea typeface="Arial" panose="020B0604020202020204" pitchFamily="34" charset="0"/>
              </a:rPr>
              <a:t>)</a:t>
            </a:r>
            <a:endParaRPr lang="en-US" i="1" dirty="0"/>
          </a:p>
          <a:p>
            <a:pPr marL="0" indent="0">
              <a:buNone/>
            </a:pPr>
            <a:r>
              <a:rPr lang="en-US" dirty="0"/>
              <a:t>This presentation will discuss the off-label use of antipsychotics in older adults with dementia.</a:t>
            </a:r>
          </a:p>
          <a:p>
            <a:pPr marL="0" indent="0">
              <a:buNone/>
            </a:pPr>
            <a:endParaRPr lang="en-US" dirty="0">
              <a:solidFill>
                <a:srgbClr val="00B050"/>
              </a:solidFill>
            </a:endParaRPr>
          </a:p>
        </p:txBody>
      </p:sp>
    </p:spTree>
    <p:extLst>
      <p:ext uri="{BB962C8B-B14F-4D97-AF65-F5344CB8AC3E}">
        <p14:creationId xmlns:p14="http://schemas.microsoft.com/office/powerpoint/2010/main" val="2567482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A24FA2-BFFB-4A4E-86D4-FC09AEB5C34A}"/>
              </a:ext>
            </a:extLst>
          </p:cNvPr>
          <p:cNvSpPr>
            <a:spLocks noGrp="1"/>
          </p:cNvSpPr>
          <p:nvPr>
            <p:ph type="title"/>
          </p:nvPr>
        </p:nvSpPr>
        <p:spPr/>
        <p:txBody>
          <a:bodyPr/>
          <a:lstStyle/>
          <a:p>
            <a:r>
              <a:rPr lang="en-US" dirty="0"/>
              <a:t>Study Aims</a:t>
            </a:r>
          </a:p>
        </p:txBody>
      </p:sp>
      <p:sp>
        <p:nvSpPr>
          <p:cNvPr id="4" name="Slide Number Placeholder 3">
            <a:extLst>
              <a:ext uri="{FF2B5EF4-FFF2-40B4-BE49-F238E27FC236}">
                <a16:creationId xmlns:a16="http://schemas.microsoft.com/office/drawing/2014/main" id="{2ED0A056-502D-4356-BB85-62E148100C89}"/>
              </a:ext>
            </a:extLst>
          </p:cNvPr>
          <p:cNvSpPr>
            <a:spLocks noGrp="1"/>
          </p:cNvSpPr>
          <p:nvPr>
            <p:ph type="sldNum" idx="12"/>
          </p:nvPr>
        </p:nvSpPr>
        <p:spPr/>
        <p:txBody>
          <a:bodyPr/>
          <a:lstStyle/>
          <a:p>
            <a:fld id="{5A857258-FFC2-7D4D-A206-B001053DCD77}" type="slidenum">
              <a:rPr lang="en-US" smtClean="0"/>
              <a:t>13</a:t>
            </a:fld>
            <a:endParaRPr lang="en-US" dirty="0"/>
          </a:p>
        </p:txBody>
      </p:sp>
      <p:sp>
        <p:nvSpPr>
          <p:cNvPr id="9" name="Content Placeholder 8">
            <a:extLst>
              <a:ext uri="{FF2B5EF4-FFF2-40B4-BE49-F238E27FC236}">
                <a16:creationId xmlns:a16="http://schemas.microsoft.com/office/drawing/2014/main" id="{2F416EE7-CA24-439F-8C7D-9FEF9B308235}"/>
              </a:ext>
            </a:extLst>
          </p:cNvPr>
          <p:cNvSpPr>
            <a:spLocks noGrp="1"/>
          </p:cNvSpPr>
          <p:nvPr>
            <p:ph idx="4294967295"/>
          </p:nvPr>
        </p:nvSpPr>
        <p:spPr>
          <a:xfrm>
            <a:off x="0" y="1870363"/>
            <a:ext cx="2814220" cy="3075710"/>
          </a:xfrm>
        </p:spPr>
        <p:txBody>
          <a:bodyPr>
            <a:normAutofit fontScale="92500" lnSpcReduction="20000"/>
          </a:bodyPr>
          <a:lstStyle/>
          <a:p>
            <a:pPr marL="0" indent="0">
              <a:buNone/>
            </a:pPr>
            <a:r>
              <a:rPr lang="en-US" b="1" i="1" dirty="0">
                <a:solidFill>
                  <a:schemeClr val="tx1">
                    <a:lumMod val="75000"/>
                    <a:lumOff val="25000"/>
                  </a:schemeClr>
                </a:solidFill>
              </a:rPr>
              <a:t>To predict the impact of a national antipsychotic reduction initiative (ARI) on antipsychotic and PPM use patterns</a:t>
            </a:r>
          </a:p>
        </p:txBody>
      </p:sp>
      <p:graphicFrame>
        <p:nvGraphicFramePr>
          <p:cNvPr id="2" name="Diagram 1">
            <a:extLst>
              <a:ext uri="{FF2B5EF4-FFF2-40B4-BE49-F238E27FC236}">
                <a16:creationId xmlns:a16="http://schemas.microsoft.com/office/drawing/2014/main" id="{07EC8014-FC72-4E87-B4AE-51604BB22220}"/>
              </a:ext>
            </a:extLst>
          </p:cNvPr>
          <p:cNvGraphicFramePr/>
          <p:nvPr>
            <p:extLst>
              <p:ext uri="{D42A27DB-BD31-4B8C-83A1-F6EECF244321}">
                <p14:modId xmlns:p14="http://schemas.microsoft.com/office/powerpoint/2010/main" val="2127579102"/>
              </p:ext>
            </p:extLst>
          </p:nvPr>
        </p:nvGraphicFramePr>
        <p:xfrm>
          <a:off x="2814220" y="1754653"/>
          <a:ext cx="7345779" cy="4845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3873846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54BCF9-DD9C-427A-BF3B-6E4A21E1DE1A}"/>
              </a:ext>
            </a:extLst>
          </p:cNvPr>
          <p:cNvSpPr>
            <a:spLocks noGrp="1"/>
          </p:cNvSpPr>
          <p:nvPr>
            <p:ph type="title"/>
          </p:nvPr>
        </p:nvSpPr>
        <p:spPr/>
        <p:txBody>
          <a:bodyPr/>
          <a:lstStyle/>
          <a:p>
            <a:r>
              <a:rPr lang="en-US" dirty="0">
                <a:solidFill>
                  <a:schemeClr val="tx1"/>
                </a:solidFill>
              </a:rPr>
              <a:t>CMS Data - Medicare</a:t>
            </a:r>
          </a:p>
        </p:txBody>
      </p:sp>
      <p:graphicFrame>
        <p:nvGraphicFramePr>
          <p:cNvPr id="6" name="Text Placeholder 18">
            <a:extLst>
              <a:ext uri="{FF2B5EF4-FFF2-40B4-BE49-F238E27FC236}">
                <a16:creationId xmlns:a16="http://schemas.microsoft.com/office/drawing/2014/main" id="{C82F628E-2552-2A46-9CD2-563FF061D28A}"/>
              </a:ext>
            </a:extLst>
          </p:cNvPr>
          <p:cNvGraphicFramePr/>
          <p:nvPr/>
        </p:nvGraphicFramePr>
        <p:xfrm>
          <a:off x="1582057" y="1103643"/>
          <a:ext cx="8503547" cy="4992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5FC5D78B-DE7E-4793-A934-786CFFA52982}"/>
              </a:ext>
            </a:extLst>
          </p:cNvPr>
          <p:cNvSpPr txBox="1"/>
          <p:nvPr/>
        </p:nvSpPr>
        <p:spPr>
          <a:xfrm>
            <a:off x="1076960" y="5212080"/>
            <a:ext cx="9586022" cy="1200329"/>
          </a:xfrm>
          <a:prstGeom prst="rect">
            <a:avLst/>
          </a:prstGeom>
          <a:noFill/>
        </p:spPr>
        <p:txBody>
          <a:bodyPr wrap="none" rtlCol="0">
            <a:spAutoFit/>
          </a:bodyPr>
          <a:lstStyle/>
          <a:p>
            <a:pPr marL="342900" indent="-342900">
              <a:buFont typeface="Arial" panose="020B0604020202020204" pitchFamily="34" charset="0"/>
              <a:buChar char="•"/>
            </a:pPr>
            <a:r>
              <a:rPr lang="en-US" sz="2400" dirty="0"/>
              <a:t>1,068,542 facility-months of Medicare prescription and treatment claims</a:t>
            </a:r>
          </a:p>
          <a:p>
            <a:pPr marL="342900" indent="-342900">
              <a:buFont typeface="Arial" panose="020B0604020202020204" pitchFamily="34" charset="0"/>
              <a:buChar char="•"/>
            </a:pPr>
            <a:r>
              <a:rPr lang="en-US" sz="2400" dirty="0"/>
              <a:t>892,202 residents with &gt; 100-day NH stays and</a:t>
            </a:r>
          </a:p>
          <a:p>
            <a:pPr marL="342900" indent="-342900">
              <a:buFont typeface="Arial" panose="020B0604020202020204" pitchFamily="34" charset="0"/>
              <a:buChar char="•"/>
            </a:pPr>
            <a:r>
              <a:rPr lang="en-US" sz="2400" dirty="0"/>
              <a:t>12,874 facilities</a:t>
            </a:r>
          </a:p>
        </p:txBody>
      </p:sp>
    </p:spTree>
    <p:extLst>
      <p:ext uri="{BB962C8B-B14F-4D97-AF65-F5344CB8AC3E}">
        <p14:creationId xmlns:p14="http://schemas.microsoft.com/office/powerpoint/2010/main" val="408515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1518D2-B5BC-B24F-9337-9BFD34364F73}"/>
              </a:ext>
            </a:extLst>
          </p:cNvPr>
          <p:cNvSpPr>
            <a:spLocks noGrp="1"/>
          </p:cNvSpPr>
          <p:nvPr>
            <p:ph type="title"/>
          </p:nvPr>
        </p:nvSpPr>
        <p:spPr/>
        <p:txBody>
          <a:bodyPr/>
          <a:lstStyle/>
          <a:p>
            <a:r>
              <a:rPr lang="en-US" dirty="0"/>
              <a:t>AIM 1: Population Level</a:t>
            </a:r>
          </a:p>
        </p:txBody>
      </p:sp>
      <p:sp>
        <p:nvSpPr>
          <p:cNvPr id="6" name="Text Placeholder 5">
            <a:extLst>
              <a:ext uri="{FF2B5EF4-FFF2-40B4-BE49-F238E27FC236}">
                <a16:creationId xmlns:a16="http://schemas.microsoft.com/office/drawing/2014/main" id="{69FD6E85-B098-CB4B-89D0-D85B5891444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8363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84142E-5461-4683-9379-41C53B059129}"/>
              </a:ext>
            </a:extLst>
          </p:cNvPr>
          <p:cNvSpPr>
            <a:spLocks noGrp="1"/>
          </p:cNvSpPr>
          <p:nvPr>
            <p:ph type="title"/>
          </p:nvPr>
        </p:nvSpPr>
        <p:spPr/>
        <p:txBody>
          <a:bodyPr/>
          <a:lstStyle/>
          <a:p>
            <a:r>
              <a:rPr lang="en-US" dirty="0"/>
              <a:t>Aim 1 – Population-level Findings</a:t>
            </a:r>
          </a:p>
        </p:txBody>
      </p:sp>
      <p:sp>
        <p:nvSpPr>
          <p:cNvPr id="6" name="Content Placeholder 5">
            <a:extLst>
              <a:ext uri="{FF2B5EF4-FFF2-40B4-BE49-F238E27FC236}">
                <a16:creationId xmlns:a16="http://schemas.microsoft.com/office/drawing/2014/main" id="{B78376A2-242F-4C43-9F15-464EA87D0F9A}"/>
              </a:ext>
            </a:extLst>
          </p:cNvPr>
          <p:cNvSpPr>
            <a:spLocks noGrp="1"/>
          </p:cNvSpPr>
          <p:nvPr>
            <p:ph idx="1"/>
          </p:nvPr>
        </p:nvSpPr>
        <p:spPr>
          <a:xfrm>
            <a:off x="838200" y="1995054"/>
            <a:ext cx="10515600" cy="4446385"/>
          </a:xfrm>
        </p:spPr>
        <p:txBody>
          <a:bodyPr>
            <a:normAutofit fontScale="85000" lnSpcReduction="20000"/>
          </a:bodyPr>
          <a:lstStyle/>
          <a:p>
            <a:pPr marL="608965" indent="-490855"/>
            <a:r>
              <a:rPr lang="en-US" sz="3200" dirty="0">
                <a:cs typeface="Calibri"/>
              </a:rPr>
              <a:t>Antipsychotics, as well as a number of PPM categories, were decreasing prior to the ARI, and continued with similar slopes post-ARI</a:t>
            </a:r>
          </a:p>
          <a:p>
            <a:pPr marL="608965" indent="-490855"/>
            <a:r>
              <a:rPr lang="en-US" sz="3200" dirty="0">
                <a:cs typeface="Calibri"/>
              </a:rPr>
              <a:t>Little substitution of antipsychotics with other psychopharmacologic medications (PPM)</a:t>
            </a:r>
          </a:p>
          <a:p>
            <a:pPr marL="1066165" lvl="1" indent="-490855"/>
            <a:r>
              <a:rPr lang="en-US" dirty="0">
                <a:cs typeface="Calibri"/>
              </a:rPr>
              <a:t>Anticonvulsants/mood stabilizers showed most evidence of “filling in” for reduced antipsychotic use post-ARI, with infrequently-used muscle relaxants also increasing post-ARI</a:t>
            </a:r>
          </a:p>
          <a:p>
            <a:r>
              <a:rPr lang="en-US" dirty="0"/>
              <a:t>Emerging evidence some nursing facility populations inappropriately experiencing reduced antipsychotic use, including exempt (residents with schizophrenia, Huntington’s, and Tourette’s), bipolar disorder, and those suffering acute psychosis</a:t>
            </a:r>
          </a:p>
        </p:txBody>
      </p:sp>
      <p:sp>
        <p:nvSpPr>
          <p:cNvPr id="4" name="Slide Number Placeholder 3">
            <a:extLst>
              <a:ext uri="{FF2B5EF4-FFF2-40B4-BE49-F238E27FC236}">
                <a16:creationId xmlns:a16="http://schemas.microsoft.com/office/drawing/2014/main" id="{3583BE8B-70F7-4D03-890E-834BEB453BD7}"/>
              </a:ext>
            </a:extLst>
          </p:cNvPr>
          <p:cNvSpPr>
            <a:spLocks noGrp="1"/>
          </p:cNvSpPr>
          <p:nvPr>
            <p:ph type="sldNum" sz="quarter" idx="12"/>
          </p:nvPr>
        </p:nvSpPr>
        <p:spPr/>
        <p:txBody>
          <a:bodyPr/>
          <a:lstStyle/>
          <a:p>
            <a:pPr algn="r"/>
            <a:fld id="{00000000-1234-1234-1234-123412341234}" type="slidenum">
              <a:rPr lang="en" smtClean="0"/>
              <a:pPr algn="r"/>
              <a:t>16</a:t>
            </a:fld>
            <a:endParaRPr lang="en"/>
          </a:p>
        </p:txBody>
      </p:sp>
    </p:spTree>
    <p:extLst>
      <p:ext uri="{BB962C8B-B14F-4D97-AF65-F5344CB8AC3E}">
        <p14:creationId xmlns:p14="http://schemas.microsoft.com/office/powerpoint/2010/main" val="3425293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2A704-1D80-40E6-83CF-686F2B781BE0}"/>
              </a:ext>
            </a:extLst>
          </p:cNvPr>
          <p:cNvSpPr>
            <a:spLocks noGrp="1"/>
          </p:cNvSpPr>
          <p:nvPr>
            <p:ph type="title"/>
          </p:nvPr>
        </p:nvSpPr>
        <p:spPr>
          <a:xfrm>
            <a:off x="838199" y="609176"/>
            <a:ext cx="10515600" cy="745724"/>
          </a:xfrm>
        </p:spPr>
        <p:txBody>
          <a:bodyPr>
            <a:noAutofit/>
          </a:bodyPr>
          <a:lstStyle/>
          <a:p>
            <a:pPr algn="ctr"/>
            <a:r>
              <a:rPr lang="en-US" sz="2800" b="1" dirty="0">
                <a:latin typeface="Arial" panose="020B0604020202020204" pitchFamily="34" charset="0"/>
                <a:cs typeface="Arial" panose="020B0604020202020204" pitchFamily="34" charset="0"/>
              </a:rPr>
              <a:t>Adjusted Relationships of Change in Psychopharmacologic Use in Nursing Homes Post National Partnership Policy</a:t>
            </a:r>
            <a:endParaRPr lang="en-US" sz="2800" dirty="0"/>
          </a:p>
        </p:txBody>
      </p:sp>
      <p:sp>
        <p:nvSpPr>
          <p:cNvPr id="4" name="Slide Number Placeholder 3">
            <a:extLst>
              <a:ext uri="{FF2B5EF4-FFF2-40B4-BE49-F238E27FC236}">
                <a16:creationId xmlns:a16="http://schemas.microsoft.com/office/drawing/2014/main" id="{7749ADFD-0180-4CCB-8B3B-C9745C5B3516}"/>
              </a:ext>
            </a:extLst>
          </p:cNvPr>
          <p:cNvSpPr>
            <a:spLocks noGrp="1"/>
          </p:cNvSpPr>
          <p:nvPr>
            <p:ph type="sldNum" sz="quarter" idx="12"/>
          </p:nvPr>
        </p:nvSpPr>
        <p:spPr/>
        <p:txBody>
          <a:bodyPr/>
          <a:lstStyle/>
          <a:p>
            <a:fld id="{5A857258-FFC2-7D4D-A206-B001053DCD77}" type="slidenum">
              <a:rPr lang="en-US" smtClean="0"/>
              <a:t>17</a:t>
            </a:fld>
            <a:endParaRPr lang="en-US" dirty="0"/>
          </a:p>
        </p:txBody>
      </p:sp>
      <p:pic>
        <p:nvPicPr>
          <p:cNvPr id="5" name="Content Placeholder 4">
            <a:extLst>
              <a:ext uri="{FF2B5EF4-FFF2-40B4-BE49-F238E27FC236}">
                <a16:creationId xmlns:a16="http://schemas.microsoft.com/office/drawing/2014/main" id="{3423B48E-8FE6-417E-AEE5-B1E63EE529F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4667" t="24412" r="11005" b="5620"/>
          <a:stretch/>
        </p:blipFill>
        <p:spPr>
          <a:xfrm>
            <a:off x="954647" y="1354900"/>
            <a:ext cx="10282705" cy="4799075"/>
          </a:xfrm>
          <a:prstGeom prst="rect">
            <a:avLst/>
          </a:prstGeom>
        </p:spPr>
      </p:pic>
    </p:spTree>
    <p:extLst>
      <p:ext uri="{BB962C8B-B14F-4D97-AF65-F5344CB8AC3E}">
        <p14:creationId xmlns:p14="http://schemas.microsoft.com/office/powerpoint/2010/main" val="2219003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F7A3F-D1A0-734D-8BA9-9C5307CF7145}"/>
              </a:ext>
            </a:extLst>
          </p:cNvPr>
          <p:cNvSpPr>
            <a:spLocks noGrp="1"/>
          </p:cNvSpPr>
          <p:nvPr>
            <p:ph type="title"/>
          </p:nvPr>
        </p:nvSpPr>
        <p:spPr/>
        <p:txBody>
          <a:bodyPr>
            <a:normAutofit fontScale="90000"/>
          </a:bodyPr>
          <a:lstStyle/>
          <a:p>
            <a:r>
              <a:rPr lang="en-US" dirty="0"/>
              <a:t>Population Level: Clinical Implications and Considerations</a:t>
            </a:r>
          </a:p>
        </p:txBody>
      </p:sp>
      <p:sp>
        <p:nvSpPr>
          <p:cNvPr id="3" name="Content Placeholder 2">
            <a:extLst>
              <a:ext uri="{FF2B5EF4-FFF2-40B4-BE49-F238E27FC236}">
                <a16:creationId xmlns:a16="http://schemas.microsoft.com/office/drawing/2014/main" id="{57DFD9AA-37A8-DA4B-8864-D07497757519}"/>
              </a:ext>
            </a:extLst>
          </p:cNvPr>
          <p:cNvSpPr>
            <a:spLocks noGrp="1"/>
          </p:cNvSpPr>
          <p:nvPr>
            <p:ph idx="1"/>
          </p:nvPr>
        </p:nvSpPr>
        <p:spPr/>
        <p:txBody>
          <a:bodyPr>
            <a:normAutofit fontScale="77500" lnSpcReduction="20000"/>
          </a:bodyPr>
          <a:lstStyle/>
          <a:p>
            <a:pPr marL="508000" lvl="1" indent="0">
              <a:buNone/>
            </a:pPr>
            <a:endParaRPr lang="en-US" dirty="0"/>
          </a:p>
          <a:p>
            <a:pPr lvl="1"/>
            <a:r>
              <a:rPr lang="en-US" b="1" dirty="0"/>
              <a:t>Antipsychotic use decreasing prior to ARI</a:t>
            </a:r>
          </a:p>
          <a:p>
            <a:pPr lvl="2"/>
            <a:r>
              <a:rPr lang="en-US" dirty="0"/>
              <a:t>Use declined in past for typical antipsychotics before </a:t>
            </a:r>
            <a:r>
              <a:rPr lang="en-US" dirty="0" err="1"/>
              <a:t>atypicals</a:t>
            </a:r>
            <a:r>
              <a:rPr lang="en-US" dirty="0"/>
              <a:t> available</a:t>
            </a:r>
          </a:p>
          <a:p>
            <a:pPr marL="990600" lvl="2" indent="0">
              <a:buNone/>
            </a:pPr>
            <a:endParaRPr lang="en-US" b="1" dirty="0"/>
          </a:p>
          <a:p>
            <a:pPr lvl="1"/>
            <a:r>
              <a:rPr lang="en-US" b="1" dirty="0"/>
              <a:t>Anticonvulsants/mood stabilizers filling in</a:t>
            </a:r>
          </a:p>
          <a:p>
            <a:pPr lvl="2"/>
            <a:r>
              <a:rPr lang="en-US" dirty="0"/>
              <a:t>Indications for Use: Better results vs Contributing to Polypharmacy</a:t>
            </a:r>
          </a:p>
          <a:p>
            <a:pPr lvl="2"/>
            <a:r>
              <a:rPr lang="en-US" dirty="0"/>
              <a:t>FDA Safety </a:t>
            </a:r>
          </a:p>
          <a:p>
            <a:pPr lvl="2"/>
            <a:r>
              <a:rPr lang="en-US" dirty="0"/>
              <a:t>? Impact on morbidity and mortality</a:t>
            </a:r>
          </a:p>
          <a:p>
            <a:pPr marL="990600" lvl="2" indent="0">
              <a:buNone/>
            </a:pPr>
            <a:endParaRPr lang="en-US" dirty="0"/>
          </a:p>
          <a:p>
            <a:pPr marL="1257300" lvl="2" indent="-342900"/>
            <a:endParaRPr lang="en-US" dirty="0"/>
          </a:p>
          <a:p>
            <a:pPr lvl="1"/>
            <a:r>
              <a:rPr lang="en-US" b="1" dirty="0"/>
              <a:t>QAPI Opportunities: </a:t>
            </a:r>
          </a:p>
          <a:p>
            <a:pPr lvl="2"/>
            <a:r>
              <a:rPr lang="en-US" dirty="0"/>
              <a:t>Should not see an increase in other PPM when monitoring drug usage in QA&amp;A</a:t>
            </a:r>
          </a:p>
          <a:p>
            <a:pPr lvl="2"/>
            <a:r>
              <a:rPr lang="en-US" dirty="0"/>
              <a:t>Provide prescribers with data and hold behavioral health practitioners accountable for their medication recommendations</a:t>
            </a:r>
          </a:p>
        </p:txBody>
      </p:sp>
      <p:sp>
        <p:nvSpPr>
          <p:cNvPr id="4" name="Slide Number Placeholder 3">
            <a:extLst>
              <a:ext uri="{FF2B5EF4-FFF2-40B4-BE49-F238E27FC236}">
                <a16:creationId xmlns:a16="http://schemas.microsoft.com/office/drawing/2014/main" id="{D0FF06E2-F98D-4D43-A376-945F6F91C73B}"/>
              </a:ext>
            </a:extLst>
          </p:cNvPr>
          <p:cNvSpPr>
            <a:spLocks noGrp="1"/>
          </p:cNvSpPr>
          <p:nvPr>
            <p:ph type="sldNum" sz="quarter" idx="12"/>
          </p:nvPr>
        </p:nvSpPr>
        <p:spPr/>
        <p:txBody>
          <a:bodyPr/>
          <a:lstStyle/>
          <a:p>
            <a:fld id="{5A857258-FFC2-7D4D-A206-B001053DCD77}" type="slidenum">
              <a:rPr lang="en-US" smtClean="0"/>
              <a:t>18</a:t>
            </a:fld>
            <a:endParaRPr lang="en-US" dirty="0"/>
          </a:p>
        </p:txBody>
      </p:sp>
    </p:spTree>
    <p:extLst>
      <p:ext uri="{BB962C8B-B14F-4D97-AF65-F5344CB8AC3E}">
        <p14:creationId xmlns:p14="http://schemas.microsoft.com/office/powerpoint/2010/main" val="2929741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1518D2-B5BC-B24F-9337-9BFD34364F73}"/>
              </a:ext>
            </a:extLst>
          </p:cNvPr>
          <p:cNvSpPr>
            <a:spLocks noGrp="1"/>
          </p:cNvSpPr>
          <p:nvPr>
            <p:ph type="title"/>
          </p:nvPr>
        </p:nvSpPr>
        <p:spPr/>
        <p:txBody>
          <a:bodyPr/>
          <a:lstStyle/>
          <a:p>
            <a:r>
              <a:rPr lang="en-US" dirty="0"/>
              <a:t>AIM 2: Facility Level</a:t>
            </a:r>
          </a:p>
        </p:txBody>
      </p:sp>
      <p:sp>
        <p:nvSpPr>
          <p:cNvPr id="6" name="Text Placeholder 5">
            <a:extLst>
              <a:ext uri="{FF2B5EF4-FFF2-40B4-BE49-F238E27FC236}">
                <a16:creationId xmlns:a16="http://schemas.microsoft.com/office/drawing/2014/main" id="{69FD6E85-B098-CB4B-89D0-D85B5891444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79872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4"/>
          <p:cNvSpPr txBox="1">
            <a:spLocks noGrp="1"/>
          </p:cNvSpPr>
          <p:nvPr>
            <p:ph type="title"/>
          </p:nvPr>
        </p:nvSpPr>
        <p:spPr>
          <a:xfrm>
            <a:off x="838200" y="611187"/>
            <a:ext cx="10515600" cy="107950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43F6A"/>
              </a:buClr>
              <a:buSzPts val="4000"/>
              <a:buFont typeface="Arial"/>
              <a:buNone/>
            </a:pPr>
            <a:r>
              <a:rPr lang="en-US" b="1" dirty="0"/>
              <a:t>Process for today</a:t>
            </a:r>
            <a:endParaRPr dirty="0"/>
          </a:p>
        </p:txBody>
      </p:sp>
      <p:sp>
        <p:nvSpPr>
          <p:cNvPr id="201" name="Google Shape;201;p4"/>
          <p:cNvSpPr txBox="1">
            <a:spLocks noGrp="1"/>
          </p:cNvSpPr>
          <p:nvPr>
            <p:ph type="body" idx="1"/>
          </p:nvPr>
        </p:nvSpPr>
        <p:spPr>
          <a:xfrm>
            <a:off x="838200" y="2045589"/>
            <a:ext cx="10515600" cy="4131374"/>
          </a:xfrm>
          <a:prstGeom prst="rect">
            <a:avLst/>
          </a:prstGeom>
          <a:noFill/>
          <a:ln>
            <a:noFill/>
          </a:ln>
        </p:spPr>
        <p:txBody>
          <a:bodyPr spcFirstLastPara="1" wrap="square" lIns="91425" tIns="45700" rIns="91425" bIns="45700" anchor="t" anchorCtr="0">
            <a:normAutofit/>
          </a:bodyPr>
          <a:lstStyle/>
          <a:p>
            <a:pPr marL="347472" lvl="0" indent="-347472" algn="l" rtl="0">
              <a:lnSpc>
                <a:spcPct val="100000"/>
              </a:lnSpc>
              <a:spcBef>
                <a:spcPts val="0"/>
              </a:spcBef>
              <a:spcAft>
                <a:spcPts val="0"/>
              </a:spcAft>
              <a:buSzPts val="3200"/>
              <a:buChar char="▪"/>
            </a:pPr>
            <a:r>
              <a:rPr lang="en-US" dirty="0"/>
              <a:t>Participation encouraged! Please use the chat function.</a:t>
            </a:r>
            <a:endParaRPr dirty="0"/>
          </a:p>
          <a:p>
            <a:pPr marL="740664" lvl="1" indent="-283464" algn="l" rtl="0">
              <a:lnSpc>
                <a:spcPct val="100000"/>
              </a:lnSpc>
              <a:spcBef>
                <a:spcPts val="224"/>
              </a:spcBef>
              <a:spcAft>
                <a:spcPts val="0"/>
              </a:spcAft>
              <a:buSzPts val="2800"/>
              <a:buChar char="▪"/>
            </a:pPr>
            <a:r>
              <a:rPr lang="en-US" dirty="0"/>
              <a:t>This session is being recorded and slides will be available soon</a:t>
            </a:r>
            <a:endParaRPr dirty="0"/>
          </a:p>
          <a:p>
            <a:pPr marL="347472" lvl="0" indent="-144272" algn="l" rtl="0">
              <a:lnSpc>
                <a:spcPct val="100000"/>
              </a:lnSpc>
              <a:spcBef>
                <a:spcPts val="424"/>
              </a:spcBef>
              <a:spcAft>
                <a:spcPts val="0"/>
              </a:spcAft>
              <a:buSzPts val="3200"/>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474F2-F403-47ED-B9EE-FE2F99DEF477}"/>
              </a:ext>
            </a:extLst>
          </p:cNvPr>
          <p:cNvSpPr>
            <a:spLocks noGrp="1"/>
          </p:cNvSpPr>
          <p:nvPr>
            <p:ph type="title"/>
          </p:nvPr>
        </p:nvSpPr>
        <p:spPr/>
        <p:txBody>
          <a:bodyPr>
            <a:normAutofit fontScale="90000"/>
          </a:bodyPr>
          <a:lstStyle/>
          <a:p>
            <a:r>
              <a:rPr lang="en-US" dirty="0"/>
              <a:t>Summary Findings from the Multivariate Model</a:t>
            </a:r>
          </a:p>
        </p:txBody>
      </p:sp>
      <p:sp>
        <p:nvSpPr>
          <p:cNvPr id="4" name="Slide Number Placeholder 3">
            <a:extLst>
              <a:ext uri="{FF2B5EF4-FFF2-40B4-BE49-F238E27FC236}">
                <a16:creationId xmlns:a16="http://schemas.microsoft.com/office/drawing/2014/main" id="{2E00AFB9-A025-4AF8-BEAD-2CE328ED367C}"/>
              </a:ext>
            </a:extLst>
          </p:cNvPr>
          <p:cNvSpPr>
            <a:spLocks noGrp="1"/>
          </p:cNvSpPr>
          <p:nvPr>
            <p:ph type="sldNum" sz="quarter" idx="12"/>
          </p:nvPr>
        </p:nvSpPr>
        <p:spPr/>
        <p:txBody>
          <a:bodyPr/>
          <a:lstStyle/>
          <a:p>
            <a:fld id="{5A857258-FFC2-7D4D-A206-B001053DCD77}" type="slidenum">
              <a:rPr lang="en-US" smtClean="0"/>
              <a:t>20</a:t>
            </a:fld>
            <a:endParaRPr lang="en-US" dirty="0"/>
          </a:p>
        </p:txBody>
      </p:sp>
      <p:pic>
        <p:nvPicPr>
          <p:cNvPr id="8" name="Content Placeholder 7">
            <a:extLst>
              <a:ext uri="{FF2B5EF4-FFF2-40B4-BE49-F238E27FC236}">
                <a16:creationId xmlns:a16="http://schemas.microsoft.com/office/drawing/2014/main" id="{C4C8F766-4D83-4788-98BB-4CF511189292}"/>
              </a:ext>
            </a:extLst>
          </p:cNvPr>
          <p:cNvPicPr>
            <a:picLocks noGrp="1" noChangeAspect="1"/>
          </p:cNvPicPr>
          <p:nvPr>
            <p:ph idx="1"/>
          </p:nvPr>
        </p:nvPicPr>
        <p:blipFill rotWithShape="1">
          <a:blip r:embed="rId2"/>
          <a:srcRect l="9666" t="8521" r="6598" b="17334"/>
          <a:stretch/>
        </p:blipFill>
        <p:spPr>
          <a:xfrm>
            <a:off x="1037913" y="1987581"/>
            <a:ext cx="9472802" cy="4718019"/>
          </a:xfrm>
        </p:spPr>
      </p:pic>
    </p:spTree>
    <p:extLst>
      <p:ext uri="{BB962C8B-B14F-4D97-AF65-F5344CB8AC3E}">
        <p14:creationId xmlns:p14="http://schemas.microsoft.com/office/powerpoint/2010/main" val="2459572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43831-87B6-4B11-8AE1-DE73E699FC51}"/>
              </a:ext>
            </a:extLst>
          </p:cNvPr>
          <p:cNvSpPr>
            <a:spLocks noGrp="1"/>
          </p:cNvSpPr>
          <p:nvPr>
            <p:ph type="title"/>
          </p:nvPr>
        </p:nvSpPr>
        <p:spPr/>
        <p:txBody>
          <a:bodyPr>
            <a:normAutofit fontScale="90000"/>
          </a:bodyPr>
          <a:lstStyle/>
          <a:p>
            <a:r>
              <a:rPr lang="en-US" dirty="0"/>
              <a:t>Facility-level Characteristics and Antipsychotic  Use</a:t>
            </a:r>
          </a:p>
        </p:txBody>
      </p:sp>
      <p:sp>
        <p:nvSpPr>
          <p:cNvPr id="3" name="Content Placeholder 2">
            <a:extLst>
              <a:ext uri="{FF2B5EF4-FFF2-40B4-BE49-F238E27FC236}">
                <a16:creationId xmlns:a16="http://schemas.microsoft.com/office/drawing/2014/main" id="{00EC6737-6AA4-4A34-B981-911C8FD0DF23}"/>
              </a:ext>
            </a:extLst>
          </p:cNvPr>
          <p:cNvSpPr>
            <a:spLocks noGrp="1"/>
          </p:cNvSpPr>
          <p:nvPr>
            <p:ph type="body" idx="1"/>
          </p:nvPr>
        </p:nvSpPr>
        <p:spPr>
          <a:xfrm>
            <a:off x="838200" y="1801091"/>
            <a:ext cx="10515600" cy="4375872"/>
          </a:xfrm>
        </p:spPr>
        <p:txBody>
          <a:bodyPr>
            <a:noAutofit/>
          </a:bodyPr>
          <a:lstStyle/>
          <a:p>
            <a:pPr indent="-457200">
              <a:lnSpc>
                <a:spcPct val="110000"/>
              </a:lnSpc>
              <a:spcBef>
                <a:spcPts val="1200"/>
              </a:spcBef>
              <a:buAutoNum type="arabicPeriod"/>
            </a:pPr>
            <a:r>
              <a:rPr lang="en-US" sz="2000" dirty="0">
                <a:latin typeface="Arial" panose="020B0604020202020204" pitchFamily="34" charset="0"/>
                <a:cs typeface="Arial" panose="020B0604020202020204" pitchFamily="34" charset="0"/>
              </a:rPr>
              <a:t>Facilities with the fewest survey deficiencies (i.e., rating of 5) showed the greatest pre-ARI reduction and greatest post-ARI increase in AP use</a:t>
            </a:r>
          </a:p>
          <a:p>
            <a:pPr indent="-457200">
              <a:lnSpc>
                <a:spcPct val="110000"/>
              </a:lnSpc>
              <a:spcBef>
                <a:spcPts val="1200"/>
              </a:spcBef>
              <a:buAutoNum type="arabicPeriod"/>
            </a:pPr>
            <a:r>
              <a:rPr lang="en-US" sz="2000" dirty="0">
                <a:latin typeface="Arial" panose="020B0604020202020204" pitchFamily="34" charset="0"/>
                <a:cs typeface="Arial" panose="020B0604020202020204" pitchFamily="34" charset="0"/>
              </a:rPr>
              <a:t>AP use increased with increasing RN hours/resident/day pre- and post-ARI but was unrelated to LPN hours/resident/day and decreased with increasing CNA hours/resident/day pre-ARI only</a:t>
            </a:r>
          </a:p>
          <a:p>
            <a:pPr marL="514350" indent="-514350">
              <a:lnSpc>
                <a:spcPct val="110000"/>
              </a:lnSpc>
              <a:spcBef>
                <a:spcPts val="1200"/>
              </a:spcBef>
              <a:buFont typeface="+mj-lt"/>
              <a:buAutoNum type="arabicPeriod"/>
            </a:pPr>
            <a:r>
              <a:rPr lang="en-US" sz="2000" dirty="0">
                <a:latin typeface="Arial" panose="020B0604020202020204" pitchFamily="34" charset="0"/>
                <a:cs typeface="Arial" panose="020B0604020202020204" pitchFamily="34" charset="0"/>
              </a:rPr>
              <a:t>AP use decreased with increasing age but average age was not associated with the change in AP use pre- or post-ARI</a:t>
            </a:r>
          </a:p>
          <a:p>
            <a:pPr marL="514350" indent="-514350">
              <a:lnSpc>
                <a:spcPct val="110000"/>
              </a:lnSpc>
              <a:spcBef>
                <a:spcPts val="1200"/>
              </a:spcBef>
              <a:buFont typeface="+mj-lt"/>
              <a:buAutoNum type="arabicPeriod"/>
            </a:pPr>
            <a:r>
              <a:rPr lang="en-US" sz="2000" dirty="0">
                <a:latin typeface="Arial" panose="020B0604020202020204" pitchFamily="34" charset="0"/>
                <a:cs typeface="Arial" panose="020B0604020202020204" pitchFamily="34" charset="0"/>
              </a:rPr>
              <a:t>AP use increased post-ARI with the proportion of non-white residents</a:t>
            </a:r>
          </a:p>
          <a:p>
            <a:pPr marL="514350" indent="-514350">
              <a:lnSpc>
                <a:spcPct val="110000"/>
              </a:lnSpc>
              <a:spcBef>
                <a:spcPts val="1200"/>
              </a:spcBef>
              <a:buFont typeface="+mj-lt"/>
              <a:buAutoNum type="arabicPeriod"/>
            </a:pPr>
            <a:r>
              <a:rPr lang="en-US" sz="2000" dirty="0">
                <a:latin typeface="Arial" panose="020B0604020202020204" pitchFamily="34" charset="0"/>
                <a:cs typeface="Arial" panose="020B0604020202020204" pitchFamily="34" charset="0"/>
              </a:rPr>
              <a:t>AP use increased with the proportion of residents who were dually eligible however, the rate of change in AP use pre- and post-ARI was unrelated to dual eligibility</a:t>
            </a:r>
          </a:p>
          <a:p>
            <a:pPr marL="514350" indent="-514350">
              <a:lnSpc>
                <a:spcPct val="110000"/>
              </a:lnSpc>
              <a:spcBef>
                <a:spcPts val="1200"/>
              </a:spcBef>
              <a:buFont typeface="+mj-lt"/>
              <a:buAutoNum type="arabicPeriod"/>
            </a:pPr>
            <a:r>
              <a:rPr lang="en-US" sz="2000" dirty="0">
                <a:latin typeface="Arial" panose="020B0604020202020204" pitchFamily="34" charset="0"/>
                <a:cs typeface="Arial" panose="020B0604020202020204" pitchFamily="34" charset="0"/>
              </a:rPr>
              <a:t>AP use decreased with increasing acuity index pre- and post-ARI</a:t>
            </a:r>
          </a:p>
          <a:p>
            <a:endParaRPr lang="en-US" sz="2400" dirty="0"/>
          </a:p>
        </p:txBody>
      </p:sp>
      <p:sp>
        <p:nvSpPr>
          <p:cNvPr id="4" name="Slide Number Placeholder 3">
            <a:extLst>
              <a:ext uri="{FF2B5EF4-FFF2-40B4-BE49-F238E27FC236}">
                <a16:creationId xmlns:a16="http://schemas.microsoft.com/office/drawing/2014/main" id="{BEA8D202-5510-47B9-905E-A1BCDB11DF61}"/>
              </a:ext>
            </a:extLst>
          </p:cNvPr>
          <p:cNvSpPr>
            <a:spLocks noGrp="1"/>
          </p:cNvSpPr>
          <p:nvPr>
            <p:ph type="sldNum" idx="12"/>
          </p:nvPr>
        </p:nvSpPr>
        <p:spPr/>
        <p:txBody>
          <a:bodyPr/>
          <a:lstStyle/>
          <a:p>
            <a:fld id="{5A857258-FFC2-7D4D-A206-B001053DCD77}" type="slidenum">
              <a:rPr lang="en-US" smtClean="0"/>
              <a:t>21</a:t>
            </a:fld>
            <a:endParaRPr lang="en-US" dirty="0"/>
          </a:p>
        </p:txBody>
      </p:sp>
    </p:spTree>
    <p:extLst>
      <p:ext uri="{BB962C8B-B14F-4D97-AF65-F5344CB8AC3E}">
        <p14:creationId xmlns:p14="http://schemas.microsoft.com/office/powerpoint/2010/main" val="1560336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456C5-815B-449A-8DAD-6EE99E409950}"/>
              </a:ext>
            </a:extLst>
          </p:cNvPr>
          <p:cNvSpPr>
            <a:spLocks noGrp="1"/>
          </p:cNvSpPr>
          <p:nvPr>
            <p:ph type="title"/>
          </p:nvPr>
        </p:nvSpPr>
        <p:spPr>
          <a:xfrm>
            <a:off x="271510" y="578668"/>
            <a:ext cx="11043082" cy="745724"/>
          </a:xfrm>
        </p:spPr>
        <p:txBody>
          <a:bodyPr>
            <a:normAutofit fontScale="90000"/>
          </a:bodyPr>
          <a:lstStyle/>
          <a:p>
            <a:r>
              <a:rPr lang="en-US" dirty="0"/>
              <a:t>Significant Changes in Characteristics Pre- and Post-ARI</a:t>
            </a:r>
          </a:p>
        </p:txBody>
      </p:sp>
      <p:sp>
        <p:nvSpPr>
          <p:cNvPr id="3" name="Content Placeholder 2">
            <a:extLst>
              <a:ext uri="{FF2B5EF4-FFF2-40B4-BE49-F238E27FC236}">
                <a16:creationId xmlns:a16="http://schemas.microsoft.com/office/drawing/2014/main" id="{221B5995-8D7D-42C7-A28C-AACF8E1BD1FA}"/>
              </a:ext>
            </a:extLst>
          </p:cNvPr>
          <p:cNvSpPr>
            <a:spLocks noGrp="1"/>
          </p:cNvSpPr>
          <p:nvPr>
            <p:ph idx="1"/>
          </p:nvPr>
        </p:nvSpPr>
        <p:spPr>
          <a:xfrm>
            <a:off x="447261" y="1981200"/>
            <a:ext cx="11473229" cy="3925270"/>
          </a:xfrm>
        </p:spPr>
        <p:txBody>
          <a:bodyPr>
            <a:normAutofit fontScale="92500" lnSpcReduction="20000"/>
          </a:bodyPr>
          <a:lstStyle/>
          <a:p>
            <a:r>
              <a:rPr lang="en-US" dirty="0"/>
              <a:t>Despite a 4.2 point decrease in antipsychotic use from 2010-2016:</a:t>
            </a:r>
          </a:p>
          <a:p>
            <a:pPr lvl="1"/>
            <a:r>
              <a:rPr lang="en-US" dirty="0"/>
              <a:t>there was a </a:t>
            </a:r>
            <a:r>
              <a:rPr lang="en-US" u="sng" dirty="0">
                <a:solidFill>
                  <a:srgbClr val="FF0000"/>
                </a:solidFill>
              </a:rPr>
              <a:t>significant increase</a:t>
            </a:r>
            <a:r>
              <a:rPr lang="en-US" dirty="0"/>
              <a:t> in the prevalence of schizophrenia, bipolar disorder, psychosis, and dementia; and</a:t>
            </a:r>
          </a:p>
          <a:p>
            <a:pPr lvl="1"/>
            <a:r>
              <a:rPr lang="en-US" dirty="0"/>
              <a:t>registered nurse, licensed practical nurse and CNA hours/resident/day all increased from pre-ARI to post-ARI.</a:t>
            </a:r>
          </a:p>
          <a:p>
            <a:pPr marL="457200" lvl="1" indent="0">
              <a:buNone/>
            </a:pPr>
            <a:endParaRPr lang="en-US" dirty="0"/>
          </a:p>
          <a:p>
            <a:r>
              <a:rPr lang="en-US" dirty="0"/>
              <a:t>Did the increase in nursing staff hours offset the need for antipsychotics in residents with higher prevalence of serious mental illnesses through nonpharmacologic interventions?</a:t>
            </a:r>
          </a:p>
          <a:p>
            <a:pPr marL="0" indent="0">
              <a:buNone/>
            </a:pPr>
            <a:endParaRPr lang="en-US" dirty="0"/>
          </a:p>
          <a:p>
            <a:pPr lvl="1"/>
            <a:endParaRPr lang="en-US" dirty="0"/>
          </a:p>
        </p:txBody>
      </p:sp>
      <p:sp>
        <p:nvSpPr>
          <p:cNvPr id="4" name="Slide Number Placeholder 3">
            <a:extLst>
              <a:ext uri="{FF2B5EF4-FFF2-40B4-BE49-F238E27FC236}">
                <a16:creationId xmlns:a16="http://schemas.microsoft.com/office/drawing/2014/main" id="{F337640C-CDD5-44ED-9447-51E99198CC5C}"/>
              </a:ext>
            </a:extLst>
          </p:cNvPr>
          <p:cNvSpPr>
            <a:spLocks noGrp="1"/>
          </p:cNvSpPr>
          <p:nvPr>
            <p:ph type="sldNum" sz="quarter" idx="12"/>
          </p:nvPr>
        </p:nvSpPr>
        <p:spPr/>
        <p:txBody>
          <a:bodyPr/>
          <a:lstStyle/>
          <a:p>
            <a:fld id="{5A857258-FFC2-7D4D-A206-B001053DCD77}" type="slidenum">
              <a:rPr lang="en-US" smtClean="0"/>
              <a:t>22</a:t>
            </a:fld>
            <a:endParaRPr lang="en-US" dirty="0"/>
          </a:p>
        </p:txBody>
      </p:sp>
    </p:spTree>
    <p:extLst>
      <p:ext uri="{BB962C8B-B14F-4D97-AF65-F5344CB8AC3E}">
        <p14:creationId xmlns:p14="http://schemas.microsoft.com/office/powerpoint/2010/main" val="40630154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05DD5-F4C7-4940-9EF9-D43637AB7EF9}"/>
              </a:ext>
            </a:extLst>
          </p:cNvPr>
          <p:cNvSpPr>
            <a:spLocks noGrp="1"/>
          </p:cNvSpPr>
          <p:nvPr>
            <p:ph type="title"/>
          </p:nvPr>
        </p:nvSpPr>
        <p:spPr>
          <a:xfrm>
            <a:off x="839788" y="867928"/>
            <a:ext cx="10515600" cy="365125"/>
          </a:xfrm>
        </p:spPr>
        <p:txBody>
          <a:bodyPr>
            <a:normAutofit fontScale="90000"/>
          </a:bodyPr>
          <a:lstStyle/>
          <a:p>
            <a:r>
              <a:rPr lang="en-US" dirty="0"/>
              <a:t>Facility Level: Clinical Implications and Considerations</a:t>
            </a:r>
          </a:p>
        </p:txBody>
      </p:sp>
      <p:sp>
        <p:nvSpPr>
          <p:cNvPr id="4" name="Content Placeholder 3">
            <a:extLst>
              <a:ext uri="{FF2B5EF4-FFF2-40B4-BE49-F238E27FC236}">
                <a16:creationId xmlns:a16="http://schemas.microsoft.com/office/drawing/2014/main" id="{D7E4648D-FDD5-4A30-B714-07C6675B6BEF}"/>
              </a:ext>
            </a:extLst>
          </p:cNvPr>
          <p:cNvSpPr>
            <a:spLocks noGrp="1"/>
          </p:cNvSpPr>
          <p:nvPr>
            <p:ph sz="half" idx="2"/>
          </p:nvPr>
        </p:nvSpPr>
        <p:spPr>
          <a:xfrm>
            <a:off x="838200" y="1870364"/>
            <a:ext cx="10515600" cy="2853106"/>
          </a:xfrm>
        </p:spPr>
        <p:txBody>
          <a:bodyPr>
            <a:noAutofit/>
          </a:bodyPr>
          <a:lstStyle/>
          <a:p>
            <a:pPr marL="740664" indent="-740664" algn="just">
              <a:lnSpc>
                <a:spcPct val="100000"/>
              </a:lnSpc>
              <a:spcBef>
                <a:spcPts val="0"/>
              </a:spcBef>
              <a:spcAft>
                <a:spcPts val="1200"/>
              </a:spcAft>
            </a:pPr>
            <a:r>
              <a:rPr lang="en-US" sz="2400" dirty="0">
                <a:latin typeface="Arial" panose="020B0604020202020204" pitchFamily="34" charset="0"/>
                <a:cs typeface="Arial" panose="020B0604020202020204" pitchFamily="34" charset="0"/>
              </a:rPr>
              <a:t>There are modifiable NH characteristics associated with changes in antipsychotic use pre- and post-ARI</a:t>
            </a:r>
          </a:p>
          <a:p>
            <a:pPr marL="740664" indent="-740664" algn="just">
              <a:lnSpc>
                <a:spcPct val="100000"/>
              </a:lnSpc>
              <a:spcBef>
                <a:spcPts val="0"/>
              </a:spcBef>
              <a:spcAft>
                <a:spcPts val="1200"/>
              </a:spcAft>
            </a:pPr>
            <a:r>
              <a:rPr lang="en-US" sz="2400" dirty="0">
                <a:latin typeface="Arial" panose="020B0604020202020204" pitchFamily="34" charset="0"/>
                <a:cs typeface="Arial" panose="020B0604020202020204" pitchFamily="34" charset="0"/>
              </a:rPr>
              <a:t>Previously identified factors (i.e., higher survey rating, presence of NP/PA on site, greater prevalence of females, and higher RN hours/resident/day) showed increasing trends of antipsychotic use post-ARI </a:t>
            </a:r>
          </a:p>
          <a:p>
            <a:pPr marL="740664" indent="-740664" algn="just">
              <a:lnSpc>
                <a:spcPct val="100000"/>
              </a:lnSpc>
              <a:spcBef>
                <a:spcPts val="0"/>
              </a:spcBef>
              <a:spcAft>
                <a:spcPts val="1200"/>
              </a:spcAft>
            </a:pPr>
            <a:r>
              <a:rPr lang="en-US" sz="2400" dirty="0">
                <a:latin typeface="Arial" panose="020B0604020202020204" pitchFamily="34" charset="0"/>
                <a:cs typeface="Arial" panose="020B0604020202020204" pitchFamily="34" charset="0"/>
              </a:rPr>
              <a:t>Factors associated with higher antipsychotic use in the literature (e.g., for profit status, higher acuity index, and proportion of residents with psychosis or dementia) were associated with lower antipsychotic use in our study</a:t>
            </a:r>
          </a:p>
          <a:p>
            <a:pPr marL="740664" indent="-740664" algn="just">
              <a:lnSpc>
                <a:spcPct val="100000"/>
              </a:lnSpc>
              <a:spcBef>
                <a:spcPts val="0"/>
              </a:spcBef>
              <a:spcAft>
                <a:spcPts val="1200"/>
              </a:spcAft>
            </a:pPr>
            <a:r>
              <a:rPr lang="en-US" sz="2400" dirty="0">
                <a:latin typeface="Arial" panose="020B0604020202020204" pitchFamily="34" charset="0"/>
                <a:cs typeface="Arial" panose="020B0604020202020204" pitchFamily="34" charset="0"/>
              </a:rPr>
              <a:t>Sustainable care models (e.g., staffing hours; provider types) that best meet the needs of this population remain to be defined.</a:t>
            </a:r>
          </a:p>
          <a:p>
            <a:pPr marL="0" indent="0" algn="just">
              <a:lnSpc>
                <a:spcPct val="100000"/>
              </a:lnSpc>
              <a:spcBef>
                <a:spcPts val="0"/>
              </a:spcBef>
              <a:spcAft>
                <a:spcPts val="1200"/>
              </a:spcAft>
              <a:buNone/>
            </a:pP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F5D55CDA-0C9B-45F0-9BEC-3E4951070ABC}"/>
              </a:ext>
            </a:extLst>
          </p:cNvPr>
          <p:cNvSpPr>
            <a:spLocks noGrp="1"/>
          </p:cNvSpPr>
          <p:nvPr>
            <p:ph type="sldNum" sz="quarter" idx="12"/>
          </p:nvPr>
        </p:nvSpPr>
        <p:spPr/>
        <p:txBody>
          <a:bodyPr/>
          <a:lstStyle/>
          <a:p>
            <a:fld id="{5A857258-FFC2-7D4D-A206-B001053DCD77}" type="slidenum">
              <a:rPr lang="en-US" smtClean="0"/>
              <a:t>23</a:t>
            </a:fld>
            <a:endParaRPr lang="en-US" dirty="0"/>
          </a:p>
        </p:txBody>
      </p:sp>
    </p:spTree>
    <p:custDataLst>
      <p:tags r:id="rId1"/>
    </p:custDataLst>
    <p:extLst>
      <p:ext uri="{BB962C8B-B14F-4D97-AF65-F5344CB8AC3E}">
        <p14:creationId xmlns:p14="http://schemas.microsoft.com/office/powerpoint/2010/main" val="690278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18246-0D57-3644-AA08-BB7F3778CE9A}"/>
              </a:ext>
            </a:extLst>
          </p:cNvPr>
          <p:cNvSpPr>
            <a:spLocks noGrp="1"/>
          </p:cNvSpPr>
          <p:nvPr>
            <p:ph type="title"/>
          </p:nvPr>
        </p:nvSpPr>
        <p:spPr/>
        <p:txBody>
          <a:bodyPr>
            <a:normAutofit/>
          </a:bodyPr>
          <a:lstStyle/>
          <a:p>
            <a:r>
              <a:rPr lang="en-US" dirty="0"/>
              <a:t>QAPI Opportunities</a:t>
            </a:r>
          </a:p>
        </p:txBody>
      </p:sp>
      <p:sp>
        <p:nvSpPr>
          <p:cNvPr id="3" name="Content Placeholder 2">
            <a:extLst>
              <a:ext uri="{FF2B5EF4-FFF2-40B4-BE49-F238E27FC236}">
                <a16:creationId xmlns:a16="http://schemas.microsoft.com/office/drawing/2014/main" id="{8D1214AF-ED48-6944-AFEB-A474C041EF1D}"/>
              </a:ext>
            </a:extLst>
          </p:cNvPr>
          <p:cNvSpPr>
            <a:spLocks noGrp="1"/>
          </p:cNvSpPr>
          <p:nvPr>
            <p:ph idx="1"/>
          </p:nvPr>
        </p:nvSpPr>
        <p:spPr/>
        <p:txBody>
          <a:bodyPr>
            <a:normAutofit fontScale="70000" lnSpcReduction="20000"/>
          </a:bodyPr>
          <a:lstStyle/>
          <a:p>
            <a:r>
              <a:rPr lang="en-US" b="1" dirty="0"/>
              <a:t>Diagnosis </a:t>
            </a:r>
          </a:p>
          <a:p>
            <a:pPr lvl="1"/>
            <a:r>
              <a:rPr lang="en-US" dirty="0"/>
              <a:t>Increase in prevalence of major mental health diagnosis</a:t>
            </a:r>
          </a:p>
          <a:p>
            <a:pPr lvl="2"/>
            <a:r>
              <a:rPr lang="en-US" dirty="0"/>
              <a:t>Over diagnosis to improve facility quality measures-diagnostic inaccuracy</a:t>
            </a:r>
          </a:p>
          <a:p>
            <a:pPr lvl="2"/>
            <a:r>
              <a:rPr lang="en-US" dirty="0"/>
              <a:t>Improved behavioral health diagnosis</a:t>
            </a:r>
          </a:p>
          <a:p>
            <a:pPr lvl="1"/>
            <a:endParaRPr lang="en-US" dirty="0"/>
          </a:p>
          <a:p>
            <a:r>
              <a:rPr lang="en-US" b="1" dirty="0"/>
              <a:t>Social Determinants of Health</a:t>
            </a:r>
          </a:p>
          <a:p>
            <a:pPr lvl="1"/>
            <a:r>
              <a:rPr lang="en-US" dirty="0"/>
              <a:t>Evaluating prescribing of psychoactive medications among non-white and dually eligible</a:t>
            </a:r>
          </a:p>
          <a:p>
            <a:pPr lvl="1"/>
            <a:endParaRPr lang="en-US" dirty="0"/>
          </a:p>
          <a:p>
            <a:endParaRPr lang="en-US" b="1" dirty="0"/>
          </a:p>
          <a:p>
            <a:r>
              <a:rPr lang="en-US" b="1" dirty="0"/>
              <a:t>Staffing </a:t>
            </a:r>
          </a:p>
          <a:p>
            <a:pPr lvl="2"/>
            <a:r>
              <a:rPr lang="en-US" dirty="0"/>
              <a:t>RN/LPN</a:t>
            </a:r>
          </a:p>
          <a:p>
            <a:pPr lvl="2"/>
            <a:r>
              <a:rPr lang="en-US" dirty="0"/>
              <a:t>CNA – key staff in behavioral health non-pharmacologic management</a:t>
            </a:r>
          </a:p>
          <a:p>
            <a:pPr lvl="2"/>
            <a:r>
              <a:rPr lang="en-US" dirty="0"/>
              <a:t>NP/PA/special care units</a:t>
            </a:r>
          </a:p>
          <a:p>
            <a:pPr lvl="2"/>
            <a:r>
              <a:rPr lang="en-US" dirty="0"/>
              <a:t>Training/Education</a:t>
            </a:r>
          </a:p>
        </p:txBody>
      </p:sp>
      <p:sp>
        <p:nvSpPr>
          <p:cNvPr id="4" name="Slide Number Placeholder 3">
            <a:extLst>
              <a:ext uri="{FF2B5EF4-FFF2-40B4-BE49-F238E27FC236}">
                <a16:creationId xmlns:a16="http://schemas.microsoft.com/office/drawing/2014/main" id="{9C0024FF-A5C8-5342-9405-C149BACFDA1D}"/>
              </a:ext>
            </a:extLst>
          </p:cNvPr>
          <p:cNvSpPr>
            <a:spLocks noGrp="1"/>
          </p:cNvSpPr>
          <p:nvPr>
            <p:ph type="sldNum" sz="quarter" idx="12"/>
          </p:nvPr>
        </p:nvSpPr>
        <p:spPr/>
        <p:txBody>
          <a:bodyPr/>
          <a:lstStyle/>
          <a:p>
            <a:fld id="{5A857258-FFC2-7D4D-A206-B001053DCD77}" type="slidenum">
              <a:rPr lang="en-US" smtClean="0"/>
              <a:t>24</a:t>
            </a:fld>
            <a:endParaRPr lang="en-US" dirty="0"/>
          </a:p>
        </p:txBody>
      </p:sp>
    </p:spTree>
    <p:extLst>
      <p:ext uri="{BB962C8B-B14F-4D97-AF65-F5344CB8AC3E}">
        <p14:creationId xmlns:p14="http://schemas.microsoft.com/office/powerpoint/2010/main" val="15337613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CB691-1100-0246-B295-D31092E3D417}"/>
              </a:ext>
            </a:extLst>
          </p:cNvPr>
          <p:cNvSpPr>
            <a:spLocks noGrp="1"/>
          </p:cNvSpPr>
          <p:nvPr>
            <p:ph type="title"/>
          </p:nvPr>
        </p:nvSpPr>
        <p:spPr/>
        <p:txBody>
          <a:bodyPr>
            <a:normAutofit/>
          </a:bodyPr>
          <a:lstStyle/>
          <a:p>
            <a:r>
              <a:rPr lang="en-US" dirty="0"/>
              <a:t>More work to be done…..</a:t>
            </a:r>
          </a:p>
        </p:txBody>
      </p:sp>
      <p:sp>
        <p:nvSpPr>
          <p:cNvPr id="5" name="Text Placeholder 4">
            <a:extLst>
              <a:ext uri="{FF2B5EF4-FFF2-40B4-BE49-F238E27FC236}">
                <a16:creationId xmlns:a16="http://schemas.microsoft.com/office/drawing/2014/main" id="{E801A128-0863-C64D-AF23-7B173F59688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8376BC5-D756-ED46-8A9D-E4E00825B8CA}"/>
              </a:ext>
            </a:extLst>
          </p:cNvPr>
          <p:cNvSpPr>
            <a:spLocks noGrp="1"/>
          </p:cNvSpPr>
          <p:nvPr>
            <p:ph type="sldNum" sz="quarter" idx="12"/>
          </p:nvPr>
        </p:nvSpPr>
        <p:spPr/>
        <p:txBody>
          <a:bodyPr/>
          <a:lstStyle/>
          <a:p>
            <a:fld id="{5A857258-FFC2-7D4D-A206-B001053DCD77}" type="slidenum">
              <a:rPr lang="en-US" smtClean="0"/>
              <a:t>25</a:t>
            </a:fld>
            <a:endParaRPr lang="en-US" dirty="0"/>
          </a:p>
        </p:txBody>
      </p:sp>
    </p:spTree>
    <p:extLst>
      <p:ext uri="{BB962C8B-B14F-4D97-AF65-F5344CB8AC3E}">
        <p14:creationId xmlns:p14="http://schemas.microsoft.com/office/powerpoint/2010/main" val="29879181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9BBC8-4148-C137-102C-D503000E84CD}"/>
              </a:ext>
            </a:extLst>
          </p:cNvPr>
          <p:cNvSpPr>
            <a:spLocks noGrp="1"/>
          </p:cNvSpPr>
          <p:nvPr>
            <p:ph type="title"/>
          </p:nvPr>
        </p:nvSpPr>
        <p:spPr>
          <a:xfrm>
            <a:off x="465077" y="463431"/>
            <a:ext cx="10515600" cy="1325563"/>
          </a:xfrm>
        </p:spPr>
        <p:txBody>
          <a:bodyPr>
            <a:normAutofit/>
          </a:bodyPr>
          <a:lstStyle/>
          <a:p>
            <a:r>
              <a:rPr lang="en-US" dirty="0"/>
              <a:t>Center for Medicare &amp; Medicaid Services (CMS)</a:t>
            </a:r>
          </a:p>
        </p:txBody>
      </p:sp>
      <p:sp>
        <p:nvSpPr>
          <p:cNvPr id="3" name="Content Placeholder 2">
            <a:extLst>
              <a:ext uri="{FF2B5EF4-FFF2-40B4-BE49-F238E27FC236}">
                <a16:creationId xmlns:a16="http://schemas.microsoft.com/office/drawing/2014/main" id="{B581E0E1-E315-B345-8F0D-1FB0066958C9}"/>
              </a:ext>
            </a:extLst>
          </p:cNvPr>
          <p:cNvSpPr>
            <a:spLocks noGrp="1"/>
          </p:cNvSpPr>
          <p:nvPr>
            <p:ph idx="1"/>
          </p:nvPr>
        </p:nvSpPr>
        <p:spPr>
          <a:xfrm>
            <a:off x="1945925" y="1217172"/>
            <a:ext cx="10515600" cy="4351339"/>
          </a:xfrm>
        </p:spPr>
        <p:txBody>
          <a:bodyPr/>
          <a:lstStyle/>
          <a:p>
            <a:endParaRPr lang="en-US" sz="2733" dirty="0"/>
          </a:p>
          <a:p>
            <a:endParaRPr lang="en-US" sz="2733" dirty="0"/>
          </a:p>
          <a:p>
            <a:endParaRPr lang="en-US" dirty="0"/>
          </a:p>
        </p:txBody>
      </p:sp>
      <p:sp>
        <p:nvSpPr>
          <p:cNvPr id="4" name="Slide Number Placeholder 3">
            <a:extLst>
              <a:ext uri="{FF2B5EF4-FFF2-40B4-BE49-F238E27FC236}">
                <a16:creationId xmlns:a16="http://schemas.microsoft.com/office/drawing/2014/main" id="{914E0F88-D3C5-3363-6903-5A2B88914665}"/>
              </a:ext>
            </a:extLst>
          </p:cNvPr>
          <p:cNvSpPr>
            <a:spLocks noGrp="1"/>
          </p:cNvSpPr>
          <p:nvPr>
            <p:ph type="sldNum" sz="quarter" idx="4"/>
          </p:nvPr>
        </p:nvSpPr>
        <p:spPr>
          <a:xfrm>
            <a:off x="8610600" y="6356351"/>
            <a:ext cx="2743200" cy="365125"/>
          </a:xfrm>
          <a:prstGeom prst="rect">
            <a:avLst/>
          </a:prstGeom>
        </p:spPr>
        <p:txBody>
          <a:bodyPr vert="horz" lIns="121920" tIns="60960" rIns="121920" bIns="60960" rtlCol="0" anchor="ctr"/>
          <a:lstStyle>
            <a:defPPr>
              <a:defRPr lang="en-US"/>
            </a:defPPr>
            <a:lvl1pPr marL="0" algn="r" defTabSz="609585" rtl="0" eaLnBrk="1" latinLnBrk="0" hangingPunct="1">
              <a:defRPr sz="1200" kern="1200">
                <a:solidFill>
                  <a:schemeClr val="tx1">
                    <a:tint val="75000"/>
                  </a:schemeClr>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5B2F77C2-31D4-2C4E-A387-D6F7EC7D5E47}" type="slidenum">
              <a:rPr lang="en-US" smtClean="0"/>
              <a:pPr/>
              <a:t>26</a:t>
            </a:fld>
            <a:endParaRPr lang="en-US"/>
          </a:p>
        </p:txBody>
      </p:sp>
      <p:pic>
        <p:nvPicPr>
          <p:cNvPr id="2052" name="Picture 4" descr="Project PAUSE Statement in response to President Biden's initiative to  improve nursing home safety and care">
            <a:hlinkClick r:id="rId2"/>
            <a:extLst>
              <a:ext uri="{FF2B5EF4-FFF2-40B4-BE49-F238E27FC236}">
                <a16:creationId xmlns:a16="http://schemas.microsoft.com/office/drawing/2014/main" id="{BBDC2BBE-FC04-C25B-824F-1C7D4ECD3E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9492" y="2061271"/>
            <a:ext cx="4257837" cy="19249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ogo&#10;&#10;Description automatically generated">
            <a:extLst>
              <a:ext uri="{FF2B5EF4-FFF2-40B4-BE49-F238E27FC236}">
                <a16:creationId xmlns:a16="http://schemas.microsoft.com/office/drawing/2014/main" id="{D6DCF2FD-D233-36C9-DA57-235D0D552C41}"/>
              </a:ext>
            </a:extLst>
          </p:cNvPr>
          <p:cNvPicPr>
            <a:picLocks noChangeAspect="1"/>
          </p:cNvPicPr>
          <p:nvPr/>
        </p:nvPicPr>
        <p:blipFill>
          <a:blip r:embed="rId4"/>
          <a:stretch>
            <a:fillRect/>
          </a:stretch>
        </p:blipFill>
        <p:spPr>
          <a:xfrm>
            <a:off x="5615055" y="3951003"/>
            <a:ext cx="4643561" cy="1617508"/>
          </a:xfrm>
          <a:prstGeom prst="rect">
            <a:avLst/>
          </a:prstGeom>
        </p:spPr>
      </p:pic>
    </p:spTree>
    <p:extLst>
      <p:ext uri="{BB962C8B-B14F-4D97-AF65-F5344CB8AC3E}">
        <p14:creationId xmlns:p14="http://schemas.microsoft.com/office/powerpoint/2010/main" val="13230750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63A80E-3AB9-FF46-B71A-701A4FD59AA4}"/>
              </a:ext>
            </a:extLst>
          </p:cNvPr>
          <p:cNvSpPr>
            <a:spLocks noGrp="1"/>
          </p:cNvSpPr>
          <p:nvPr>
            <p:ph idx="1"/>
          </p:nvPr>
        </p:nvSpPr>
        <p:spPr>
          <a:xfrm>
            <a:off x="3367314" y="2045589"/>
            <a:ext cx="7986486" cy="4131374"/>
          </a:xfrm>
        </p:spPr>
        <p:txBody>
          <a:bodyPr>
            <a:normAutofit/>
          </a:bodyPr>
          <a:lstStyle/>
          <a:p>
            <a:r>
              <a:rPr lang="en-US" sz="3200" dirty="0"/>
              <a:t>Effective, evidence based, measurable solutions for long term care </a:t>
            </a:r>
          </a:p>
          <a:p>
            <a:r>
              <a:rPr lang="en-US" sz="3200" dirty="0"/>
              <a:t>Advocacy to members of Congress</a:t>
            </a:r>
          </a:p>
          <a:p>
            <a:r>
              <a:rPr lang="en-US" sz="3200" dirty="0"/>
              <a:t>Engagement with the Centers of Medicare and Medicaid Services (CMS)</a:t>
            </a:r>
          </a:p>
          <a:p>
            <a:r>
              <a:rPr lang="en-US" sz="3200" dirty="0"/>
              <a:t>Education and training of clinicians and caregivers</a:t>
            </a:r>
          </a:p>
        </p:txBody>
      </p:sp>
      <p:sp>
        <p:nvSpPr>
          <p:cNvPr id="3" name="Title 2">
            <a:extLst>
              <a:ext uri="{FF2B5EF4-FFF2-40B4-BE49-F238E27FC236}">
                <a16:creationId xmlns:a16="http://schemas.microsoft.com/office/drawing/2014/main" id="{64EA892A-2624-0845-B01B-B6BEBF77C430}"/>
              </a:ext>
            </a:extLst>
          </p:cNvPr>
          <p:cNvSpPr>
            <a:spLocks noGrp="1"/>
          </p:cNvSpPr>
          <p:nvPr>
            <p:ph type="title"/>
          </p:nvPr>
        </p:nvSpPr>
        <p:spPr/>
        <p:txBody>
          <a:bodyPr>
            <a:normAutofit/>
          </a:bodyPr>
          <a:lstStyle/>
          <a:p>
            <a:r>
              <a:rPr lang="en-US" sz="3200" b="1" dirty="0"/>
              <a:t>Psychoactive Appropriate Use for  Safety &amp; Effectiveness</a:t>
            </a:r>
          </a:p>
        </p:txBody>
      </p:sp>
    </p:spTree>
    <p:extLst>
      <p:ext uri="{BB962C8B-B14F-4D97-AF65-F5344CB8AC3E}">
        <p14:creationId xmlns:p14="http://schemas.microsoft.com/office/powerpoint/2010/main" val="2111076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63A80E-3AB9-FF46-B71A-701A4FD59AA4}"/>
              </a:ext>
            </a:extLst>
          </p:cNvPr>
          <p:cNvSpPr>
            <a:spLocks noGrp="1"/>
          </p:cNvSpPr>
          <p:nvPr>
            <p:ph idx="1"/>
          </p:nvPr>
        </p:nvSpPr>
        <p:spPr>
          <a:xfrm>
            <a:off x="3730170" y="2045589"/>
            <a:ext cx="7623629" cy="4131374"/>
          </a:xfrm>
        </p:spPr>
        <p:txBody>
          <a:bodyPr>
            <a:normAutofit/>
          </a:bodyPr>
          <a:lstStyle/>
          <a:p>
            <a:r>
              <a:rPr lang="en-US" sz="3200" dirty="0"/>
              <a:t>Established the National Partnership to Improve Dementia Care in Nursing Homes in 2012</a:t>
            </a:r>
          </a:p>
          <a:p>
            <a:pPr lvl="1"/>
            <a:r>
              <a:rPr lang="en-US" sz="2600" dirty="0"/>
              <a:t>Set goals (latest a 15% reduction in APs by2019)</a:t>
            </a:r>
          </a:p>
          <a:p>
            <a:pPr lvl="1"/>
            <a:r>
              <a:rPr lang="en-US" sz="2600" dirty="0"/>
              <a:t>Provide resources</a:t>
            </a:r>
          </a:p>
          <a:p>
            <a:pPr lvl="1"/>
            <a:r>
              <a:rPr lang="en-US" sz="2600" dirty="0"/>
              <a:t>Educational Webinars</a:t>
            </a:r>
          </a:p>
          <a:p>
            <a:r>
              <a:rPr lang="en-US" sz="3200" dirty="0"/>
              <a:t>Set for refinement/new goals </a:t>
            </a:r>
          </a:p>
        </p:txBody>
      </p:sp>
      <p:sp>
        <p:nvSpPr>
          <p:cNvPr id="3" name="Title 2">
            <a:extLst>
              <a:ext uri="{FF2B5EF4-FFF2-40B4-BE49-F238E27FC236}">
                <a16:creationId xmlns:a16="http://schemas.microsoft.com/office/drawing/2014/main" id="{64EA892A-2624-0845-B01B-B6BEBF77C430}"/>
              </a:ext>
            </a:extLst>
          </p:cNvPr>
          <p:cNvSpPr>
            <a:spLocks noGrp="1"/>
          </p:cNvSpPr>
          <p:nvPr>
            <p:ph type="title"/>
          </p:nvPr>
        </p:nvSpPr>
        <p:spPr/>
        <p:txBody>
          <a:bodyPr>
            <a:normAutofit/>
          </a:bodyPr>
          <a:lstStyle/>
          <a:p>
            <a:r>
              <a:rPr lang="en-US" sz="3200" b="1" dirty="0"/>
              <a:t>The History of Antipsychotic Management by CMS</a:t>
            </a:r>
          </a:p>
        </p:txBody>
      </p:sp>
    </p:spTree>
    <p:extLst>
      <p:ext uri="{BB962C8B-B14F-4D97-AF65-F5344CB8AC3E}">
        <p14:creationId xmlns:p14="http://schemas.microsoft.com/office/powerpoint/2010/main" val="21950101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shot of a computer&#10;&#10;Description automatically generated with low confidence">
            <a:extLst>
              <a:ext uri="{FF2B5EF4-FFF2-40B4-BE49-F238E27FC236}">
                <a16:creationId xmlns:a16="http://schemas.microsoft.com/office/drawing/2014/main" id="{742DDC4C-8DC2-CD4F-B442-F5AD6777E476}"/>
              </a:ext>
            </a:extLst>
          </p:cNvPr>
          <p:cNvPicPr>
            <a:picLocks noGrp="1" noChangeAspect="1"/>
          </p:cNvPicPr>
          <p:nvPr>
            <p:ph idx="1"/>
          </p:nvPr>
        </p:nvPicPr>
        <p:blipFill>
          <a:blip r:embed="rId2"/>
          <a:stretch>
            <a:fillRect/>
          </a:stretch>
        </p:blipFill>
        <p:spPr>
          <a:xfrm>
            <a:off x="3482956" y="-289301"/>
            <a:ext cx="5465760" cy="2704113"/>
          </a:xfrm>
        </p:spPr>
      </p:pic>
      <p:sp>
        <p:nvSpPr>
          <p:cNvPr id="4" name="Title 3">
            <a:extLst>
              <a:ext uri="{FF2B5EF4-FFF2-40B4-BE49-F238E27FC236}">
                <a16:creationId xmlns:a16="http://schemas.microsoft.com/office/drawing/2014/main" id="{400DBDC8-9CC0-E84A-8B79-F5DB31491A2D}"/>
              </a:ext>
            </a:extLst>
          </p:cNvPr>
          <p:cNvSpPr>
            <a:spLocks noGrp="1"/>
          </p:cNvSpPr>
          <p:nvPr>
            <p:ph type="title"/>
          </p:nvPr>
        </p:nvSpPr>
        <p:spPr/>
        <p:txBody>
          <a:bodyPr/>
          <a:lstStyle/>
          <a:p>
            <a:r>
              <a:rPr lang="en-US" dirty="0"/>
              <a:t>Current Inequities</a:t>
            </a:r>
          </a:p>
        </p:txBody>
      </p:sp>
      <p:pic>
        <p:nvPicPr>
          <p:cNvPr id="9" name="Picture 8" descr="Graphical user interface, text&#10;&#10;Description automatically generated">
            <a:extLst>
              <a:ext uri="{FF2B5EF4-FFF2-40B4-BE49-F238E27FC236}">
                <a16:creationId xmlns:a16="http://schemas.microsoft.com/office/drawing/2014/main" id="{BCEF8504-C463-614E-A313-54EDE6934FB8}"/>
              </a:ext>
            </a:extLst>
          </p:cNvPr>
          <p:cNvPicPr>
            <a:picLocks noChangeAspect="1"/>
          </p:cNvPicPr>
          <p:nvPr/>
        </p:nvPicPr>
        <p:blipFill>
          <a:blip r:embed="rId3"/>
          <a:stretch>
            <a:fillRect/>
          </a:stretch>
        </p:blipFill>
        <p:spPr>
          <a:xfrm>
            <a:off x="6726240" y="2449027"/>
            <a:ext cx="5465760" cy="2263597"/>
          </a:xfrm>
          <a:prstGeom prst="rect">
            <a:avLst/>
          </a:prstGeom>
        </p:spPr>
      </p:pic>
      <p:pic>
        <p:nvPicPr>
          <p:cNvPr id="11" name="Picture 10" descr="Graphical user interface, text, application&#10;&#10;Description automatically generated">
            <a:extLst>
              <a:ext uri="{FF2B5EF4-FFF2-40B4-BE49-F238E27FC236}">
                <a16:creationId xmlns:a16="http://schemas.microsoft.com/office/drawing/2014/main" id="{D1F3BBC3-DDEA-F64A-858B-4BC3B0631299}"/>
              </a:ext>
            </a:extLst>
          </p:cNvPr>
          <p:cNvPicPr>
            <a:picLocks noChangeAspect="1"/>
          </p:cNvPicPr>
          <p:nvPr/>
        </p:nvPicPr>
        <p:blipFill>
          <a:blip r:embed="rId4"/>
          <a:stretch>
            <a:fillRect/>
          </a:stretch>
        </p:blipFill>
        <p:spPr>
          <a:xfrm>
            <a:off x="3503596" y="4611024"/>
            <a:ext cx="5278752" cy="2145376"/>
          </a:xfrm>
          <a:prstGeom prst="rect">
            <a:avLst/>
          </a:prstGeom>
        </p:spPr>
      </p:pic>
    </p:spTree>
    <p:extLst>
      <p:ext uri="{BB962C8B-B14F-4D97-AF65-F5344CB8AC3E}">
        <p14:creationId xmlns:p14="http://schemas.microsoft.com/office/powerpoint/2010/main" val="2174722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0BC5E-20CD-4C43-AEFC-E18676E88306}"/>
              </a:ext>
            </a:extLst>
          </p:cNvPr>
          <p:cNvSpPr>
            <a:spLocks noGrp="1"/>
          </p:cNvSpPr>
          <p:nvPr>
            <p:ph type="title"/>
          </p:nvPr>
        </p:nvSpPr>
        <p:spPr>
          <a:xfrm>
            <a:off x="838200" y="1491065"/>
            <a:ext cx="10515600" cy="2593397"/>
          </a:xfrm>
        </p:spPr>
        <p:txBody>
          <a:bodyPr>
            <a:normAutofit/>
          </a:bodyPr>
          <a:lstStyle/>
          <a:p>
            <a:r>
              <a:rPr lang="en-US" sz="5400" b="1" dirty="0"/>
              <a:t>Optimizing Use of Antipsychotics: Part Two</a:t>
            </a:r>
          </a:p>
        </p:txBody>
      </p:sp>
      <p:sp>
        <p:nvSpPr>
          <p:cNvPr id="3" name="Text Placeholder 2">
            <a:extLst>
              <a:ext uri="{FF2B5EF4-FFF2-40B4-BE49-F238E27FC236}">
                <a16:creationId xmlns:a16="http://schemas.microsoft.com/office/drawing/2014/main" id="{EC7EE788-C77F-40CA-8CB8-2D1EF1E5635A}"/>
              </a:ext>
            </a:extLst>
          </p:cNvPr>
          <p:cNvSpPr>
            <a:spLocks noGrp="1"/>
          </p:cNvSpPr>
          <p:nvPr>
            <p:ph type="body" idx="1"/>
          </p:nvPr>
        </p:nvSpPr>
        <p:spPr>
          <a:xfrm>
            <a:off x="831849" y="4084462"/>
            <a:ext cx="11088401" cy="2316337"/>
          </a:xfrm>
        </p:spPr>
        <p:txBody>
          <a:bodyPr>
            <a:normAutofit fontScale="62500" lnSpcReduction="20000"/>
          </a:bodyPr>
          <a:lstStyle/>
          <a:p>
            <a:endParaRPr lang="en-US" b="1" dirty="0">
              <a:solidFill>
                <a:prstClr val="black"/>
              </a:solidFill>
            </a:endParaRPr>
          </a:p>
          <a:p>
            <a:r>
              <a:rPr lang="en-US" b="1" dirty="0">
                <a:solidFill>
                  <a:prstClr val="black"/>
                </a:solidFill>
              </a:rPr>
              <a:t>Nicole J. Brandt, PharmD, MBA, BCGP, BCPP, FASCP</a:t>
            </a:r>
            <a:br>
              <a:rPr lang="en-US" b="1" dirty="0">
                <a:solidFill>
                  <a:prstClr val="black"/>
                </a:solidFill>
              </a:rPr>
            </a:br>
            <a:r>
              <a:rPr lang="en-US" b="1" dirty="0">
                <a:solidFill>
                  <a:prstClr val="black"/>
                </a:solidFill>
              </a:rPr>
              <a:t>Professor</a:t>
            </a:r>
            <a:r>
              <a:rPr lang="en-US" dirty="0">
                <a:solidFill>
                  <a:prstClr val="black"/>
                </a:solidFill>
              </a:rPr>
              <a:t>, University of Maryland School of Pharmacy </a:t>
            </a:r>
            <a:br>
              <a:rPr lang="en-US" dirty="0">
                <a:solidFill>
                  <a:prstClr val="black"/>
                </a:solidFill>
              </a:rPr>
            </a:br>
            <a:r>
              <a:rPr lang="en-US" b="1" dirty="0">
                <a:solidFill>
                  <a:prstClr val="black"/>
                </a:solidFill>
              </a:rPr>
              <a:t>Executive Director</a:t>
            </a:r>
            <a:r>
              <a:rPr lang="en-US" dirty="0">
                <a:solidFill>
                  <a:prstClr val="black"/>
                </a:solidFill>
              </a:rPr>
              <a:t>, Peter Lamy Center Drug Therapy and Aging</a:t>
            </a:r>
            <a:br>
              <a:rPr lang="en-US" dirty="0">
                <a:solidFill>
                  <a:prstClr val="black"/>
                </a:solidFill>
              </a:rPr>
            </a:br>
            <a:r>
              <a:rPr lang="en-US" b="1" dirty="0">
                <a:solidFill>
                  <a:prstClr val="black"/>
                </a:solidFill>
              </a:rPr>
              <a:t>Senior Care Pharmacist, </a:t>
            </a:r>
            <a:r>
              <a:rPr lang="en-US" dirty="0">
                <a:solidFill>
                  <a:prstClr val="black"/>
                </a:solidFill>
              </a:rPr>
              <a:t>MedStar Center for Successful Aging </a:t>
            </a:r>
            <a:br>
              <a:rPr lang="en-US" dirty="0">
                <a:solidFill>
                  <a:prstClr val="black"/>
                </a:solidFill>
              </a:rPr>
            </a:br>
            <a:r>
              <a:rPr lang="en-US" b="1" dirty="0">
                <a:solidFill>
                  <a:prstClr val="black"/>
                </a:solidFill>
              </a:rPr>
              <a:t>Email: </a:t>
            </a:r>
            <a:r>
              <a:rPr lang="en-US" dirty="0">
                <a:solidFill>
                  <a:prstClr val="black"/>
                </a:solidFill>
                <a:hlinkClick r:id="rId3"/>
              </a:rPr>
              <a:t>nbrandt@rx.umaryland.edu</a:t>
            </a:r>
            <a:br>
              <a:rPr lang="en-US" dirty="0">
                <a:solidFill>
                  <a:prstClr val="black"/>
                </a:solidFill>
              </a:rPr>
            </a:br>
            <a:r>
              <a:rPr lang="en-US" b="1" dirty="0"/>
              <a:t>Lamy Website: </a:t>
            </a:r>
            <a:r>
              <a:rPr lang="en-US" dirty="0">
                <a:hlinkClick r:id="rId4"/>
              </a:rPr>
              <a:t>https://www.pharmacy.umaryland.edu/centers/lamy/</a:t>
            </a:r>
            <a:endParaRPr lang="en-US" dirty="0"/>
          </a:p>
          <a:p>
            <a:endParaRPr lang="en-US" dirty="0"/>
          </a:p>
          <a:p>
            <a:r>
              <a:rPr lang="en-US" b="1" dirty="0">
                <a:solidFill>
                  <a:schemeClr val="tx1">
                    <a:lumMod val="95000"/>
                    <a:lumOff val="5000"/>
                  </a:schemeClr>
                </a:solidFill>
              </a:rPr>
              <a:t>Chad Worz, PharmD, BCGP</a:t>
            </a:r>
          </a:p>
          <a:p>
            <a:r>
              <a:rPr lang="en-US" b="1" dirty="0">
                <a:solidFill>
                  <a:schemeClr val="tx1">
                    <a:lumMod val="95000"/>
                    <a:lumOff val="5000"/>
                  </a:schemeClr>
                </a:solidFill>
              </a:rPr>
              <a:t>Chief Executive, ASCP</a:t>
            </a:r>
          </a:p>
          <a:p>
            <a:r>
              <a:rPr lang="en-US" b="1" dirty="0">
                <a:solidFill>
                  <a:schemeClr val="tx1">
                    <a:lumMod val="95000"/>
                    <a:lumOff val="5000"/>
                  </a:schemeClr>
                </a:solidFill>
              </a:rPr>
              <a:t>Emai</a:t>
            </a:r>
            <a:r>
              <a:rPr lang="en-US" dirty="0">
                <a:solidFill>
                  <a:schemeClr val="tx1">
                    <a:lumMod val="95000"/>
                    <a:lumOff val="5000"/>
                  </a:schemeClr>
                </a:solidFill>
              </a:rPr>
              <a:t>l</a:t>
            </a:r>
            <a:r>
              <a:rPr lang="en-US" b="1" dirty="0">
                <a:solidFill>
                  <a:schemeClr val="tx1">
                    <a:lumMod val="95000"/>
                    <a:lumOff val="5000"/>
                  </a:schemeClr>
                </a:solidFill>
              </a:rPr>
              <a:t>:</a:t>
            </a:r>
            <a:r>
              <a:rPr lang="en-US" dirty="0">
                <a:solidFill>
                  <a:schemeClr val="tx1">
                    <a:lumMod val="95000"/>
                    <a:lumOff val="5000"/>
                  </a:schemeClr>
                </a:solidFill>
              </a:rPr>
              <a:t> cworz@ascp.com</a:t>
            </a:r>
            <a:br>
              <a:rPr lang="en-US" dirty="0">
                <a:solidFill>
                  <a:schemeClr val="tx1">
                    <a:lumMod val="95000"/>
                    <a:lumOff val="5000"/>
                  </a:schemeClr>
                </a:solidFill>
              </a:rPr>
            </a:br>
            <a:endParaRPr lang="en-US" dirty="0">
              <a:solidFill>
                <a:schemeClr val="tx1">
                  <a:lumMod val="95000"/>
                  <a:lumOff val="5000"/>
                </a:schemeClr>
              </a:solidFill>
            </a:endParaRPr>
          </a:p>
        </p:txBody>
      </p:sp>
    </p:spTree>
    <p:extLst>
      <p:ext uri="{BB962C8B-B14F-4D97-AF65-F5344CB8AC3E}">
        <p14:creationId xmlns:p14="http://schemas.microsoft.com/office/powerpoint/2010/main" val="25135356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ext&#10;&#10;Description automatically generated">
            <a:extLst>
              <a:ext uri="{FF2B5EF4-FFF2-40B4-BE49-F238E27FC236}">
                <a16:creationId xmlns:a16="http://schemas.microsoft.com/office/drawing/2014/main" id="{63D79974-C70B-4C4D-9F18-9B1D4887BA71}"/>
              </a:ext>
            </a:extLst>
          </p:cNvPr>
          <p:cNvPicPr>
            <a:picLocks noGrp="1" noChangeAspect="1"/>
          </p:cNvPicPr>
          <p:nvPr>
            <p:ph idx="1"/>
          </p:nvPr>
        </p:nvPicPr>
        <p:blipFill>
          <a:blip r:embed="rId3"/>
          <a:stretch>
            <a:fillRect/>
          </a:stretch>
        </p:blipFill>
        <p:spPr>
          <a:xfrm>
            <a:off x="3439935" y="0"/>
            <a:ext cx="6981726" cy="6858000"/>
          </a:xfrm>
        </p:spPr>
      </p:pic>
      <p:sp>
        <p:nvSpPr>
          <p:cNvPr id="3" name="Title 2">
            <a:extLst>
              <a:ext uri="{FF2B5EF4-FFF2-40B4-BE49-F238E27FC236}">
                <a16:creationId xmlns:a16="http://schemas.microsoft.com/office/drawing/2014/main" id="{C7877A11-32EB-224A-B0A4-9BDCCCFCCB85}"/>
              </a:ext>
            </a:extLst>
          </p:cNvPr>
          <p:cNvSpPr>
            <a:spLocks noGrp="1"/>
          </p:cNvSpPr>
          <p:nvPr>
            <p:ph type="title"/>
          </p:nvPr>
        </p:nvSpPr>
        <p:spPr/>
        <p:txBody>
          <a:bodyPr/>
          <a:lstStyle/>
          <a:p>
            <a:r>
              <a:rPr lang="en-US" dirty="0"/>
              <a:t>Shovel Ready Solution</a:t>
            </a:r>
          </a:p>
        </p:txBody>
      </p:sp>
    </p:spTree>
    <p:extLst>
      <p:ext uri="{BB962C8B-B14F-4D97-AF65-F5344CB8AC3E}">
        <p14:creationId xmlns:p14="http://schemas.microsoft.com/office/powerpoint/2010/main" val="23158822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5"/>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143F6A"/>
              </a:buClr>
              <a:buSzPts val="6000"/>
              <a:buFont typeface="Arial"/>
              <a:buNone/>
            </a:pPr>
            <a:r>
              <a:rPr lang="en-US" b="1"/>
              <a:t>Questions and Discussion</a:t>
            </a:r>
            <a:br>
              <a:rPr lang="en-US" b="1"/>
            </a:br>
            <a:endParaRPr b="1"/>
          </a:p>
        </p:txBody>
      </p:sp>
      <p:sp>
        <p:nvSpPr>
          <p:cNvPr id="278" name="Google Shape;278;p35"/>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00"/>
              <a:buNone/>
            </a:pPr>
            <a:endParaRPr/>
          </a:p>
        </p:txBody>
      </p:sp>
      <p:pic>
        <p:nvPicPr>
          <p:cNvPr id="280" name="Google Shape;280;p35" descr="Text, logo&#10;&#10;Description automatically generated with medium confidence"/>
          <p:cNvPicPr preferRelativeResize="0"/>
          <p:nvPr/>
        </p:nvPicPr>
        <p:blipFill rotWithShape="1">
          <a:blip r:embed="rId3">
            <a:alphaModFix/>
          </a:blip>
          <a:srcRect/>
          <a:stretch/>
        </p:blipFill>
        <p:spPr>
          <a:xfrm>
            <a:off x="6666597" y="4614863"/>
            <a:ext cx="4680853" cy="1228725"/>
          </a:xfrm>
          <a:prstGeom prst="rect">
            <a:avLst/>
          </a:prstGeom>
          <a:noFill/>
          <a:ln>
            <a:noFill/>
          </a:ln>
        </p:spPr>
      </p:pic>
      <p:sp>
        <p:nvSpPr>
          <p:cNvPr id="281" name="Google Shape;281;p35"/>
          <p:cNvSpPr txBox="1"/>
          <p:nvPr/>
        </p:nvSpPr>
        <p:spPr>
          <a:xfrm>
            <a:off x="990600" y="3813551"/>
            <a:ext cx="764540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Arial"/>
                <a:ea typeface="Arial"/>
                <a:cs typeface="Arial"/>
                <a:sym typeface="Arial"/>
              </a:rPr>
              <a:t>Please use the chat box or raise your hand</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10ede1186d4_0_7"/>
          <p:cNvSpPr txBox="1">
            <a:spLocks noGrp="1"/>
          </p:cNvSpPr>
          <p:nvPr>
            <p:ph type="title"/>
          </p:nvPr>
        </p:nvSpPr>
        <p:spPr>
          <a:xfrm>
            <a:off x="838200" y="611187"/>
            <a:ext cx="10515600" cy="1079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b="1" dirty="0"/>
              <a:t>Deprescribing Spearhead Group</a:t>
            </a:r>
            <a:endParaRPr b="1" dirty="0"/>
          </a:p>
        </p:txBody>
      </p:sp>
      <p:sp>
        <p:nvSpPr>
          <p:cNvPr id="223" name="Google Shape;223;g10ede1186d4_0_7"/>
          <p:cNvSpPr txBox="1">
            <a:spLocks noGrp="1"/>
          </p:cNvSpPr>
          <p:nvPr>
            <p:ph type="body" idx="1"/>
          </p:nvPr>
        </p:nvSpPr>
        <p:spPr>
          <a:xfrm>
            <a:off x="838200" y="2045589"/>
            <a:ext cx="10515600" cy="4131300"/>
          </a:xfrm>
          <a:prstGeom prst="rect">
            <a:avLst/>
          </a:prstGeom>
        </p:spPr>
        <p:txBody>
          <a:bodyPr spcFirstLastPara="1" wrap="square" lIns="91425" tIns="45700" rIns="91425" bIns="45700" anchor="t" anchorCtr="0">
            <a:normAutofit fontScale="92500" lnSpcReduction="10000"/>
          </a:bodyPr>
          <a:lstStyle/>
          <a:p>
            <a:pPr indent="-406400">
              <a:spcBef>
                <a:spcPts val="0"/>
              </a:spcBef>
              <a:buSzPts val="2800"/>
            </a:pPr>
            <a:r>
              <a:rPr lang="en-US" dirty="0"/>
              <a:t>Opportunity to recognize high performing PALTC centers</a:t>
            </a:r>
          </a:p>
          <a:p>
            <a:pPr indent="-406400">
              <a:spcBef>
                <a:spcPts val="0"/>
              </a:spcBef>
              <a:buSzPts val="2800"/>
            </a:pPr>
            <a:endParaRPr dirty="0"/>
          </a:p>
          <a:p>
            <a:pPr marL="914400" lvl="1" indent="-406400" algn="l" rtl="0">
              <a:spcBef>
                <a:spcPts val="0"/>
              </a:spcBef>
              <a:spcAft>
                <a:spcPts val="0"/>
              </a:spcAft>
              <a:buSzPts val="2800"/>
              <a:buChar char="▪"/>
            </a:pPr>
            <a:r>
              <a:rPr lang="en-US" dirty="0"/>
              <a:t>Draw their experience into our monthly Drive to Deprescribe discussions</a:t>
            </a:r>
          </a:p>
          <a:p>
            <a:pPr marL="914400" lvl="1" indent="-406400" algn="l" rtl="0">
              <a:spcBef>
                <a:spcPts val="0"/>
              </a:spcBef>
              <a:spcAft>
                <a:spcPts val="0"/>
              </a:spcAft>
              <a:buSzPts val="2800"/>
              <a:buChar char="▪"/>
            </a:pPr>
            <a:endParaRPr lang="en-US" dirty="0"/>
          </a:p>
          <a:p>
            <a:pPr indent="-406400">
              <a:spcBef>
                <a:spcPts val="0"/>
              </a:spcBef>
              <a:buSzPts val="2800"/>
            </a:pPr>
            <a:r>
              <a:rPr lang="en-US" dirty="0"/>
              <a:t>Please contact our D2D Team through the form below to share your deprescribing success stories and strategies during future Drive to Deprescribe discussions:</a:t>
            </a:r>
          </a:p>
          <a:p>
            <a:pPr indent="-406400">
              <a:spcBef>
                <a:spcPts val="0"/>
              </a:spcBef>
              <a:buSzPts val="2800"/>
            </a:pPr>
            <a:endParaRPr lang="en-US" dirty="0"/>
          </a:p>
          <a:p>
            <a:pPr lvl="1">
              <a:spcBef>
                <a:spcPts val="0"/>
              </a:spcBef>
            </a:pPr>
            <a:r>
              <a:rPr lang="en-US" dirty="0">
                <a:hlinkClick r:id="rId3"/>
              </a:rPr>
              <a:t>https://amda2015.wufoo.com/forms/contact-the-d2d-work-group/</a:t>
            </a:r>
            <a:endParaRPr lang="en-US" dirty="0"/>
          </a:p>
          <a:p>
            <a:pPr lvl="1">
              <a:spcBef>
                <a:spcPts val="0"/>
              </a:spcBef>
            </a:pP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6"/>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rgbClr val="143F6A"/>
              </a:buClr>
              <a:buSzPts val="4000"/>
              <a:buFont typeface="Arial"/>
              <a:buNone/>
            </a:pPr>
            <a:r>
              <a:rPr lang="en-US" b="1" dirty="0"/>
              <a:t>Next D2D Progress Update and Webinar</a:t>
            </a:r>
            <a:endParaRPr dirty="0"/>
          </a:p>
        </p:txBody>
      </p:sp>
      <p:sp>
        <p:nvSpPr>
          <p:cNvPr id="287" name="Google Shape;287;p36"/>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347472" lvl="0" indent="-347472" algn="l" rtl="0">
              <a:lnSpc>
                <a:spcPct val="100000"/>
              </a:lnSpc>
              <a:spcBef>
                <a:spcPts val="0"/>
              </a:spcBef>
              <a:spcAft>
                <a:spcPts val="0"/>
              </a:spcAft>
              <a:buSzPts val="3200"/>
              <a:buChar char="▪"/>
            </a:pPr>
            <a:r>
              <a:rPr lang="en-US" dirty="0"/>
              <a:t>July 21</a:t>
            </a:r>
            <a:r>
              <a:rPr lang="en-US" baseline="30000" dirty="0"/>
              <a:t>st</a:t>
            </a:r>
            <a:r>
              <a:rPr lang="en-US" dirty="0"/>
              <a:t> (4:30-5:15pm EST) – Progress Update</a:t>
            </a:r>
          </a:p>
          <a:p>
            <a:pPr marL="347472" lvl="0" indent="-347472" algn="l" rtl="0">
              <a:lnSpc>
                <a:spcPct val="100000"/>
              </a:lnSpc>
              <a:spcBef>
                <a:spcPts val="0"/>
              </a:spcBef>
              <a:spcAft>
                <a:spcPts val="0"/>
              </a:spcAft>
              <a:buSzPts val="3200"/>
              <a:buChar char="▪"/>
            </a:pPr>
            <a:endParaRPr lang="en-US" dirty="0"/>
          </a:p>
          <a:p>
            <a:pPr marL="347472" lvl="0" indent="-347472" algn="l" rtl="0">
              <a:lnSpc>
                <a:spcPct val="100000"/>
              </a:lnSpc>
              <a:spcBef>
                <a:spcPts val="0"/>
              </a:spcBef>
              <a:spcAft>
                <a:spcPts val="0"/>
              </a:spcAft>
              <a:buSzPts val="3200"/>
              <a:buChar char="▪"/>
            </a:pPr>
            <a:r>
              <a:rPr lang="en-US" dirty="0"/>
              <a:t>August 18</a:t>
            </a:r>
            <a:r>
              <a:rPr lang="en-US" baseline="30000" dirty="0"/>
              <a:t>th</a:t>
            </a:r>
            <a:r>
              <a:rPr lang="en-US" dirty="0"/>
              <a:t> (4:30-5:15pm EST) – D2D Webinar</a:t>
            </a:r>
          </a:p>
        </p:txBody>
      </p:sp>
      <p:pic>
        <p:nvPicPr>
          <p:cNvPr id="4" name="Google Shape;280;p35" descr="Text, logo&#10;&#10;Description automatically generated with medium confidence">
            <a:extLst>
              <a:ext uri="{FF2B5EF4-FFF2-40B4-BE49-F238E27FC236}">
                <a16:creationId xmlns:a16="http://schemas.microsoft.com/office/drawing/2014/main" id="{8EF42AB8-75F7-4C12-A844-7F2F7C57110F}"/>
              </a:ext>
            </a:extLst>
          </p:cNvPr>
          <p:cNvPicPr preferRelativeResize="0"/>
          <p:nvPr/>
        </p:nvPicPr>
        <p:blipFill rotWithShape="1">
          <a:blip r:embed="rId3">
            <a:alphaModFix/>
          </a:blip>
          <a:srcRect/>
          <a:stretch/>
        </p:blipFill>
        <p:spPr>
          <a:xfrm>
            <a:off x="8487051" y="5885895"/>
            <a:ext cx="3543977" cy="83038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0BC5E-20CD-4C43-AEFC-E18676E88306}"/>
              </a:ext>
            </a:extLst>
          </p:cNvPr>
          <p:cNvSpPr>
            <a:spLocks noGrp="1"/>
          </p:cNvSpPr>
          <p:nvPr>
            <p:ph type="title"/>
          </p:nvPr>
        </p:nvSpPr>
        <p:spPr/>
        <p:txBody>
          <a:bodyPr>
            <a:normAutofit fontScale="90000"/>
          </a:bodyPr>
          <a:lstStyle/>
          <a:p>
            <a:r>
              <a:rPr lang="en-US" b="1" dirty="0">
                <a:solidFill>
                  <a:schemeClr val="bg2"/>
                </a:solidFill>
                <a:latin typeface="OpenSansSemiBold"/>
              </a:rPr>
              <a:t>A Decade Later: National Initiative to Reduce Antipsychotics: Research, Clinical, and Policy Discussion</a:t>
            </a:r>
            <a:endParaRPr lang="en-US" b="1" spc="-150" dirty="0">
              <a:solidFill>
                <a:schemeClr val="bg2"/>
              </a:solidFill>
              <a:latin typeface="Calibri" panose="020F0502020204030204" pitchFamily="34" charset="0"/>
            </a:endParaRPr>
          </a:p>
        </p:txBody>
      </p:sp>
      <p:sp>
        <p:nvSpPr>
          <p:cNvPr id="3" name="Text Placeholder 2">
            <a:extLst>
              <a:ext uri="{FF2B5EF4-FFF2-40B4-BE49-F238E27FC236}">
                <a16:creationId xmlns:a16="http://schemas.microsoft.com/office/drawing/2014/main" id="{EC7EE788-C77F-40CA-8CB8-2D1EF1E5635A}"/>
              </a:ext>
            </a:extLst>
          </p:cNvPr>
          <p:cNvSpPr>
            <a:spLocks noGrp="1"/>
          </p:cNvSpPr>
          <p:nvPr>
            <p:ph type="body" idx="1"/>
          </p:nvPr>
        </p:nvSpPr>
        <p:spPr/>
        <p:txBody>
          <a:bodyPr>
            <a:normAutofit/>
          </a:bodyPr>
          <a:lstStyle/>
          <a:p>
            <a:endParaRPr lang="en-US" dirty="0">
              <a:solidFill>
                <a:schemeClr val="tx1"/>
              </a:solidFill>
            </a:endParaRPr>
          </a:p>
        </p:txBody>
      </p:sp>
    </p:spTree>
    <p:extLst>
      <p:ext uri="{BB962C8B-B14F-4D97-AF65-F5344CB8AC3E}">
        <p14:creationId xmlns:p14="http://schemas.microsoft.com/office/powerpoint/2010/main" val="1962973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B326F-2B0A-5C43-B09C-75D561538AF7}"/>
              </a:ext>
            </a:extLst>
          </p:cNvPr>
          <p:cNvSpPr>
            <a:spLocks noGrp="1"/>
          </p:cNvSpPr>
          <p:nvPr>
            <p:ph type="title"/>
          </p:nvPr>
        </p:nvSpPr>
        <p:spPr>
          <a:xfrm>
            <a:off x="484241" y="2385656"/>
            <a:ext cx="3816095" cy="1807305"/>
          </a:xfrm>
        </p:spPr>
        <p:txBody>
          <a:bodyPr>
            <a:normAutofit/>
          </a:bodyPr>
          <a:lstStyle/>
          <a:p>
            <a:r>
              <a:rPr lang="en-US" dirty="0"/>
              <a:t>Patient Story</a:t>
            </a:r>
          </a:p>
        </p:txBody>
      </p:sp>
      <p:pic>
        <p:nvPicPr>
          <p:cNvPr id="1026" name="Picture 2">
            <a:extLst>
              <a:ext uri="{FF2B5EF4-FFF2-40B4-BE49-F238E27FC236}">
                <a16:creationId xmlns:a16="http://schemas.microsoft.com/office/drawing/2014/main" id="{A302F22E-7904-ED4F-8D24-5F548F8062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46" r="19523" b="-1"/>
          <a:stretch/>
        </p:blipFill>
        <p:spPr bwMode="auto">
          <a:xfrm>
            <a:off x="4726728" y="10"/>
            <a:ext cx="7472381" cy="6857991"/>
          </a:xfrm>
          <a:custGeom>
            <a:avLst/>
            <a:gdLst/>
            <a:ahLst/>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296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41ED5-01F3-4106-AD00-4AEAEB39ED4D}"/>
              </a:ext>
            </a:extLst>
          </p:cNvPr>
          <p:cNvSpPr>
            <a:spLocks noGrp="1"/>
          </p:cNvSpPr>
          <p:nvPr>
            <p:ph type="title"/>
          </p:nvPr>
        </p:nvSpPr>
        <p:spPr/>
        <p:txBody>
          <a:bodyPr/>
          <a:lstStyle/>
          <a:p>
            <a:r>
              <a:rPr lang="en-US"/>
              <a:t>Patient Story</a:t>
            </a:r>
          </a:p>
        </p:txBody>
      </p:sp>
      <p:sp>
        <p:nvSpPr>
          <p:cNvPr id="3" name="Content Placeholder 2">
            <a:extLst>
              <a:ext uri="{FF2B5EF4-FFF2-40B4-BE49-F238E27FC236}">
                <a16:creationId xmlns:a16="http://schemas.microsoft.com/office/drawing/2014/main" id="{B3FDE9F2-5094-4876-A7A7-D2793EDD25B6}"/>
              </a:ext>
            </a:extLst>
          </p:cNvPr>
          <p:cNvSpPr>
            <a:spLocks noGrp="1"/>
          </p:cNvSpPr>
          <p:nvPr>
            <p:ph idx="1"/>
          </p:nvPr>
        </p:nvSpPr>
        <p:spPr>
          <a:xfrm>
            <a:off x="907915" y="1825625"/>
            <a:ext cx="10445885" cy="4351339"/>
          </a:xfrm>
        </p:spPr>
        <p:txBody>
          <a:bodyPr>
            <a:normAutofit fontScale="85000" lnSpcReduction="20000"/>
          </a:bodyPr>
          <a:lstStyle/>
          <a:p>
            <a:pPr marL="0" indent="0">
              <a:buNone/>
            </a:pPr>
            <a:r>
              <a:rPr lang="en-US" dirty="0"/>
              <a:t>This is a 76 </a:t>
            </a:r>
            <a:r>
              <a:rPr lang="en-US" dirty="0" err="1"/>
              <a:t>yr</a:t>
            </a:r>
            <a:r>
              <a:rPr lang="en-US" dirty="0"/>
              <a:t> old man who was hospitalized 2 months ago with urinary tract infection and developed delirium. Currently residing at skilled nursing facility (SNF) for rehab with goal of moving home with his family.  </a:t>
            </a:r>
          </a:p>
          <a:p>
            <a:pPr marL="0" indent="0">
              <a:buNone/>
            </a:pPr>
            <a:endParaRPr lang="en-US" b="1" dirty="0"/>
          </a:p>
          <a:p>
            <a:pPr marL="0" indent="0">
              <a:buNone/>
            </a:pPr>
            <a:r>
              <a:rPr lang="en-US" b="1" dirty="0"/>
              <a:t>PMH: </a:t>
            </a:r>
            <a:r>
              <a:rPr lang="en-US" dirty="0"/>
              <a:t>Chronic pain, hypertension, anxiety, depression, dyslipidemia, dementia NOS, BPH</a:t>
            </a:r>
          </a:p>
          <a:p>
            <a:pPr marL="0" indent="0">
              <a:buNone/>
            </a:pPr>
            <a:endParaRPr lang="en-US" b="1" dirty="0"/>
          </a:p>
          <a:p>
            <a:pPr marL="0" indent="0">
              <a:buNone/>
            </a:pPr>
            <a:r>
              <a:rPr lang="en-US" b="1" dirty="0"/>
              <a:t>SH: </a:t>
            </a:r>
            <a:r>
              <a:rPr lang="en-US" dirty="0"/>
              <a:t>Born in Vietnam; Son (pharmacist) and daughter (teacher). He fought in the Vietnam War and primarily speaks Vietnamese.  Denies alcohol or illicit substance use. Smoked but quit 5 years ago. </a:t>
            </a:r>
            <a:endParaRPr lang="en-US" b="1" dirty="0"/>
          </a:p>
          <a:p>
            <a:endParaRPr lang="en-US" dirty="0"/>
          </a:p>
        </p:txBody>
      </p:sp>
    </p:spTree>
    <p:extLst>
      <p:ext uri="{BB962C8B-B14F-4D97-AF65-F5344CB8AC3E}">
        <p14:creationId xmlns:p14="http://schemas.microsoft.com/office/powerpoint/2010/main" val="3099027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32F65-14B7-D949-BFF2-52F2E2452AE3}"/>
              </a:ext>
            </a:extLst>
          </p:cNvPr>
          <p:cNvSpPr>
            <a:spLocks noGrp="1"/>
          </p:cNvSpPr>
          <p:nvPr>
            <p:ph type="title"/>
          </p:nvPr>
        </p:nvSpPr>
        <p:spPr>
          <a:xfrm>
            <a:off x="4965431" y="629269"/>
            <a:ext cx="6586491" cy="726119"/>
          </a:xfrm>
        </p:spPr>
        <p:txBody>
          <a:bodyPr spcFirstLastPara="1" vert="horz" wrap="square" lIns="91440" tIns="45720" rIns="91440" bIns="45720" rtlCol="0" anchor="b" anchorCtr="0">
            <a:normAutofit/>
          </a:bodyPr>
          <a:lstStyle/>
          <a:p>
            <a:pPr algn="l"/>
            <a:r>
              <a:rPr lang="en-US" dirty="0">
                <a:latin typeface="Arial" panose="020B0604020202020204" pitchFamily="34" charset="0"/>
                <a:cs typeface="Arial" panose="020B0604020202020204" pitchFamily="34" charset="0"/>
              </a:rPr>
              <a:t>Medication History</a:t>
            </a:r>
          </a:p>
        </p:txBody>
      </p:sp>
      <p:sp>
        <p:nvSpPr>
          <p:cNvPr id="3" name="Content Placeholder 2">
            <a:extLst>
              <a:ext uri="{FF2B5EF4-FFF2-40B4-BE49-F238E27FC236}">
                <a16:creationId xmlns:a16="http://schemas.microsoft.com/office/drawing/2014/main" id="{E8CEB6F5-CB31-964D-91B8-4DC4E75F3734}"/>
              </a:ext>
            </a:extLst>
          </p:cNvPr>
          <p:cNvSpPr>
            <a:spLocks noGrp="1"/>
          </p:cNvSpPr>
          <p:nvPr>
            <p:ph sz="half" idx="1"/>
          </p:nvPr>
        </p:nvSpPr>
        <p:spPr>
          <a:xfrm>
            <a:off x="5082166" y="1536290"/>
            <a:ext cx="6805034" cy="5078823"/>
          </a:xfrm>
        </p:spPr>
        <p:txBody>
          <a:bodyPr spcFirstLastPara="1" vert="horz" wrap="square" lIns="91440" tIns="45720" rIns="91440" bIns="45720" numCol="2" rtlCol="0" anchor="t" anchorCtr="0">
            <a:normAutofit/>
          </a:bodyPr>
          <a:lstStyle/>
          <a:p>
            <a:pPr marL="0"/>
            <a:r>
              <a:rPr lang="en-US" sz="1400" b="1" u="sng" dirty="0"/>
              <a:t>Medication taking behaviors</a:t>
            </a:r>
            <a:r>
              <a:rPr lang="en-US" sz="1400" b="1" dirty="0"/>
              <a:t>:  </a:t>
            </a:r>
            <a:r>
              <a:rPr lang="en-US" sz="1400" dirty="0"/>
              <a:t>Prior to his hospitalization was NOT taking medications. Does NOT like to take meds. </a:t>
            </a:r>
          </a:p>
          <a:p>
            <a:pPr marL="0" indent="0">
              <a:buNone/>
            </a:pPr>
            <a:endParaRPr lang="en-US" sz="1400" dirty="0"/>
          </a:p>
          <a:p>
            <a:pPr marL="0" indent="0">
              <a:buNone/>
            </a:pPr>
            <a:r>
              <a:rPr lang="en-US" sz="1400" b="1" u="sng" dirty="0"/>
              <a:t>Medication List</a:t>
            </a:r>
          </a:p>
          <a:p>
            <a:pPr marL="514326"/>
            <a:r>
              <a:rPr lang="en-US" sz="1400" dirty="0"/>
              <a:t>Acetaminophen 500mg 1 tablet threes times daily for chronic pain</a:t>
            </a:r>
          </a:p>
          <a:p>
            <a:pPr marL="514326"/>
            <a:r>
              <a:rPr lang="en-US" sz="1400" dirty="0"/>
              <a:t>Gabapentin 300mg in the morning and evening for pain</a:t>
            </a:r>
          </a:p>
          <a:p>
            <a:pPr marL="514326"/>
            <a:r>
              <a:rPr lang="en-US" sz="1400" dirty="0"/>
              <a:t>Amlodipine 2.5mg 1 tablet daily for blood pressure</a:t>
            </a:r>
          </a:p>
          <a:p>
            <a:pPr marL="514326"/>
            <a:r>
              <a:rPr lang="en-US" sz="1400" dirty="0"/>
              <a:t>Losartan 100mg daily for blood pressure</a:t>
            </a:r>
          </a:p>
          <a:p>
            <a:pPr marL="514326"/>
            <a:r>
              <a:rPr lang="en-US" sz="1400" dirty="0"/>
              <a:t>Metoprolol succinate 100mg daily for blood pressure</a:t>
            </a:r>
          </a:p>
          <a:p>
            <a:pPr marL="514326"/>
            <a:r>
              <a:rPr lang="en-US" sz="1400" dirty="0"/>
              <a:t>Atorvastatin 40mg 1 tablet daily for cholesterol</a:t>
            </a:r>
          </a:p>
          <a:p>
            <a:pPr marL="514326"/>
            <a:r>
              <a:rPr lang="en-US" sz="1400" dirty="0"/>
              <a:t>Escitalopram 20mg daily for depression/anxiety</a:t>
            </a:r>
          </a:p>
          <a:p>
            <a:pPr marL="514326"/>
            <a:r>
              <a:rPr lang="en-US" sz="1400" dirty="0"/>
              <a:t>Lorazepam 0.5mg at bedtime for anxiety</a:t>
            </a:r>
          </a:p>
          <a:p>
            <a:pPr marL="514326"/>
            <a:r>
              <a:rPr lang="en-US" sz="1400" dirty="0"/>
              <a:t>Quetiapine 25mg in the morning and 50mg at bedtime for irritability</a:t>
            </a:r>
          </a:p>
          <a:p>
            <a:pPr marL="514326"/>
            <a:r>
              <a:rPr lang="en-US" sz="1400" dirty="0"/>
              <a:t>Tamsulosin 0.4mg 1 capsule daily for BPH</a:t>
            </a:r>
          </a:p>
          <a:p>
            <a:pPr marL="514326"/>
            <a:r>
              <a:rPr lang="en-US" sz="1400" dirty="0"/>
              <a:t>Centrum Silver tablets for health. </a:t>
            </a:r>
          </a:p>
          <a:p>
            <a:pPr marL="514326"/>
            <a:r>
              <a:rPr lang="en-US" sz="1400" dirty="0"/>
              <a:t>Tramadol 50mg every 8 hours for pain </a:t>
            </a:r>
          </a:p>
        </p:txBody>
      </p:sp>
      <p:pic>
        <p:nvPicPr>
          <p:cNvPr id="4" name="Picture 3">
            <a:extLst>
              <a:ext uri="{FF2B5EF4-FFF2-40B4-BE49-F238E27FC236}">
                <a16:creationId xmlns:a16="http://schemas.microsoft.com/office/drawing/2014/main" id="{0442E3F5-5902-1447-85E4-29EE630B3C7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097" b="-1"/>
          <a:stretch/>
        </p:blipFill>
        <p:spPr>
          <a:xfrm rot="5400000">
            <a:off x="-1111204" y="1111206"/>
            <a:ext cx="6858000" cy="4635591"/>
          </a:xfrm>
          <a:prstGeom prst="rect">
            <a:avLst/>
          </a:prstGeom>
          <a:noFill/>
          <a:effectLst/>
        </p:spPr>
      </p:pic>
    </p:spTree>
    <p:extLst>
      <p:ext uri="{BB962C8B-B14F-4D97-AF65-F5344CB8AC3E}">
        <p14:creationId xmlns:p14="http://schemas.microsoft.com/office/powerpoint/2010/main" val="3782312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jhardesty\AppData\Local\Microsoft\Windows\Temporary Internet Files\Content.IE5\90G90Q31\MP900442402[1].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776396" y="906262"/>
            <a:ext cx="5327807" cy="355187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tle 3"/>
          <p:cNvSpPr>
            <a:spLocks noGrp="1"/>
          </p:cNvSpPr>
          <p:nvPr>
            <p:ph type="title"/>
          </p:nvPr>
        </p:nvSpPr>
        <p:spPr/>
        <p:txBody>
          <a:bodyPr/>
          <a:lstStyle/>
          <a:p>
            <a:r>
              <a:rPr lang="en-US" dirty="0"/>
              <a:t>Real or Fake News?? </a:t>
            </a:r>
          </a:p>
        </p:txBody>
      </p:sp>
      <p:sp>
        <p:nvSpPr>
          <p:cNvPr id="9" name="Rectangle 8"/>
          <p:cNvSpPr/>
          <p:nvPr/>
        </p:nvSpPr>
        <p:spPr>
          <a:xfrm>
            <a:off x="320470" y="906262"/>
            <a:ext cx="5562600" cy="1477328"/>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dirty="0"/>
              <a:t>Headlines on 9/10/14: Near Death and Overmedicated- </a:t>
            </a:r>
            <a:r>
              <a:rPr lang="en-US" dirty="0" err="1"/>
              <a:t>NYTimes.com</a:t>
            </a:r>
            <a:endParaRPr lang="en-US" dirty="0"/>
          </a:p>
          <a:p>
            <a:r>
              <a:rPr lang="en-US" dirty="0"/>
              <a:t>BY PAULA SPAN</a:t>
            </a:r>
          </a:p>
          <a:p>
            <a:r>
              <a:rPr lang="en-US" dirty="0"/>
              <a:t>Why are patients with advanced dementia so often receiving ?medications of questionable benefit??		</a:t>
            </a:r>
          </a:p>
        </p:txBody>
      </p:sp>
      <p:pic>
        <p:nvPicPr>
          <p:cNvPr id="12" name="Picture 11" descr="Text&#10;&#10;Description automatically generated">
            <a:extLst>
              <a:ext uri="{FF2B5EF4-FFF2-40B4-BE49-F238E27FC236}">
                <a16:creationId xmlns:a16="http://schemas.microsoft.com/office/drawing/2014/main" id="{F7D7C100-BF7C-234D-AB7C-776D2AE46A7F}"/>
              </a:ext>
            </a:extLst>
          </p:cNvPr>
          <p:cNvPicPr>
            <a:picLocks noChangeAspect="1"/>
          </p:cNvPicPr>
          <p:nvPr/>
        </p:nvPicPr>
        <p:blipFill>
          <a:blip r:embed="rId3"/>
          <a:stretch>
            <a:fillRect/>
          </a:stretch>
        </p:blipFill>
        <p:spPr>
          <a:xfrm>
            <a:off x="7227324" y="4618671"/>
            <a:ext cx="4425950" cy="1689100"/>
          </a:xfrm>
          <a:prstGeom prst="rect">
            <a:avLst/>
          </a:prstGeom>
        </p:spPr>
      </p:pic>
      <p:pic>
        <p:nvPicPr>
          <p:cNvPr id="16" name="Picture 15" descr="Text&#10;&#10;Description automatically generated">
            <a:hlinkClick r:id="rId4"/>
            <a:extLst>
              <a:ext uri="{FF2B5EF4-FFF2-40B4-BE49-F238E27FC236}">
                <a16:creationId xmlns:a16="http://schemas.microsoft.com/office/drawing/2014/main" id="{CB9B1639-89CF-C940-AFED-DFFB3DA479D9}"/>
              </a:ext>
            </a:extLst>
          </p:cNvPr>
          <p:cNvPicPr>
            <a:picLocks noChangeAspect="1"/>
          </p:cNvPicPr>
          <p:nvPr/>
        </p:nvPicPr>
        <p:blipFill>
          <a:blip r:embed="rId5"/>
          <a:stretch>
            <a:fillRect/>
          </a:stretch>
        </p:blipFill>
        <p:spPr>
          <a:xfrm>
            <a:off x="0" y="3511179"/>
            <a:ext cx="6578688" cy="2052938"/>
          </a:xfrm>
          <a:prstGeom prst="rect">
            <a:avLst/>
          </a:prstGeom>
        </p:spPr>
      </p:pic>
      <p:sp>
        <p:nvSpPr>
          <p:cNvPr id="25" name="TextBox 24">
            <a:extLst>
              <a:ext uri="{FF2B5EF4-FFF2-40B4-BE49-F238E27FC236}">
                <a16:creationId xmlns:a16="http://schemas.microsoft.com/office/drawing/2014/main" id="{23814A5D-5B54-1D44-A373-2673FD5C5ECD}"/>
              </a:ext>
            </a:extLst>
          </p:cNvPr>
          <p:cNvSpPr txBox="1"/>
          <p:nvPr/>
        </p:nvSpPr>
        <p:spPr>
          <a:xfrm>
            <a:off x="320470" y="6046161"/>
            <a:ext cx="6147486" cy="261610"/>
          </a:xfrm>
          <a:prstGeom prst="rect">
            <a:avLst/>
          </a:prstGeom>
          <a:noFill/>
        </p:spPr>
        <p:txBody>
          <a:bodyPr wrap="square">
            <a:spAutoFit/>
          </a:bodyPr>
          <a:lstStyle/>
          <a:p>
            <a:r>
              <a:rPr lang="en-US" sz="1100" dirty="0"/>
              <a:t>https://</a:t>
            </a:r>
            <a:r>
              <a:rPr lang="en-US" sz="1100" dirty="0" err="1"/>
              <a:t>www.nytimes.com</a:t>
            </a:r>
            <a:r>
              <a:rPr lang="en-US" sz="1100" dirty="0"/>
              <a:t>/2021/09/11/health/nursing-homes-schizophrenia-</a:t>
            </a:r>
            <a:r>
              <a:rPr lang="en-US" sz="1100" dirty="0" err="1"/>
              <a:t>antipsychotics.html</a:t>
            </a:r>
            <a:endParaRPr lang="en-US" sz="1100" dirty="0"/>
          </a:p>
        </p:txBody>
      </p:sp>
      <p:sp>
        <p:nvSpPr>
          <p:cNvPr id="27" name="TextBox 26">
            <a:extLst>
              <a:ext uri="{FF2B5EF4-FFF2-40B4-BE49-F238E27FC236}">
                <a16:creationId xmlns:a16="http://schemas.microsoft.com/office/drawing/2014/main" id="{A40B9B43-3CE0-8848-ADD9-D5D89F8804D9}"/>
              </a:ext>
            </a:extLst>
          </p:cNvPr>
          <p:cNvSpPr txBox="1"/>
          <p:nvPr/>
        </p:nvSpPr>
        <p:spPr>
          <a:xfrm>
            <a:off x="6391270" y="6379257"/>
            <a:ext cx="6098058" cy="261610"/>
          </a:xfrm>
          <a:prstGeom prst="rect">
            <a:avLst/>
          </a:prstGeom>
          <a:noFill/>
        </p:spPr>
        <p:txBody>
          <a:bodyPr wrap="square">
            <a:spAutoFit/>
          </a:bodyPr>
          <a:lstStyle/>
          <a:p>
            <a:r>
              <a:rPr lang="en-US" sz="1100" dirty="0"/>
              <a:t>https://</a:t>
            </a:r>
            <a:r>
              <a:rPr lang="en-US" sz="1100" dirty="0" err="1"/>
              <a:t>www.nytimes.com</a:t>
            </a:r>
            <a:r>
              <a:rPr lang="en-US" sz="1100" dirty="0"/>
              <a:t>/2021/09/16/opinion/letters/antipsychotic-drugs-nursing-</a:t>
            </a:r>
            <a:r>
              <a:rPr lang="en-US" sz="1100" dirty="0" err="1"/>
              <a:t>homes.html</a:t>
            </a:r>
            <a:endParaRPr lang="en-US" sz="1100" dirty="0"/>
          </a:p>
        </p:txBody>
      </p:sp>
    </p:spTree>
    <p:extLst>
      <p:ext uri="{BB962C8B-B14F-4D97-AF65-F5344CB8AC3E}">
        <p14:creationId xmlns:p14="http://schemas.microsoft.com/office/powerpoint/2010/main" val="293252186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611188"/>
            <a:ext cx="10515600" cy="598488"/>
          </a:xfrm>
        </p:spPr>
        <p:txBody>
          <a:bodyPr anchor="ctr">
            <a:normAutofit/>
          </a:bodyPr>
          <a:lstStyle/>
          <a:p>
            <a:r>
              <a:rPr lang="en-US" sz="2800" i="1" dirty="0"/>
              <a:t>CMS National Initiative: A Public-Private Partnership</a:t>
            </a:r>
            <a:endParaRPr lang="en-US" sz="2800" dirty="0"/>
          </a:p>
        </p:txBody>
      </p:sp>
      <p:sp>
        <p:nvSpPr>
          <p:cNvPr id="2" name="Text Placeholder 1">
            <a:extLst>
              <a:ext uri="{FF2B5EF4-FFF2-40B4-BE49-F238E27FC236}">
                <a16:creationId xmlns:a16="http://schemas.microsoft.com/office/drawing/2014/main" id="{A65EE66C-AE31-3346-B277-53F9AFA3EAD7}"/>
              </a:ext>
            </a:extLst>
          </p:cNvPr>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nchor="ctr">
            <a:normAutofit/>
          </a:bodyPr>
          <a:lstStyle/>
          <a:p>
            <a:pPr defTabSz="457189">
              <a:spcAft>
                <a:spcPts val="600"/>
              </a:spcAft>
              <a:defRPr/>
            </a:pPr>
            <a:fld id="{F847A898-5655-4B5F-BCA0-3335412689CE}" type="slidenum">
              <a:rPr lang="en-US"/>
              <a:pPr defTabSz="457189">
                <a:spcAft>
                  <a:spcPts val="600"/>
                </a:spcAft>
                <a:defRPr/>
              </a:pPr>
              <a:t>9</a:t>
            </a:fld>
            <a:endParaRPr lang="en-US"/>
          </a:p>
        </p:txBody>
      </p:sp>
      <p:pic>
        <p:nvPicPr>
          <p:cNvPr id="8" name="Content Placeholder 7" descr="Chart, histogram&#10;&#10;Description automatically generated">
            <a:extLst>
              <a:ext uri="{FF2B5EF4-FFF2-40B4-BE49-F238E27FC236}">
                <a16:creationId xmlns:a16="http://schemas.microsoft.com/office/drawing/2014/main" id="{FA674748-554A-A642-A10F-2E051BDEF994}"/>
              </a:ext>
            </a:extLst>
          </p:cNvPr>
          <p:cNvPicPr>
            <a:picLocks noGrp="1" noChangeAspect="1"/>
          </p:cNvPicPr>
          <p:nvPr>
            <p:ph sz="half" idx="4294967295"/>
          </p:nvPr>
        </p:nvPicPr>
        <p:blipFill rotWithShape="1">
          <a:blip r:embed="rId2"/>
          <a:srcRect t="5676"/>
          <a:stretch/>
        </p:blipFill>
        <p:spPr>
          <a:xfrm>
            <a:off x="0" y="1209675"/>
            <a:ext cx="5927725" cy="5216525"/>
          </a:xfrm>
        </p:spPr>
      </p:pic>
      <p:graphicFrame>
        <p:nvGraphicFramePr>
          <p:cNvPr id="9" name="Content Placeholder 6">
            <a:extLst>
              <a:ext uri="{FF2B5EF4-FFF2-40B4-BE49-F238E27FC236}">
                <a16:creationId xmlns:a16="http://schemas.microsoft.com/office/drawing/2014/main" id="{3E79DF8B-D989-45D7-8589-E35FB7935DF2}"/>
              </a:ext>
            </a:extLst>
          </p:cNvPr>
          <p:cNvGraphicFramePr>
            <a:graphicFrameLocks noGrp="1"/>
          </p:cNvGraphicFramePr>
          <p:nvPr>
            <p:ph sz="half" idx="4294967295"/>
            <p:extLst>
              <p:ext uri="{D42A27DB-BD31-4B8C-83A1-F6EECF244321}">
                <p14:modId xmlns:p14="http://schemas.microsoft.com/office/powerpoint/2010/main" val="2980805836"/>
              </p:ext>
            </p:extLst>
          </p:nvPr>
        </p:nvGraphicFramePr>
        <p:xfrm>
          <a:off x="70104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2816761FBCBA4DBB34C91C869125EC" ma:contentTypeVersion="20" ma:contentTypeDescription="Create a new document." ma:contentTypeScope="" ma:versionID="ccf5373e1b15efdc058cf5a1da0f3ffd">
  <xsd:schema xmlns:xsd="http://www.w3.org/2001/XMLSchema" xmlns:xs="http://www.w3.org/2001/XMLSchema" xmlns:p="http://schemas.microsoft.com/office/2006/metadata/properties" xmlns:ns2="88e74543-6bc6-43c4-8cd1-8147e2bb3320" xmlns:ns3="fb429d33-8b5f-4e5a-8fc2-d65a2b42f964" targetNamespace="http://schemas.microsoft.com/office/2006/metadata/properties" ma:root="true" ma:fieldsID="ddba9ae9ba3bd371bed193f51018b767" ns2:_="" ns3:_="">
    <xsd:import namespace="88e74543-6bc6-43c4-8cd1-8147e2bb3320"/>
    <xsd:import namespace="fb429d33-8b5f-4e5a-8fc2-d65a2b42f96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LengthInSeconds" minOccurs="0"/>
                <xsd:element ref="ns3:TaxCatchAll" minOccurs="0"/>
                <xsd:element ref="ns2:lcf76f155ced4ddcb4097134ff3c332f"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e74543-6bc6-43c4-8cd1-8147e2bb33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c611454-967c-4763-821f-2ec41375915d"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429d33-8b5f-4e5a-8fc2-d65a2b42f96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7088d531-c054-4e9f-a86e-a9bbefeaafe2}" ma:internalName="TaxCatchAll" ma:showField="CatchAllData" ma:web="fb429d33-8b5f-4e5a-8fc2-d65a2b42f96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023777-F91E-47F0-A464-B107CB831B06}"/>
</file>

<file path=customXml/itemProps2.xml><?xml version="1.0" encoding="utf-8"?>
<ds:datastoreItem xmlns:ds="http://schemas.openxmlformats.org/officeDocument/2006/customXml" ds:itemID="{2D031CAB-D9F8-43F3-A8E5-12D644104202}"/>
</file>

<file path=docProps/app.xml><?xml version="1.0" encoding="utf-8"?>
<Properties xmlns="http://schemas.openxmlformats.org/officeDocument/2006/extended-properties" xmlns:vt="http://schemas.openxmlformats.org/officeDocument/2006/docPropsVTypes">
  <TotalTime>2178</TotalTime>
  <Words>1757</Words>
  <Application>Microsoft Office PowerPoint</Application>
  <PresentationFormat>Widescreen</PresentationFormat>
  <Paragraphs>203</Paragraphs>
  <Slides>33</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Arial,Sans-Serif</vt:lpstr>
      <vt:lpstr>Calibri</vt:lpstr>
      <vt:lpstr>Noto Sans Symbols</vt:lpstr>
      <vt:lpstr>OpenSansSemiBold</vt:lpstr>
      <vt:lpstr>Segoe UI</vt:lpstr>
      <vt:lpstr>1_Office Theme</vt:lpstr>
      <vt:lpstr>Webinar #7</vt:lpstr>
      <vt:lpstr>Process for today</vt:lpstr>
      <vt:lpstr>Optimizing Use of Antipsychotics: Part Two</vt:lpstr>
      <vt:lpstr>A Decade Later: National Initiative to Reduce Antipsychotics: Research, Clinical, and Policy Discussion</vt:lpstr>
      <vt:lpstr>Patient Story</vt:lpstr>
      <vt:lpstr>Patient Story</vt:lpstr>
      <vt:lpstr>Medication History</vt:lpstr>
      <vt:lpstr>Real or Fake News?? </vt:lpstr>
      <vt:lpstr>CMS National Initiative: A Public-Private Partnership</vt:lpstr>
      <vt:lpstr>Unintended Consequences…</vt:lpstr>
      <vt:lpstr>Association of the Antipsychotic Reduction Policy on Long-Term Care Nursing Home Facilities:  Methods and Results</vt:lpstr>
      <vt:lpstr>Research Team</vt:lpstr>
      <vt:lpstr>Study Aims</vt:lpstr>
      <vt:lpstr>CMS Data - Medicare</vt:lpstr>
      <vt:lpstr>AIM 1: Population Level</vt:lpstr>
      <vt:lpstr>Aim 1 – Population-level Findings</vt:lpstr>
      <vt:lpstr>Adjusted Relationships of Change in Psychopharmacologic Use in Nursing Homes Post National Partnership Policy</vt:lpstr>
      <vt:lpstr>Population Level: Clinical Implications and Considerations</vt:lpstr>
      <vt:lpstr>AIM 2: Facility Level</vt:lpstr>
      <vt:lpstr>Summary Findings from the Multivariate Model</vt:lpstr>
      <vt:lpstr>Facility-level Characteristics and Antipsychotic  Use</vt:lpstr>
      <vt:lpstr>Significant Changes in Characteristics Pre- and Post-ARI</vt:lpstr>
      <vt:lpstr>Facility Level: Clinical Implications and Considerations</vt:lpstr>
      <vt:lpstr>QAPI Opportunities</vt:lpstr>
      <vt:lpstr>More work to be done…..</vt:lpstr>
      <vt:lpstr>Center for Medicare &amp; Medicaid Services (CMS)</vt:lpstr>
      <vt:lpstr>Psychoactive Appropriate Use for  Safety &amp; Effectiveness</vt:lpstr>
      <vt:lpstr>The History of Antipsychotic Management by CMS</vt:lpstr>
      <vt:lpstr>Current Inequities</vt:lpstr>
      <vt:lpstr>Shovel Ready Solution</vt:lpstr>
      <vt:lpstr>Questions and Discussion </vt:lpstr>
      <vt:lpstr>Deprescribing Spearhead Group</vt:lpstr>
      <vt:lpstr>Next D2D Progress Update and Webinar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Progress Update #4</dc:title>
  <dc:creator>Sabine von Preyss-Friedman</dc:creator>
  <cp:lastModifiedBy>Lori Sharp</cp:lastModifiedBy>
  <cp:revision>40</cp:revision>
  <dcterms:created xsi:type="dcterms:W3CDTF">2021-08-17T18:19:24Z</dcterms:created>
  <dcterms:modified xsi:type="dcterms:W3CDTF">2024-01-09T21:36:46Z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0x010100EC56C590597E724E8FD0F20FE772DCC5</vt:lpwstr>
  </property>
</Properties>
</file>