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1970" r:id="rId4"/>
    <p:sldId id="258" r:id="rId5"/>
    <p:sldId id="257" r:id="rId6"/>
    <p:sldId id="264" r:id="rId7"/>
    <p:sldId id="260" r:id="rId8"/>
    <p:sldId id="265" r:id="rId9"/>
    <p:sldId id="267" r:id="rId10"/>
    <p:sldId id="268" r:id="rId11"/>
    <p:sldId id="269" r:id="rId12"/>
    <p:sldId id="276" r:id="rId13"/>
    <p:sldId id="271" r:id="rId14"/>
    <p:sldId id="279" r:id="rId15"/>
    <p:sldId id="274" r:id="rId16"/>
    <p:sldId id="280" r:id="rId17"/>
    <p:sldId id="281" r:id="rId18"/>
    <p:sldId id="284" r:id="rId19"/>
    <p:sldId id="270" r:id="rId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8984F-4C1C-4A9D-AD72-7AD1B9A777EC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5B5E-B723-45CD-A8AA-D3696CDC8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2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892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F9FA-2115-5C0A-9421-215A1A14C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2D03B-8178-996D-1347-2D7633CA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78B1D-E0FF-224A-86D7-600BAF15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D412-C55D-044A-9C81-7DD37450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5A9FB-3E0D-7B27-0DA9-20471DE0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7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D2D3-4B8B-23B0-9CA9-256CE491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50040-E9DC-34A0-828F-E56DE1F89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B5D25-EF00-7A43-8A7E-9CEFA5E3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5B45-210F-CE7F-AB11-429C5C74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0866F-DE5B-BEAD-9176-9F148EFD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0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4BB4D-DFEF-E459-DC14-DF91D8EFC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97DA-50D4-4443-D5BD-F63C1B611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FF749-90E3-8F2C-BEBC-84D2E9EC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ECA12-B31B-4A7F-BE34-9304C536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8E136-3837-0154-0142-593CAE93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12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title"/>
          </p:nvPr>
        </p:nvSpPr>
        <p:spPr>
          <a:xfrm>
            <a:off x="838200" y="611187"/>
            <a:ext cx="10515600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1"/>
          </p:nvPr>
        </p:nvSpPr>
        <p:spPr>
          <a:xfrm>
            <a:off x="838200" y="2045589"/>
            <a:ext cx="10515600" cy="41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3200"/>
              <a:buChar char="▪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43F6A"/>
              </a:buClr>
              <a:buSzPts val="2800"/>
              <a:buChar char="▪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13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 txBox="1">
            <a:spLocks noGrp="1"/>
          </p:cNvSpPr>
          <p:nvPr>
            <p:ph type="ctrTitle"/>
          </p:nvPr>
        </p:nvSpPr>
        <p:spPr>
          <a:xfrm>
            <a:off x="1524000" y="2438400"/>
            <a:ext cx="9144000" cy="107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2"/>
          <p:cNvSpPr txBox="1"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31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>
            <a:spLocks noGrp="1"/>
          </p:cNvSpPr>
          <p:nvPr>
            <p:ph type="title"/>
          </p:nvPr>
        </p:nvSpPr>
        <p:spPr>
          <a:xfrm>
            <a:off x="838200" y="7620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5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5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31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 txBox="1">
            <a:spLocks noGrp="1"/>
          </p:cNvSpPr>
          <p:nvPr>
            <p:ph type="title"/>
          </p:nvPr>
        </p:nvSpPr>
        <p:spPr>
          <a:xfrm>
            <a:off x="839788" y="533400"/>
            <a:ext cx="3932237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body" idx="1"/>
          </p:nvPr>
        </p:nvSpPr>
        <p:spPr>
          <a:xfrm>
            <a:off x="5183188" y="1295400"/>
            <a:ext cx="6172200" cy="456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3200"/>
              <a:buChar char="▪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7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274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"/>
          <p:cNvSpPr txBox="1">
            <a:spLocks noGrp="1"/>
          </p:cNvSpPr>
          <p:nvPr>
            <p:ph type="title"/>
          </p:nvPr>
        </p:nvSpPr>
        <p:spPr>
          <a:xfrm>
            <a:off x="838200" y="611187"/>
            <a:ext cx="10515600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1"/>
          </p:nvPr>
        </p:nvSpPr>
        <p:spPr>
          <a:xfrm rot="5400000">
            <a:off x="4030313" y="-1146524"/>
            <a:ext cx="4131374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2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402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SzPts val="2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4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936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A266-5084-C546-93B0-664CA2B2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B032D-A520-D740-AE70-E88E52856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1DA6F-A7B7-954C-B73C-BAECF5D5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D631E-A234-6B42-9AE0-740196F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8540-9621-6348-9ACE-AC72C060D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A369-8477-2544-A63C-67DA29179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3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2A59-A4D9-37A2-2EFD-83557841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C148-5E4F-2654-50CE-5EB1B5F18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76740-24E6-5C0B-C379-D5E8FB26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E4BDD-CC02-289C-4401-D84998A1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6647-2E5E-D3CF-BA48-75940B90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0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EAD9-B23A-4D95-1658-56A67B0C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1D9F0-1B40-30E3-F6B1-FE512C75A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AD9AF-CD60-7012-77CB-D6A98273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D853-CC90-FECE-2E66-8BC55E3E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21286-BDDF-6A4E-07B9-D15FB74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D2E8-580D-0BA1-9097-C0378BF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989EF-738B-1BF1-9D5F-3B1F8F316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44F8A-696B-D73C-0B31-EBBC658DA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12DC3-9A2D-B8DA-E59E-9D0DF69A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62F98-F033-CD29-04A4-03F56BDC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2FBCE-5FEF-FC63-D78A-AB41B6DC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9A84-272B-C124-61B0-77794243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3813-FEB3-2EC7-CCE2-258AC5E85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C0870-834A-8E8F-C4BF-4BEBE18DB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DC7B1-D5E2-FA3E-A7FA-06C879A17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2FFDF-38DA-CC0D-B347-D17A76B9D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4AA64-CCEF-D095-6673-98A959C18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0B910-64FD-DC35-27BC-A376297D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19FF6-9490-A8BA-4434-9C59AFB8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8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A4A5-B23F-C710-8A14-8525FCC0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8B352-B584-04EC-002B-9B166205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3B80D-DD09-35AE-2D91-31521505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C2F77-D28F-7B4E-85E8-D903C4AC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9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5EAD0-7FA5-1824-7757-62B6BB96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68868-C5BD-A47C-70E5-55C6CA27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88F35-FB2F-C3B2-8C83-43A172E4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4388-4CA2-C686-3E5B-EA22E76A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2D74D-4E83-78F5-C68D-927719A1A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055A2-5EC6-BCE6-1CEE-1441ABD82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AE974-C756-5B83-508F-959405CE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23DE-1681-BFDE-C9F9-B1E84BF9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6ADF8-3B29-DB32-F184-7FB6218E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2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EA3E6-C356-175C-48AB-BB9E84E0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3F073-DAD0-0D6C-73F4-428CC4CEC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A0B25-40EF-6104-D022-014991F00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DC878-0A52-2ED2-495C-DAEFB7E4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6C88D-B43F-959A-FD1A-3A80815C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2332F-B10C-F622-2527-70EA3942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7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20847-B1DD-E27B-45A6-3C897E63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486B-0D7A-AD81-9B9E-2DDACC16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693C-32D1-C7F8-A7E5-B6017F1A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880E-4650-4254-B518-62B39343BE0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1B6C7-C7BC-B466-C0B0-F2B91E50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1B02-CA92-D366-9E7D-22FC81D17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F0214-D840-4ABD-AEB6-CA9A346DD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>
            <a:spLocks noGrp="1"/>
          </p:cNvSpPr>
          <p:nvPr>
            <p:ph type="title"/>
          </p:nvPr>
        </p:nvSpPr>
        <p:spPr>
          <a:xfrm>
            <a:off x="838200" y="611187"/>
            <a:ext cx="10515600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143F6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838200" y="2045589"/>
            <a:ext cx="10515600" cy="41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buClr>
                <a:srgbClr val="0D78C9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24F7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85C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D78C9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dt" idx="10"/>
          </p:nvPr>
        </p:nvSpPr>
        <p:spPr>
          <a:xfrm>
            <a:off x="8382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ftr" idx="11"/>
          </p:nvPr>
        </p:nvSpPr>
        <p:spPr>
          <a:xfrm>
            <a:off x="4038600" y="63404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8788400" y="6340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6"/>
          <p:cNvSpPr/>
          <p:nvPr/>
        </p:nvSpPr>
        <p:spPr>
          <a:xfrm>
            <a:off x="2" y="10224"/>
            <a:ext cx="12192000" cy="381000"/>
          </a:xfrm>
          <a:prstGeom prst="rect">
            <a:avLst/>
          </a:prstGeom>
          <a:solidFill>
            <a:srgbClr val="143F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94;p26"/>
          <p:cNvCxnSpPr/>
          <p:nvPr/>
        </p:nvCxnSpPr>
        <p:spPr>
          <a:xfrm>
            <a:off x="533400" y="1690688"/>
            <a:ext cx="11074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26"/>
          <p:cNvSpPr/>
          <p:nvPr/>
        </p:nvSpPr>
        <p:spPr>
          <a:xfrm>
            <a:off x="-1" y="374650"/>
            <a:ext cx="12192000" cy="1515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625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"/>
          <p:cNvSpPr/>
          <p:nvPr/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4901"/>
                </a:srgbClr>
              </a:gs>
              <a:gs pos="100000">
                <a:srgbClr val="374C81"/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A66AC">
                  <a:alpha val="40000"/>
                </a:srgbClr>
              </a:gs>
              <a:gs pos="74000">
                <a:srgbClr val="8FA1CF">
                  <a:alpha val="0"/>
                </a:srgbClr>
              </a:gs>
              <a:gs pos="100000">
                <a:srgbClr val="8FA1CF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1960"/>
                </a:srgbClr>
              </a:gs>
              <a:gs pos="78000">
                <a:srgbClr val="4A66AC">
                  <a:alpha val="14117"/>
                </a:srgbClr>
              </a:gs>
              <a:gs pos="100000">
                <a:srgbClr val="4A66AC">
                  <a:alpha val="14117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 txBox="1">
            <a:spLocks noGrp="1"/>
          </p:cNvSpPr>
          <p:nvPr>
            <p:ph type="ctrTitle"/>
          </p:nvPr>
        </p:nvSpPr>
        <p:spPr>
          <a:xfrm>
            <a:off x="228600" y="248038"/>
            <a:ext cx="7696199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b="1" dirty="0">
                <a:solidFill>
                  <a:srgbClr val="FFFFFF"/>
                </a:solidFill>
              </a:rPr>
              <a:t>Progress Update #8</a:t>
            </a:r>
            <a:endParaRPr dirty="0"/>
          </a:p>
        </p:txBody>
      </p:sp>
      <p:pic>
        <p:nvPicPr>
          <p:cNvPr id="175" name="Google Shape;175;p1" descr="Text, 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5658181"/>
            <a:ext cx="3428999" cy="90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"/>
          <p:cNvSpPr txBox="1"/>
          <p:nvPr/>
        </p:nvSpPr>
        <p:spPr>
          <a:xfrm>
            <a:off x="8344644" y="266732"/>
            <a:ext cx="3542556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3700"/>
              <a:buFont typeface="Calibri"/>
              <a:buNone/>
              <a:tabLst/>
              <a:defRPr/>
            </a:pPr>
            <a:endParaRPr kumimoji="0" sz="3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"/>
          <p:cNvPicPr preferRelativeResize="0"/>
          <p:nvPr/>
        </p:nvPicPr>
        <p:blipFill rotWithShape="1">
          <a:blip r:embed="rId4">
            <a:alphaModFix/>
          </a:blip>
          <a:srcRect l="6151" t="6337" r="12512" b="10448"/>
          <a:stretch/>
        </p:blipFill>
        <p:spPr>
          <a:xfrm>
            <a:off x="10021771" y="5486400"/>
            <a:ext cx="1981200" cy="118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9262" y="5619276"/>
            <a:ext cx="3086844" cy="97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1"/>
          <p:cNvCxnSpPr/>
          <p:nvPr/>
        </p:nvCxnSpPr>
        <p:spPr>
          <a:xfrm>
            <a:off x="9906000" y="5617630"/>
            <a:ext cx="0" cy="99233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"/>
          <p:cNvSpPr txBox="1"/>
          <p:nvPr/>
        </p:nvSpPr>
        <p:spPr>
          <a:xfrm>
            <a:off x="8172822" y="248038"/>
            <a:ext cx="3942978" cy="109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September 15, 2022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4:30 PM ET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/>
          <p:nvPr/>
        </p:nvSpPr>
        <p:spPr>
          <a:xfrm>
            <a:off x="495298" y="2374432"/>
            <a:ext cx="112014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Sharing Strategies, Successes and Secrets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D2D and AMDA Team 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06434-1673-F349-27FC-2C5C47981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Allergies, Colds and Coughs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1"/>
            <a:ext cx="6372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Often these medications are ordered for an acute event and never looked at again</a:t>
            </a:r>
          </a:p>
        </p:txBody>
      </p:sp>
    </p:spTree>
    <p:extLst>
      <p:ext uri="{BB962C8B-B14F-4D97-AF65-F5344CB8AC3E}">
        <p14:creationId xmlns:p14="http://schemas.microsoft.com/office/powerpoint/2010/main" val="2254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339D09-B5BE-2993-D2DF-66FF21E1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19" y="355341"/>
            <a:ext cx="6127011" cy="6364776"/>
          </a:xfrm>
          <a:prstGeom prst="rect">
            <a:avLst/>
          </a:prstGeom>
          <a:effectLst>
            <a:softEdge rad="2921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Anticoagulants </a:t>
            </a:r>
            <a:r>
              <a:rPr lang="en-US" sz="2400" dirty="0">
                <a:latin typeface="Georgia Pro Cond Light" panose="02040306050405020303" pitchFamily="18" charset="0"/>
              </a:rPr>
              <a:t>including aspirin</a:t>
            </a:r>
            <a:endParaRPr lang="en-US" sz="2000" dirty="0">
              <a:latin typeface="Georgia Pro Cond Light" panose="02040306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389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What are the risks?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1333500" y="3537729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What are the benefits?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23F1B-31A8-ECAF-B5DF-881AFC82ACDE}"/>
              </a:ext>
            </a:extLst>
          </p:cNvPr>
          <p:cNvSpPr txBox="1"/>
          <p:nvPr/>
        </p:nvSpPr>
        <p:spPr>
          <a:xfrm>
            <a:off x="955828" y="1730204"/>
            <a:ext cx="767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peak Pro" panose="020B0504020101020102" pitchFamily="34" charset="0"/>
              </a:rPr>
              <a:t>When residents are prone to falling, </a:t>
            </a:r>
          </a:p>
        </p:txBody>
      </p:sp>
    </p:spTree>
    <p:extLst>
      <p:ext uri="{BB962C8B-B14F-4D97-AF65-F5344CB8AC3E}">
        <p14:creationId xmlns:p14="http://schemas.microsoft.com/office/powerpoint/2010/main" val="2862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707BB0-4C0D-DE32-C930-60D82275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Psychotherapeutic Medications</a:t>
            </a:r>
            <a:endParaRPr lang="en-US" sz="2000" dirty="0">
              <a:solidFill>
                <a:schemeClr val="bg1"/>
              </a:solidFill>
              <a:latin typeface="Georgia Pro Cond Light" panose="02040306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389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What are the risks?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1333500" y="3537729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What are the benefits?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23F1B-31A8-ECAF-B5DF-881AFC82ACDE}"/>
              </a:ext>
            </a:extLst>
          </p:cNvPr>
          <p:cNvSpPr txBox="1"/>
          <p:nvPr/>
        </p:nvSpPr>
        <p:spPr>
          <a:xfrm>
            <a:off x="955828" y="1730204"/>
            <a:ext cx="767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peak Pro" panose="020B0504020101020102" pitchFamily="34" charset="0"/>
              </a:rPr>
              <a:t>What is the status of the resident's dementia?</a:t>
            </a:r>
          </a:p>
        </p:txBody>
      </p:sp>
    </p:spTree>
    <p:extLst>
      <p:ext uri="{BB962C8B-B14F-4D97-AF65-F5344CB8AC3E}">
        <p14:creationId xmlns:p14="http://schemas.microsoft.com/office/powerpoint/2010/main" val="24784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707BB0-4C0D-DE32-C930-60D82275F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Psychotropic Medications</a:t>
            </a:r>
            <a:endParaRPr lang="en-US" sz="2000" dirty="0">
              <a:latin typeface="Georgia Pro Cond Light" panose="02040306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Review the list of residents that are on this class of medications monthly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1333499" y="3537729"/>
            <a:ext cx="7010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Psychiatry will review the residents who are on multiple psychotropic medications</a:t>
            </a:r>
          </a:p>
        </p:txBody>
      </p:sp>
    </p:spTree>
    <p:extLst>
      <p:ext uri="{BB962C8B-B14F-4D97-AF65-F5344CB8AC3E}">
        <p14:creationId xmlns:p14="http://schemas.microsoft.com/office/powerpoint/2010/main" val="812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AADA07-C70F-224D-CA46-87009F50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23350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Urinary Medications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1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If the resident is incontinent, are they still needed?</a:t>
            </a:r>
          </a:p>
        </p:txBody>
      </p:sp>
    </p:spTree>
    <p:extLst>
      <p:ext uri="{BB962C8B-B14F-4D97-AF65-F5344CB8AC3E}">
        <p14:creationId xmlns:p14="http://schemas.microsoft.com/office/powerpoint/2010/main" val="40531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9ED91-D32E-1115-CE16-6E3C6E5F2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23350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Bowel Medications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1"/>
            <a:ext cx="4543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eorgia Pro Cond Light" panose="02040306050405020303" pitchFamily="18" charset="0"/>
              </a:rPr>
              <a:t>When one thing doesn’t work, we add medications which may not be necessary!</a:t>
            </a:r>
          </a:p>
        </p:txBody>
      </p:sp>
    </p:spTree>
    <p:extLst>
      <p:ext uri="{BB962C8B-B14F-4D97-AF65-F5344CB8AC3E}">
        <p14:creationId xmlns:p14="http://schemas.microsoft.com/office/powerpoint/2010/main" val="9093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C23A8-6404-8031-7111-A5FB16E9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23350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Hospice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1"/>
            <a:ext cx="4543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Review the medication profile for residents on hospice every month</a:t>
            </a:r>
          </a:p>
        </p:txBody>
      </p:sp>
    </p:spTree>
    <p:extLst>
      <p:ext uri="{BB962C8B-B14F-4D97-AF65-F5344CB8AC3E}">
        <p14:creationId xmlns:p14="http://schemas.microsoft.com/office/powerpoint/2010/main" val="40692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03C79-7526-B30B-D088-56A25B95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1E4BF-8273-D801-A5C6-904CD4297D53}"/>
              </a:ext>
            </a:extLst>
          </p:cNvPr>
          <p:cNvSpPr txBox="1"/>
          <p:nvPr/>
        </p:nvSpPr>
        <p:spPr>
          <a:xfrm>
            <a:off x="6729412" y="1951672"/>
            <a:ext cx="4772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Georgia Pro Cond Light" panose="02040306050405020303" pitchFamily="18" charset="0"/>
              </a:rPr>
              <a:t>Thank you!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63386A-5D0C-3A4E-FABD-EB0E876E763E}"/>
              </a:ext>
            </a:extLst>
          </p:cNvPr>
          <p:cNvCxnSpPr/>
          <p:nvPr/>
        </p:nvCxnSpPr>
        <p:spPr>
          <a:xfrm>
            <a:off x="6729412" y="3098800"/>
            <a:ext cx="487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70F827A-6DE4-DAC2-82D6-1B0C1910A6F7}"/>
              </a:ext>
            </a:extLst>
          </p:cNvPr>
          <p:cNvSpPr txBox="1"/>
          <p:nvPr/>
        </p:nvSpPr>
        <p:spPr>
          <a:xfrm>
            <a:off x="6780211" y="3178601"/>
            <a:ext cx="467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peak Pro" panose="020B0504020101020102" pitchFamily="34" charset="0"/>
              </a:rPr>
              <a:t>Please let me know if you have any questions!</a:t>
            </a:r>
          </a:p>
        </p:txBody>
      </p:sp>
    </p:spTree>
    <p:extLst>
      <p:ext uri="{BB962C8B-B14F-4D97-AF65-F5344CB8AC3E}">
        <p14:creationId xmlns:p14="http://schemas.microsoft.com/office/powerpoint/2010/main" val="209974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4000"/>
              <a:buFont typeface="Arial"/>
              <a:buNone/>
            </a:pPr>
            <a:r>
              <a:rPr lang="en-US" b="1" dirty="0"/>
              <a:t>Next D2D Webinar and Progress Update</a:t>
            </a:r>
            <a:endParaRPr dirty="0"/>
          </a:p>
        </p:txBody>
      </p:sp>
      <p:sp>
        <p:nvSpPr>
          <p:cNvPr id="287" name="Google Shape;287;p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b="1" dirty="0"/>
              <a:t>Statins, Aspirin, and Antihypertensives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October 20</a:t>
            </a:r>
            <a:r>
              <a:rPr lang="en-US" baseline="30000" dirty="0"/>
              <a:t>th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4:30-5:15pm ET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b="1" dirty="0"/>
              <a:t>Sharing Strategies, Successes and Secrets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November 17</a:t>
            </a:r>
            <a:r>
              <a:rPr lang="en-US" baseline="30000" dirty="0"/>
              <a:t>th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4:30-5:15pm ET</a:t>
            </a:r>
          </a:p>
        </p:txBody>
      </p:sp>
      <p:pic>
        <p:nvPicPr>
          <p:cNvPr id="4" name="Google Shape;280;p35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8EF42AB8-75F7-4C12-A844-7F2F7C5711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051" y="5885895"/>
            <a:ext cx="3543977" cy="83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title"/>
          </p:nvPr>
        </p:nvSpPr>
        <p:spPr>
          <a:xfrm>
            <a:off x="838200" y="611187"/>
            <a:ext cx="10515600" cy="107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3F6A"/>
              </a:buClr>
              <a:buSzPts val="4000"/>
              <a:buFont typeface="Arial"/>
              <a:buNone/>
            </a:pPr>
            <a:r>
              <a:rPr lang="en-US" b="1" dirty="0"/>
              <a:t>Process for today</a:t>
            </a:r>
            <a:endParaRPr dirty="0"/>
          </a:p>
        </p:txBody>
      </p:sp>
      <p:sp>
        <p:nvSpPr>
          <p:cNvPr id="201" name="Google Shape;201;p4"/>
          <p:cNvSpPr txBox="1">
            <a:spLocks noGrp="1"/>
          </p:cNvSpPr>
          <p:nvPr>
            <p:ph type="body" idx="1"/>
          </p:nvPr>
        </p:nvSpPr>
        <p:spPr>
          <a:xfrm>
            <a:off x="838200" y="2045589"/>
            <a:ext cx="10515600" cy="41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7472" lvl="0" indent="-3474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Participation encouraged! Please use the chat function.</a:t>
            </a:r>
            <a:endParaRPr dirty="0"/>
          </a:p>
          <a:p>
            <a:pPr marL="740664" lvl="1" indent="-283464" algn="l" rtl="0">
              <a:lnSpc>
                <a:spcPct val="100000"/>
              </a:lnSpc>
              <a:spcBef>
                <a:spcPts val="224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This session is being recorded and slides will be available soon</a:t>
            </a:r>
            <a:endParaRPr dirty="0"/>
          </a:p>
          <a:p>
            <a:pPr marL="347472" lvl="0" indent="-144272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40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03C79-7526-B30B-D088-56A25B95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1E4BF-8273-D801-A5C6-904CD4297D53}"/>
              </a:ext>
            </a:extLst>
          </p:cNvPr>
          <p:cNvSpPr txBox="1"/>
          <p:nvPr/>
        </p:nvSpPr>
        <p:spPr>
          <a:xfrm>
            <a:off x="6729412" y="1847850"/>
            <a:ext cx="4772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Georgia Pro Cond Light" panose="02040306050405020303" pitchFamily="18" charset="0"/>
              </a:rPr>
              <a:t>Drive to Deprescribe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63386A-5D0C-3A4E-FABD-EB0E876E763E}"/>
              </a:ext>
            </a:extLst>
          </p:cNvPr>
          <p:cNvCxnSpPr/>
          <p:nvPr/>
        </p:nvCxnSpPr>
        <p:spPr>
          <a:xfrm>
            <a:off x="6729412" y="4267200"/>
            <a:ext cx="487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70F827A-6DE4-DAC2-82D6-1B0C1910A6F7}"/>
              </a:ext>
            </a:extLst>
          </p:cNvPr>
          <p:cNvSpPr txBox="1"/>
          <p:nvPr/>
        </p:nvSpPr>
        <p:spPr>
          <a:xfrm>
            <a:off x="6729412" y="4433173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peak Pro" panose="020B0504020101020102" pitchFamily="34" charset="0"/>
              </a:rPr>
              <a:t>KIM RATLIFF</a:t>
            </a:r>
          </a:p>
        </p:txBody>
      </p:sp>
    </p:spTree>
    <p:extLst>
      <p:ext uri="{BB962C8B-B14F-4D97-AF65-F5344CB8AC3E}">
        <p14:creationId xmlns:p14="http://schemas.microsoft.com/office/powerpoint/2010/main" val="87449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A71D79D-B700-8B11-FE3E-E9C1A35139CB}"/>
              </a:ext>
            </a:extLst>
          </p:cNvPr>
          <p:cNvSpPr/>
          <p:nvPr/>
        </p:nvSpPr>
        <p:spPr>
          <a:xfrm>
            <a:off x="1494366" y="2604079"/>
            <a:ext cx="1820333" cy="1651000"/>
          </a:xfrm>
          <a:prstGeom prst="ellipse">
            <a:avLst/>
          </a:prstGeom>
          <a:solidFill>
            <a:srgbClr val="ED583E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4E02B-A2F0-8CE6-E573-36CB74C6A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470" y="2514518"/>
            <a:ext cx="1835055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8D23ED-FAF3-6F78-1ED3-9DFC1016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296" y="2514518"/>
            <a:ext cx="1822862" cy="1822862"/>
          </a:xfrm>
          <a:prstGeom prst="rect">
            <a:avLst/>
          </a:prstGeom>
        </p:spPr>
      </p:pic>
      <p:pic>
        <p:nvPicPr>
          <p:cNvPr id="20" name="Graphic 19" descr="Homeopathy outline">
            <a:extLst>
              <a:ext uri="{FF2B5EF4-FFF2-40B4-BE49-F238E27FC236}">
                <a16:creationId xmlns:a16="http://schemas.microsoft.com/office/drawing/2014/main" id="{1652245B-CB8F-1DD7-C2CD-DDA3BA4FC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5026" y="2854448"/>
            <a:ext cx="1143001" cy="1143001"/>
          </a:xfrm>
          <a:prstGeom prst="rect">
            <a:avLst/>
          </a:prstGeom>
        </p:spPr>
      </p:pic>
      <p:pic>
        <p:nvPicPr>
          <p:cNvPr id="24" name="Graphic 23" descr="Medicine outline">
            <a:extLst>
              <a:ext uri="{FF2B5EF4-FFF2-40B4-BE49-F238E27FC236}">
                <a16:creationId xmlns:a16="http://schemas.microsoft.com/office/drawing/2014/main" id="{29619FAD-412F-2330-C88E-2C4B539CB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0997" y="2790948"/>
            <a:ext cx="1270000" cy="1270000"/>
          </a:xfrm>
          <a:prstGeom prst="rect">
            <a:avLst/>
          </a:prstGeom>
        </p:spPr>
      </p:pic>
      <p:pic>
        <p:nvPicPr>
          <p:cNvPr id="26" name="Graphic 25" descr="Needle outline">
            <a:extLst>
              <a:ext uri="{FF2B5EF4-FFF2-40B4-BE49-F238E27FC236}">
                <a16:creationId xmlns:a16="http://schemas.microsoft.com/office/drawing/2014/main" id="{BF794BFD-C1DE-1082-BE33-022018444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7199" y="2790948"/>
            <a:ext cx="1206501" cy="12065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7C4A06-4384-4F7B-B111-640DEC001739}"/>
              </a:ext>
            </a:extLst>
          </p:cNvPr>
          <p:cNvSpPr txBox="1"/>
          <p:nvPr/>
        </p:nvSpPr>
        <p:spPr>
          <a:xfrm>
            <a:off x="881640" y="4648200"/>
            <a:ext cx="3209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eorgia Pro Cond Light" panose="02040306050405020303" pitchFamily="18" charset="0"/>
              </a:rPr>
              <a:t>Is there </a:t>
            </a:r>
            <a:r>
              <a:rPr lang="en-US" sz="2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 Pro Cond Light" panose="02040306050405020303" pitchFamily="18" charset="0"/>
                <a:ea typeface="+mj-ea"/>
                <a:cs typeface="+mj-cs"/>
              </a:rPr>
              <a:t>anything unnecessary</a:t>
            </a:r>
            <a:r>
              <a:rPr lang="en-US" sz="2800" dirty="0">
                <a:latin typeface="Georgia Pro Cond Light" panose="02040306050405020303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747208"/>
            <a:ext cx="7696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latin typeface="Georgia Pro Cond Light" panose="02040306050405020303" pitchFamily="18" charset="0"/>
              </a:rPr>
              <a:t>Review each individual resident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B0B1A3-52F5-DF52-3DD4-C33D7DD8BDB7}"/>
              </a:ext>
            </a:extLst>
          </p:cNvPr>
          <p:cNvSpPr txBox="1"/>
          <p:nvPr/>
        </p:nvSpPr>
        <p:spPr>
          <a:xfrm>
            <a:off x="4187768" y="4648200"/>
            <a:ext cx="3816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eorgia Pro Cond Light" panose="02040306050405020303" pitchFamily="18" charset="0"/>
              </a:rPr>
              <a:t>Is there anything that could be less frequent?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413DE8-26EF-B614-4347-E75F49C6AB20}"/>
              </a:ext>
            </a:extLst>
          </p:cNvPr>
          <p:cNvSpPr txBox="1"/>
          <p:nvPr/>
        </p:nvSpPr>
        <p:spPr>
          <a:xfrm>
            <a:off x="8433609" y="4648200"/>
            <a:ext cx="2710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eorgia Pro Cond Light" panose="02040306050405020303" pitchFamily="18" charset="0"/>
              </a:rPr>
              <a:t>Can we decrease any doses?</a:t>
            </a:r>
          </a:p>
        </p:txBody>
      </p:sp>
    </p:spTree>
    <p:extLst>
      <p:ext uri="{BB962C8B-B14F-4D97-AF65-F5344CB8AC3E}">
        <p14:creationId xmlns:p14="http://schemas.microsoft.com/office/powerpoint/2010/main" val="21505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EE1BD-A4AE-662B-BC49-D5A59AA2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792572"/>
            <a:ext cx="7696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latin typeface="Georgia Pro Cond Light" panose="02040306050405020303" pitchFamily="18" charset="0"/>
              </a:rPr>
              <a:t>A different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5AD19-496C-A9E0-B7B3-6C2224923B18}"/>
              </a:ext>
            </a:extLst>
          </p:cNvPr>
          <p:cNvSpPr txBox="1"/>
          <p:nvPr/>
        </p:nvSpPr>
        <p:spPr>
          <a:xfrm>
            <a:off x="955828" y="1703049"/>
            <a:ext cx="458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peak Pro" panose="020B0504020101020102" pitchFamily="34" charset="0"/>
              </a:rPr>
              <a:t>Medication classification review</a:t>
            </a:r>
          </a:p>
        </p:txBody>
      </p:sp>
    </p:spTree>
    <p:extLst>
      <p:ext uri="{BB962C8B-B14F-4D97-AF65-F5344CB8AC3E}">
        <p14:creationId xmlns:p14="http://schemas.microsoft.com/office/powerpoint/2010/main" val="279851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Medicine outline">
            <a:extLst>
              <a:ext uri="{FF2B5EF4-FFF2-40B4-BE49-F238E27FC236}">
                <a16:creationId xmlns:a16="http://schemas.microsoft.com/office/drawing/2014/main" id="{29619FAD-412F-2330-C88E-2C4B539CB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997" y="2790948"/>
            <a:ext cx="1270000" cy="127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Vitamins and Minerals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D1652-0C0A-7C40-6A13-E4844403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12" y="1840557"/>
            <a:ext cx="6693988" cy="5017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389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Dietician suggestions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1333500" y="3537729"/>
            <a:ext cx="318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Physician approval</a:t>
            </a:r>
          </a:p>
        </p:txBody>
      </p:sp>
    </p:spTree>
    <p:extLst>
      <p:ext uri="{BB962C8B-B14F-4D97-AF65-F5344CB8AC3E}">
        <p14:creationId xmlns:p14="http://schemas.microsoft.com/office/powerpoint/2010/main" val="39656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DE6F3D-BF65-C0F8-77DA-14F0AF8C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1"/>
            <a:ext cx="6715125" cy="6857999"/>
          </a:xfrm>
          <a:prstGeom prst="rect">
            <a:avLst/>
          </a:prstGeom>
          <a:effectLst>
            <a:softEdge rad="2921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Proton Pump Inhibitors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389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History of GI bleed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1333500" y="3537729"/>
            <a:ext cx="318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Actual GI upset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05588-8B99-0959-51A2-89374B251536}"/>
              </a:ext>
            </a:extLst>
          </p:cNvPr>
          <p:cNvSpPr txBox="1"/>
          <p:nvPr/>
        </p:nvSpPr>
        <p:spPr>
          <a:xfrm>
            <a:off x="955829" y="1707722"/>
            <a:ext cx="1028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peak Pro" panose="020B0504020101020102" pitchFamily="34" charset="0"/>
              </a:rPr>
              <a:t>Gather a list of residents on this class of medication and remove those with: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E8756-226C-F982-BF27-ADD5F541B388}"/>
              </a:ext>
            </a:extLst>
          </p:cNvPr>
          <p:cNvSpPr txBox="1"/>
          <p:nvPr/>
        </p:nvSpPr>
        <p:spPr>
          <a:xfrm>
            <a:off x="955828" y="4546794"/>
            <a:ext cx="10256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peak Pro" panose="020B0504020101020102" pitchFamily="34" charset="0"/>
              </a:rPr>
              <a:t>Once the list of PPI’s are reviewed by the doctors, discontinue the medication and replace with 3 days of Maalox. </a:t>
            </a:r>
          </a:p>
        </p:txBody>
      </p:sp>
    </p:spTree>
    <p:extLst>
      <p:ext uri="{BB962C8B-B14F-4D97-AF65-F5344CB8AC3E}">
        <p14:creationId xmlns:p14="http://schemas.microsoft.com/office/powerpoint/2010/main" val="2005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3F739-AD89-716C-17C2-DC56CB394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Alternative Medications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389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What is the benefit?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6962777" y="2535442"/>
            <a:ext cx="4114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Is it beneficial to the original purpose?</a:t>
            </a:r>
          </a:p>
        </p:txBody>
      </p:sp>
    </p:spTree>
    <p:extLst>
      <p:ext uri="{BB962C8B-B14F-4D97-AF65-F5344CB8AC3E}">
        <p14:creationId xmlns:p14="http://schemas.microsoft.com/office/powerpoint/2010/main" val="36258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67477-8B1F-9853-9671-14622123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50" y="2191869"/>
            <a:ext cx="6419092" cy="4268696"/>
          </a:xfrm>
          <a:prstGeom prst="rect">
            <a:avLst/>
          </a:prstGeom>
          <a:ln>
            <a:noFill/>
          </a:ln>
          <a:effectLst>
            <a:softEdge rad="1397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315E23-EED8-9D97-06E1-03B395F042C0}"/>
              </a:ext>
            </a:extLst>
          </p:cNvPr>
          <p:cNvCxnSpPr>
            <a:cxnSpLocks/>
          </p:cNvCxnSpPr>
          <p:nvPr/>
        </p:nvCxnSpPr>
        <p:spPr>
          <a:xfrm>
            <a:off x="955828" y="1592791"/>
            <a:ext cx="10280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E508A-C11E-7158-0367-F1A42AF4EC67}"/>
              </a:ext>
            </a:extLst>
          </p:cNvPr>
          <p:cNvSpPr txBox="1"/>
          <p:nvPr/>
        </p:nvSpPr>
        <p:spPr>
          <a:xfrm>
            <a:off x="955828" y="800869"/>
            <a:ext cx="1096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eorgia Pro Cond Light" panose="02040306050405020303" pitchFamily="18" charset="0"/>
              </a:rPr>
              <a:t>Antihyperlipidemic Medications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A68BF-896A-AF1E-1E86-31D8D10BEA83}"/>
              </a:ext>
            </a:extLst>
          </p:cNvPr>
          <p:cNvSpPr txBox="1"/>
          <p:nvPr/>
        </p:nvSpPr>
        <p:spPr>
          <a:xfrm>
            <a:off x="1333500" y="2535442"/>
            <a:ext cx="389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What are the risks?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75711-E3CC-7BA6-8A81-717267E30302}"/>
              </a:ext>
            </a:extLst>
          </p:cNvPr>
          <p:cNvSpPr txBox="1"/>
          <p:nvPr/>
        </p:nvSpPr>
        <p:spPr>
          <a:xfrm>
            <a:off x="1333500" y="3537729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eorgia Pro Cond Light" panose="02040306050405020303" pitchFamily="18" charset="0"/>
              </a:rPr>
              <a:t>What are the benefits?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23F1B-31A8-ECAF-B5DF-881AFC82ACDE}"/>
              </a:ext>
            </a:extLst>
          </p:cNvPr>
          <p:cNvSpPr txBox="1"/>
          <p:nvPr/>
        </p:nvSpPr>
        <p:spPr>
          <a:xfrm>
            <a:off x="955828" y="1730204"/>
            <a:ext cx="767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peak Pro" panose="020B0504020101020102" pitchFamily="34" charset="0"/>
              </a:rPr>
              <a:t>When skilled nursing residents average age is 85 and older,</a:t>
            </a:r>
          </a:p>
        </p:txBody>
      </p:sp>
    </p:spTree>
    <p:extLst>
      <p:ext uri="{BB962C8B-B14F-4D97-AF65-F5344CB8AC3E}">
        <p14:creationId xmlns:p14="http://schemas.microsoft.com/office/powerpoint/2010/main" val="28928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2816761FBCBA4DBB34C91C869125EC" ma:contentTypeVersion="20" ma:contentTypeDescription="Create a new document." ma:contentTypeScope="" ma:versionID="ccf5373e1b15efdc058cf5a1da0f3ffd">
  <xsd:schema xmlns:xsd="http://www.w3.org/2001/XMLSchema" xmlns:xs="http://www.w3.org/2001/XMLSchema" xmlns:p="http://schemas.microsoft.com/office/2006/metadata/properties" xmlns:ns2="88e74543-6bc6-43c4-8cd1-8147e2bb3320" xmlns:ns3="fb429d33-8b5f-4e5a-8fc2-d65a2b42f964" targetNamespace="http://schemas.microsoft.com/office/2006/metadata/properties" ma:root="true" ma:fieldsID="ddba9ae9ba3bd371bed193f51018b767" ns2:_="" ns3:_="">
    <xsd:import namespace="88e74543-6bc6-43c4-8cd1-8147e2bb3320"/>
    <xsd:import namespace="fb429d33-8b5f-4e5a-8fc2-d65a2b42f9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e74543-6bc6-43c4-8cd1-8147e2bb33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611454-967c-4763-821f-2ec4137591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29d33-8b5f-4e5a-8fc2-d65a2b42f96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088d531-c054-4e9f-a86e-a9bbefeaafe2}" ma:internalName="TaxCatchAll" ma:showField="CatchAllData" ma:web="fb429d33-8b5f-4e5a-8fc2-d65a2b42f9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E40B77-13BD-454F-8B85-2626E754C02F}"/>
</file>

<file path=customXml/itemProps2.xml><?xml version="1.0" encoding="utf-8"?>
<ds:datastoreItem xmlns:ds="http://schemas.openxmlformats.org/officeDocument/2006/customXml" ds:itemID="{D42F160B-516D-4349-ABC0-F54844BA9D60}"/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337</Words>
  <Application>Microsoft Office PowerPoint</Application>
  <PresentationFormat>Widescreen</PresentationFormat>
  <Paragraphs>60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Georgia Pro Cond Light</vt:lpstr>
      <vt:lpstr>Noto Sans Symbols</vt:lpstr>
      <vt:lpstr>Speak Pro</vt:lpstr>
      <vt:lpstr>Office Theme</vt:lpstr>
      <vt:lpstr>1_Office Theme</vt:lpstr>
      <vt:lpstr>Progress Update #8</vt:lpstr>
      <vt:lpstr>Process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D2D Webinar and Progress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Castillo</dc:creator>
  <cp:lastModifiedBy>Lori Sharp</cp:lastModifiedBy>
  <cp:revision>6</cp:revision>
  <cp:lastPrinted>2022-09-14T17:32:59Z</cp:lastPrinted>
  <dcterms:created xsi:type="dcterms:W3CDTF">2022-09-13T12:33:45Z</dcterms:created>
  <dcterms:modified xsi:type="dcterms:W3CDTF">2024-01-09T21:35:28Z</dcterms:modified>
</cp:coreProperties>
</file>