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18"/>
  </p:notesMasterIdLst>
  <p:sldIdLst>
    <p:sldId id="258" r:id="rId3"/>
    <p:sldId id="567" r:id="rId4"/>
    <p:sldId id="564" r:id="rId5"/>
    <p:sldId id="557" r:id="rId6"/>
    <p:sldId id="561" r:id="rId7"/>
    <p:sldId id="550" r:id="rId8"/>
    <p:sldId id="552" r:id="rId9"/>
    <p:sldId id="553" r:id="rId10"/>
    <p:sldId id="559" r:id="rId11"/>
    <p:sldId id="560" r:id="rId12"/>
    <p:sldId id="547" r:id="rId13"/>
    <p:sldId id="549" r:id="rId14"/>
    <p:sldId id="562" r:id="rId15"/>
    <p:sldId id="563" r:id="rId16"/>
    <p:sldId id="26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191024-2E47-409D-B5B4-58C05082D7B6}" v="6" dt="2022-07-05T19:31:22.7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400" autoAdjust="0"/>
  </p:normalViewPr>
  <p:slideViewPr>
    <p:cSldViewPr snapToGrid="0">
      <p:cViewPr varScale="1">
        <p:scale>
          <a:sx n="81" d="100"/>
          <a:sy n="81" d="100"/>
        </p:scale>
        <p:origin x="750" y="84"/>
      </p:cViewPr>
      <p:guideLst/>
    </p:cSldViewPr>
  </p:slideViewPr>
  <p:notesTextViewPr>
    <p:cViewPr>
      <p:scale>
        <a:sx n="1" d="1"/>
        <a:sy n="1" d="1"/>
      </p:scale>
      <p:origin x="0" y="0"/>
    </p:cViewPr>
  </p:notesTextViewPr>
  <p:sorterViewPr>
    <p:cViewPr>
      <p:scale>
        <a:sx n="100" d="100"/>
        <a:sy n="100" d="100"/>
      </p:scale>
      <p:origin x="0" y="-158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C92128-B8DB-450B-82AC-2129CE184264}" type="doc">
      <dgm:prSet loTypeId="urn:microsoft.com/office/officeart/2005/8/layout/venn2" loCatId="relationship" qsTypeId="urn:microsoft.com/office/officeart/2005/8/quickstyle/simple5" qsCatId="simple" csTypeId="urn:microsoft.com/office/officeart/2005/8/colors/accent1_2" csCatId="accent1" phldr="1"/>
      <dgm:spPr/>
      <dgm:t>
        <a:bodyPr/>
        <a:lstStyle/>
        <a:p>
          <a:endParaRPr lang="en-US"/>
        </a:p>
      </dgm:t>
    </dgm:pt>
    <dgm:pt modelId="{B32D8AC5-74EB-4936-BF52-16BD02745DEC}">
      <dgm:prSet phldrT="[Text]" custT="1"/>
      <dgm:spPr/>
      <dgm:t>
        <a:bodyPr/>
        <a:lstStyle/>
        <a:p>
          <a:endParaRPr lang="en-US" sz="2400" dirty="0">
            <a:latin typeface="Calibri" panose="020F0502020204030204" pitchFamily="34" charset="0"/>
            <a:cs typeface="Calibri" panose="020F0502020204030204" pitchFamily="34" charset="0"/>
          </a:endParaRPr>
        </a:p>
      </dgm:t>
    </dgm:pt>
    <dgm:pt modelId="{F4AF2E75-E26A-45EB-AA59-2D4B9AAD0A20}" type="parTrans" cxnId="{116A7C61-DC35-4D07-8534-DFF40DD44137}">
      <dgm:prSet/>
      <dgm:spPr/>
      <dgm:t>
        <a:bodyPr/>
        <a:lstStyle/>
        <a:p>
          <a:endParaRPr lang="en-US"/>
        </a:p>
      </dgm:t>
    </dgm:pt>
    <dgm:pt modelId="{4C839B54-416C-4B7B-B0A1-B4E38A748083}" type="sibTrans" cxnId="{116A7C61-DC35-4D07-8534-DFF40DD44137}">
      <dgm:prSet/>
      <dgm:spPr/>
      <dgm:t>
        <a:bodyPr/>
        <a:lstStyle/>
        <a:p>
          <a:endParaRPr lang="en-US"/>
        </a:p>
      </dgm:t>
    </dgm:pt>
    <dgm:pt modelId="{9025831D-1351-408D-BA0D-75EE79487733}">
      <dgm:prSet phldrT="[Text]" custT="1"/>
      <dgm:spPr/>
      <dgm:t>
        <a:bodyPr/>
        <a:lstStyle/>
        <a:p>
          <a:endParaRPr lang="en-US" sz="2000" dirty="0">
            <a:latin typeface="Calibri" panose="020F0502020204030204" pitchFamily="34" charset="0"/>
            <a:cs typeface="Calibri" panose="020F0502020204030204" pitchFamily="34" charset="0"/>
          </a:endParaRPr>
        </a:p>
      </dgm:t>
    </dgm:pt>
    <dgm:pt modelId="{4CC22F74-A7ED-47D8-B6BE-2B782FF0FEBC}" type="parTrans" cxnId="{16C1BC0A-B48E-49C4-A1A6-27313C4DC6BD}">
      <dgm:prSet/>
      <dgm:spPr/>
      <dgm:t>
        <a:bodyPr/>
        <a:lstStyle/>
        <a:p>
          <a:endParaRPr lang="en-US"/>
        </a:p>
      </dgm:t>
    </dgm:pt>
    <dgm:pt modelId="{7B8AF9F2-3552-4EB0-9330-978A302EBCA0}" type="sibTrans" cxnId="{16C1BC0A-B48E-49C4-A1A6-27313C4DC6BD}">
      <dgm:prSet/>
      <dgm:spPr/>
      <dgm:t>
        <a:bodyPr/>
        <a:lstStyle/>
        <a:p>
          <a:endParaRPr lang="en-US"/>
        </a:p>
      </dgm:t>
    </dgm:pt>
    <dgm:pt modelId="{19FFB4EE-4FC4-4732-8D52-CB19FCE4684D}">
      <dgm:prSet phldrT="[Text]" custT="1"/>
      <dgm:spPr/>
      <dgm:t>
        <a:bodyPr/>
        <a:lstStyle/>
        <a:p>
          <a:r>
            <a:rPr lang="en-US" sz="1800" dirty="0">
              <a:latin typeface="Calibri" panose="020F0502020204030204" pitchFamily="34" charset="0"/>
              <a:cs typeface="Calibri" panose="020F0502020204030204" pitchFamily="34" charset="0"/>
            </a:rPr>
            <a:t>Trait Empathy, Perspective-Taking Skills,                        Emotion Regulation, Implicit Bias</a:t>
          </a:r>
          <a:endParaRPr lang="en-US" sz="1800" dirty="0"/>
        </a:p>
      </dgm:t>
    </dgm:pt>
    <dgm:pt modelId="{240C543B-F5E6-488E-BE44-758FFA57C962}" type="parTrans" cxnId="{187B22C8-9C09-42BC-8D64-91A73334206A}">
      <dgm:prSet/>
      <dgm:spPr/>
      <dgm:t>
        <a:bodyPr/>
        <a:lstStyle/>
        <a:p>
          <a:endParaRPr lang="en-US"/>
        </a:p>
      </dgm:t>
    </dgm:pt>
    <dgm:pt modelId="{55606262-4B35-496E-BA20-E903C87528D2}" type="sibTrans" cxnId="{187B22C8-9C09-42BC-8D64-91A73334206A}">
      <dgm:prSet/>
      <dgm:spPr/>
      <dgm:t>
        <a:bodyPr/>
        <a:lstStyle/>
        <a:p>
          <a:endParaRPr lang="en-US"/>
        </a:p>
      </dgm:t>
    </dgm:pt>
    <dgm:pt modelId="{9682FC77-C1E1-4740-95E3-F9B2F37F1BD4}">
      <dgm:prSet/>
      <dgm:spPr/>
      <dgm:t>
        <a:bodyPr/>
        <a:lstStyle/>
        <a:p>
          <a:endParaRPr lang="en-US" dirty="0"/>
        </a:p>
      </dgm:t>
    </dgm:pt>
    <dgm:pt modelId="{9D67D1F7-E8B0-4782-AC06-BE827A5D8F06}" type="parTrans" cxnId="{DEEA2967-8CB5-4D5E-A929-D26014C15B5A}">
      <dgm:prSet/>
      <dgm:spPr/>
      <dgm:t>
        <a:bodyPr/>
        <a:lstStyle/>
        <a:p>
          <a:endParaRPr lang="en-US"/>
        </a:p>
      </dgm:t>
    </dgm:pt>
    <dgm:pt modelId="{49512312-0327-4B33-A127-6C496E8E9F1D}" type="sibTrans" cxnId="{DEEA2967-8CB5-4D5E-A929-D26014C15B5A}">
      <dgm:prSet/>
      <dgm:spPr/>
      <dgm:t>
        <a:bodyPr/>
        <a:lstStyle/>
        <a:p>
          <a:endParaRPr lang="en-US"/>
        </a:p>
      </dgm:t>
    </dgm:pt>
    <dgm:pt modelId="{E48261B2-F621-4D3B-B6AD-DB7DEC0BC0DE}" type="pres">
      <dgm:prSet presAssocID="{46C92128-B8DB-450B-82AC-2129CE184264}" presName="Name0" presStyleCnt="0">
        <dgm:presLayoutVars>
          <dgm:chMax val="7"/>
          <dgm:resizeHandles val="exact"/>
        </dgm:presLayoutVars>
      </dgm:prSet>
      <dgm:spPr/>
    </dgm:pt>
    <dgm:pt modelId="{E6FAE288-C4DA-4F8A-A807-9F6D04EA4BDD}" type="pres">
      <dgm:prSet presAssocID="{46C92128-B8DB-450B-82AC-2129CE184264}" presName="comp1" presStyleCnt="0"/>
      <dgm:spPr/>
    </dgm:pt>
    <dgm:pt modelId="{A0F3E188-5914-4925-9278-C21B310169FF}" type="pres">
      <dgm:prSet presAssocID="{46C92128-B8DB-450B-82AC-2129CE184264}" presName="circle1" presStyleLbl="node1" presStyleIdx="0" presStyleCnt="4"/>
      <dgm:spPr/>
    </dgm:pt>
    <dgm:pt modelId="{2713B4C9-4550-4135-83B5-F9C20931DE0B}" type="pres">
      <dgm:prSet presAssocID="{46C92128-B8DB-450B-82AC-2129CE184264}" presName="c1text" presStyleLbl="node1" presStyleIdx="0" presStyleCnt="4">
        <dgm:presLayoutVars>
          <dgm:bulletEnabled val="1"/>
        </dgm:presLayoutVars>
      </dgm:prSet>
      <dgm:spPr/>
    </dgm:pt>
    <dgm:pt modelId="{369F4E39-0C61-4E66-8E9F-83FF125A652F}" type="pres">
      <dgm:prSet presAssocID="{46C92128-B8DB-450B-82AC-2129CE184264}" presName="comp2" presStyleCnt="0"/>
      <dgm:spPr/>
    </dgm:pt>
    <dgm:pt modelId="{41245D46-A6D5-4B65-8E81-1C6C74089F4D}" type="pres">
      <dgm:prSet presAssocID="{46C92128-B8DB-450B-82AC-2129CE184264}" presName="circle2" presStyleLbl="node1" presStyleIdx="1" presStyleCnt="4" custScaleX="120252"/>
      <dgm:spPr/>
    </dgm:pt>
    <dgm:pt modelId="{0AE67A1F-D230-4266-A891-F213B3171396}" type="pres">
      <dgm:prSet presAssocID="{46C92128-B8DB-450B-82AC-2129CE184264}" presName="c2text" presStyleLbl="node1" presStyleIdx="1" presStyleCnt="4">
        <dgm:presLayoutVars>
          <dgm:bulletEnabled val="1"/>
        </dgm:presLayoutVars>
      </dgm:prSet>
      <dgm:spPr/>
    </dgm:pt>
    <dgm:pt modelId="{3AA5CF36-06E9-4E07-BD3D-7B3DF4A9A2F7}" type="pres">
      <dgm:prSet presAssocID="{46C92128-B8DB-450B-82AC-2129CE184264}" presName="comp3" presStyleCnt="0"/>
      <dgm:spPr/>
    </dgm:pt>
    <dgm:pt modelId="{83E63C4C-B9BE-4007-9704-ADE19CCE45C4}" type="pres">
      <dgm:prSet presAssocID="{46C92128-B8DB-450B-82AC-2129CE184264}" presName="circle3" presStyleLbl="node1" presStyleIdx="2" presStyleCnt="4" custScaleX="127458" custLinFactNeighborX="-3819" custLinFactNeighborY="1885"/>
      <dgm:spPr/>
    </dgm:pt>
    <dgm:pt modelId="{9957498A-D050-4DD3-93ED-0BA7FC0643F7}" type="pres">
      <dgm:prSet presAssocID="{46C92128-B8DB-450B-82AC-2129CE184264}" presName="c3text" presStyleLbl="node1" presStyleIdx="2" presStyleCnt="4">
        <dgm:presLayoutVars>
          <dgm:bulletEnabled val="1"/>
        </dgm:presLayoutVars>
      </dgm:prSet>
      <dgm:spPr/>
    </dgm:pt>
    <dgm:pt modelId="{2315A799-F759-4681-B7A8-684B35ABA289}" type="pres">
      <dgm:prSet presAssocID="{46C92128-B8DB-450B-82AC-2129CE184264}" presName="comp4" presStyleCnt="0"/>
      <dgm:spPr/>
    </dgm:pt>
    <dgm:pt modelId="{2601130E-E589-437E-950A-2377DD545515}" type="pres">
      <dgm:prSet presAssocID="{46C92128-B8DB-450B-82AC-2129CE184264}" presName="circle4" presStyleLbl="node1" presStyleIdx="3" presStyleCnt="4" custScaleX="127458"/>
      <dgm:spPr/>
    </dgm:pt>
    <dgm:pt modelId="{9B498949-0351-4CA2-8ED3-781EE1A37C6F}" type="pres">
      <dgm:prSet presAssocID="{46C92128-B8DB-450B-82AC-2129CE184264}" presName="c4text" presStyleLbl="node1" presStyleIdx="3" presStyleCnt="4">
        <dgm:presLayoutVars>
          <dgm:bulletEnabled val="1"/>
        </dgm:presLayoutVars>
      </dgm:prSet>
      <dgm:spPr/>
    </dgm:pt>
  </dgm:ptLst>
  <dgm:cxnLst>
    <dgm:cxn modelId="{16C1BC0A-B48E-49C4-A1A6-27313C4DC6BD}" srcId="{46C92128-B8DB-450B-82AC-2129CE184264}" destId="{9025831D-1351-408D-BA0D-75EE79487733}" srcOrd="1" destOrd="0" parTransId="{4CC22F74-A7ED-47D8-B6BE-2B782FF0FEBC}" sibTransId="{7B8AF9F2-3552-4EB0-9330-978A302EBCA0}"/>
    <dgm:cxn modelId="{EB14CB5D-F1EA-4DF1-9D5D-BB3281F5EC47}" type="presOf" srcId="{9025831D-1351-408D-BA0D-75EE79487733}" destId="{41245D46-A6D5-4B65-8E81-1C6C74089F4D}" srcOrd="0" destOrd="0" presId="urn:microsoft.com/office/officeart/2005/8/layout/venn2"/>
    <dgm:cxn modelId="{116A7C61-DC35-4D07-8534-DFF40DD44137}" srcId="{46C92128-B8DB-450B-82AC-2129CE184264}" destId="{B32D8AC5-74EB-4936-BF52-16BD02745DEC}" srcOrd="0" destOrd="0" parTransId="{F4AF2E75-E26A-45EB-AA59-2D4B9AAD0A20}" sibTransId="{4C839B54-416C-4B7B-B0A1-B4E38A748083}"/>
    <dgm:cxn modelId="{DEEA2967-8CB5-4D5E-A929-D26014C15B5A}" srcId="{46C92128-B8DB-450B-82AC-2129CE184264}" destId="{9682FC77-C1E1-4740-95E3-F9B2F37F1BD4}" srcOrd="2" destOrd="0" parTransId="{9D67D1F7-E8B0-4782-AC06-BE827A5D8F06}" sibTransId="{49512312-0327-4B33-A127-6C496E8E9F1D}"/>
    <dgm:cxn modelId="{259B966E-8CEE-4A97-BE16-251A52F90FBB}" type="presOf" srcId="{B32D8AC5-74EB-4936-BF52-16BD02745DEC}" destId="{A0F3E188-5914-4925-9278-C21B310169FF}" srcOrd="0" destOrd="0" presId="urn:microsoft.com/office/officeart/2005/8/layout/venn2"/>
    <dgm:cxn modelId="{C1B71278-85DE-4AAD-86A7-683F35419C44}" type="presOf" srcId="{9682FC77-C1E1-4740-95E3-F9B2F37F1BD4}" destId="{9957498A-D050-4DD3-93ED-0BA7FC0643F7}" srcOrd="1" destOrd="0" presId="urn:microsoft.com/office/officeart/2005/8/layout/venn2"/>
    <dgm:cxn modelId="{C7B30682-02CB-4DC6-BB4B-EB77C37A5169}" type="presOf" srcId="{19FFB4EE-4FC4-4732-8D52-CB19FCE4684D}" destId="{2601130E-E589-437E-950A-2377DD545515}" srcOrd="0" destOrd="0" presId="urn:microsoft.com/office/officeart/2005/8/layout/venn2"/>
    <dgm:cxn modelId="{CDDE22AA-B88D-4CAA-9904-7E9D5911E011}" type="presOf" srcId="{46C92128-B8DB-450B-82AC-2129CE184264}" destId="{E48261B2-F621-4D3B-B6AD-DB7DEC0BC0DE}" srcOrd="0" destOrd="0" presId="urn:microsoft.com/office/officeart/2005/8/layout/venn2"/>
    <dgm:cxn modelId="{DC4759AD-2BE8-46D6-869C-F40F0054B0A2}" type="presOf" srcId="{9025831D-1351-408D-BA0D-75EE79487733}" destId="{0AE67A1F-D230-4266-A891-F213B3171396}" srcOrd="1" destOrd="0" presId="urn:microsoft.com/office/officeart/2005/8/layout/venn2"/>
    <dgm:cxn modelId="{187B22C8-9C09-42BC-8D64-91A73334206A}" srcId="{46C92128-B8DB-450B-82AC-2129CE184264}" destId="{19FFB4EE-4FC4-4732-8D52-CB19FCE4684D}" srcOrd="3" destOrd="0" parTransId="{240C543B-F5E6-488E-BE44-758FFA57C962}" sibTransId="{55606262-4B35-496E-BA20-E903C87528D2}"/>
    <dgm:cxn modelId="{BB4C01D7-5D11-4873-B632-C2F260BBE12E}" type="presOf" srcId="{9682FC77-C1E1-4740-95E3-F9B2F37F1BD4}" destId="{83E63C4C-B9BE-4007-9704-ADE19CCE45C4}" srcOrd="0" destOrd="0" presId="urn:microsoft.com/office/officeart/2005/8/layout/venn2"/>
    <dgm:cxn modelId="{13B77DF4-6924-4D91-89AE-4B11FF59AE8C}" type="presOf" srcId="{B32D8AC5-74EB-4936-BF52-16BD02745DEC}" destId="{2713B4C9-4550-4135-83B5-F9C20931DE0B}" srcOrd="1" destOrd="0" presId="urn:microsoft.com/office/officeart/2005/8/layout/venn2"/>
    <dgm:cxn modelId="{7DCF96F9-6521-475B-9FA3-6B803FD1746F}" type="presOf" srcId="{19FFB4EE-4FC4-4732-8D52-CB19FCE4684D}" destId="{9B498949-0351-4CA2-8ED3-781EE1A37C6F}" srcOrd="1" destOrd="0" presId="urn:microsoft.com/office/officeart/2005/8/layout/venn2"/>
    <dgm:cxn modelId="{E19A099B-DE6C-4C2B-8A27-705EB133CD86}" type="presParOf" srcId="{E48261B2-F621-4D3B-B6AD-DB7DEC0BC0DE}" destId="{E6FAE288-C4DA-4F8A-A807-9F6D04EA4BDD}" srcOrd="0" destOrd="0" presId="urn:microsoft.com/office/officeart/2005/8/layout/venn2"/>
    <dgm:cxn modelId="{561ECBAE-4C87-4D8F-AABE-1B02E4E144C0}" type="presParOf" srcId="{E6FAE288-C4DA-4F8A-A807-9F6D04EA4BDD}" destId="{A0F3E188-5914-4925-9278-C21B310169FF}" srcOrd="0" destOrd="0" presId="urn:microsoft.com/office/officeart/2005/8/layout/venn2"/>
    <dgm:cxn modelId="{7BD12253-4DE3-4E65-87A1-E62E826B0D36}" type="presParOf" srcId="{E6FAE288-C4DA-4F8A-A807-9F6D04EA4BDD}" destId="{2713B4C9-4550-4135-83B5-F9C20931DE0B}" srcOrd="1" destOrd="0" presId="urn:microsoft.com/office/officeart/2005/8/layout/venn2"/>
    <dgm:cxn modelId="{C5059303-1FD6-44AB-BF1C-D780DE201AE1}" type="presParOf" srcId="{E48261B2-F621-4D3B-B6AD-DB7DEC0BC0DE}" destId="{369F4E39-0C61-4E66-8E9F-83FF125A652F}" srcOrd="1" destOrd="0" presId="urn:microsoft.com/office/officeart/2005/8/layout/venn2"/>
    <dgm:cxn modelId="{56177BCB-9C61-418E-819D-FE847E27BB44}" type="presParOf" srcId="{369F4E39-0C61-4E66-8E9F-83FF125A652F}" destId="{41245D46-A6D5-4B65-8E81-1C6C74089F4D}" srcOrd="0" destOrd="0" presId="urn:microsoft.com/office/officeart/2005/8/layout/venn2"/>
    <dgm:cxn modelId="{EC7EFBA8-C1A6-44DD-AF64-17629C1C775C}" type="presParOf" srcId="{369F4E39-0C61-4E66-8E9F-83FF125A652F}" destId="{0AE67A1F-D230-4266-A891-F213B3171396}" srcOrd="1" destOrd="0" presId="urn:microsoft.com/office/officeart/2005/8/layout/venn2"/>
    <dgm:cxn modelId="{9C4C01DE-9E1D-47D7-84C8-63A0358FCA1A}" type="presParOf" srcId="{E48261B2-F621-4D3B-B6AD-DB7DEC0BC0DE}" destId="{3AA5CF36-06E9-4E07-BD3D-7B3DF4A9A2F7}" srcOrd="2" destOrd="0" presId="urn:microsoft.com/office/officeart/2005/8/layout/venn2"/>
    <dgm:cxn modelId="{2EEFE7BE-8E7A-446E-99FA-9D585913DCF5}" type="presParOf" srcId="{3AA5CF36-06E9-4E07-BD3D-7B3DF4A9A2F7}" destId="{83E63C4C-B9BE-4007-9704-ADE19CCE45C4}" srcOrd="0" destOrd="0" presId="urn:microsoft.com/office/officeart/2005/8/layout/venn2"/>
    <dgm:cxn modelId="{71B621C8-2373-4851-B269-430AC40D2B2A}" type="presParOf" srcId="{3AA5CF36-06E9-4E07-BD3D-7B3DF4A9A2F7}" destId="{9957498A-D050-4DD3-93ED-0BA7FC0643F7}" srcOrd="1" destOrd="0" presId="urn:microsoft.com/office/officeart/2005/8/layout/venn2"/>
    <dgm:cxn modelId="{00F61161-74F5-44BA-ACAC-3883355AB87B}" type="presParOf" srcId="{E48261B2-F621-4D3B-B6AD-DB7DEC0BC0DE}" destId="{2315A799-F759-4681-B7A8-684B35ABA289}" srcOrd="3" destOrd="0" presId="urn:microsoft.com/office/officeart/2005/8/layout/venn2"/>
    <dgm:cxn modelId="{F6643990-A34F-4972-8ECB-4A74136B81C5}" type="presParOf" srcId="{2315A799-F759-4681-B7A8-684B35ABA289}" destId="{2601130E-E589-437E-950A-2377DD545515}" srcOrd="0" destOrd="0" presId="urn:microsoft.com/office/officeart/2005/8/layout/venn2"/>
    <dgm:cxn modelId="{5746734E-C8A4-4219-BF10-E7651119438A}" type="presParOf" srcId="{2315A799-F759-4681-B7A8-684B35ABA289}" destId="{9B498949-0351-4CA2-8ED3-781EE1A37C6F}"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F3E188-5914-4925-9278-C21B310169FF}">
      <dsp:nvSpPr>
        <dsp:cNvPr id="0" name=""/>
        <dsp:cNvSpPr/>
      </dsp:nvSpPr>
      <dsp:spPr>
        <a:xfrm>
          <a:off x="1501168" y="0"/>
          <a:ext cx="4808306" cy="480830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endParaRPr lang="en-US" sz="2400" kern="1200" dirty="0">
            <a:latin typeface="Calibri" panose="020F0502020204030204" pitchFamily="34" charset="0"/>
            <a:cs typeface="Calibri" panose="020F0502020204030204" pitchFamily="34" charset="0"/>
          </a:endParaRPr>
        </a:p>
      </dsp:txBody>
      <dsp:txXfrm>
        <a:off x="3233120" y="240415"/>
        <a:ext cx="1344402" cy="721245"/>
      </dsp:txXfrm>
    </dsp:sp>
    <dsp:sp modelId="{41245D46-A6D5-4B65-8E81-1C6C74089F4D}">
      <dsp:nvSpPr>
        <dsp:cNvPr id="0" name=""/>
        <dsp:cNvSpPr/>
      </dsp:nvSpPr>
      <dsp:spPr>
        <a:xfrm>
          <a:off x="1592487" y="961661"/>
          <a:ext cx="4625667" cy="3846644"/>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US" sz="2000" kern="1200" dirty="0">
            <a:latin typeface="Calibri" panose="020F0502020204030204" pitchFamily="34" charset="0"/>
            <a:cs typeface="Calibri" panose="020F0502020204030204" pitchFamily="34" charset="0"/>
          </a:endParaRPr>
        </a:p>
      </dsp:txBody>
      <dsp:txXfrm>
        <a:off x="3096986" y="1192459"/>
        <a:ext cx="1616670" cy="692396"/>
      </dsp:txXfrm>
    </dsp:sp>
    <dsp:sp modelId="{83E63C4C-B9BE-4007-9704-ADE19CCE45C4}">
      <dsp:nvSpPr>
        <dsp:cNvPr id="0" name=""/>
        <dsp:cNvSpPr/>
      </dsp:nvSpPr>
      <dsp:spPr>
        <a:xfrm>
          <a:off x="1956572" y="1923322"/>
          <a:ext cx="3677142" cy="2884983"/>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endParaRPr lang="en-US" sz="2300" kern="1200" dirty="0"/>
        </a:p>
      </dsp:txBody>
      <dsp:txXfrm>
        <a:off x="2938369" y="2139696"/>
        <a:ext cx="1713548" cy="649121"/>
      </dsp:txXfrm>
    </dsp:sp>
    <dsp:sp modelId="{2601130E-E589-437E-950A-2377DD545515}">
      <dsp:nvSpPr>
        <dsp:cNvPr id="0" name=""/>
        <dsp:cNvSpPr/>
      </dsp:nvSpPr>
      <dsp:spPr>
        <a:xfrm>
          <a:off x="2679607" y="2884983"/>
          <a:ext cx="2451428" cy="192332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Trait Empathy, Perspective-Taking Skills,                        Emotion Regulation, Implicit Bias</a:t>
          </a:r>
          <a:endParaRPr lang="en-US" sz="1800" kern="1200" dirty="0"/>
        </a:p>
      </dsp:txBody>
      <dsp:txXfrm>
        <a:off x="3038610" y="3365814"/>
        <a:ext cx="1733421" cy="961661"/>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68C11A-A3F8-4FAC-8570-0A94A7FB4A57}" type="datetimeFigureOut">
              <a:rPr lang="en-US" smtClean="0"/>
              <a:t>1/25/2024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C8C294-A814-4125-8494-8C931CD76452}" type="slidenum">
              <a:rPr lang="en-US" smtClean="0"/>
              <a:t>‹#›</a:t>
            </a:fld>
            <a:endParaRPr lang="en-US"/>
          </a:p>
        </p:txBody>
      </p:sp>
    </p:spTree>
    <p:extLst>
      <p:ext uri="{BB962C8B-B14F-4D97-AF65-F5344CB8AC3E}">
        <p14:creationId xmlns:p14="http://schemas.microsoft.com/office/powerpoint/2010/main" val="3855171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Type into the chat</a:t>
            </a:r>
          </a:p>
        </p:txBody>
      </p:sp>
      <p:sp>
        <p:nvSpPr>
          <p:cNvPr id="4" name="Slide Number Placeholder 3"/>
          <p:cNvSpPr>
            <a:spLocks noGrp="1"/>
          </p:cNvSpPr>
          <p:nvPr>
            <p:ph type="sldNum" sz="quarter" idx="5"/>
          </p:nvPr>
        </p:nvSpPr>
        <p:spPr/>
        <p:txBody>
          <a:bodyPr/>
          <a:lstStyle/>
          <a:p>
            <a:fld id="{0DC8C294-A814-4125-8494-8C931CD76452}" type="slidenum">
              <a:rPr lang="en-US" smtClean="0"/>
              <a:t>5</a:t>
            </a:fld>
            <a:endParaRPr lang="en-US"/>
          </a:p>
        </p:txBody>
      </p:sp>
    </p:spTree>
    <p:extLst>
      <p:ext uri="{BB962C8B-B14F-4D97-AF65-F5344CB8AC3E}">
        <p14:creationId xmlns:p14="http://schemas.microsoft.com/office/powerpoint/2010/main" val="1224124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A88A4E-7154-4559-B787-0D00303E2571}" type="slidenum">
              <a:rPr lang="en-US" smtClean="0"/>
              <a:t>6</a:t>
            </a:fld>
            <a:endParaRPr lang="en-US"/>
          </a:p>
        </p:txBody>
      </p:sp>
    </p:spTree>
    <p:extLst>
      <p:ext uri="{BB962C8B-B14F-4D97-AF65-F5344CB8AC3E}">
        <p14:creationId xmlns:p14="http://schemas.microsoft.com/office/powerpoint/2010/main" val="2015233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A88A4E-7154-4559-B787-0D00303E2571}" type="slidenum">
              <a:rPr lang="en-US" smtClean="0"/>
              <a:t>7</a:t>
            </a:fld>
            <a:endParaRPr lang="en-US"/>
          </a:p>
        </p:txBody>
      </p:sp>
    </p:spTree>
    <p:extLst>
      <p:ext uri="{BB962C8B-B14F-4D97-AF65-F5344CB8AC3E}">
        <p14:creationId xmlns:p14="http://schemas.microsoft.com/office/powerpoint/2010/main" val="3862861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drivers of burnout: Job demands, job resources, social support</a:t>
            </a:r>
          </a:p>
        </p:txBody>
      </p:sp>
      <p:sp>
        <p:nvSpPr>
          <p:cNvPr id="4" name="Slide Number Placeholder 3"/>
          <p:cNvSpPr>
            <a:spLocks noGrp="1"/>
          </p:cNvSpPr>
          <p:nvPr>
            <p:ph type="sldNum" sz="quarter" idx="5"/>
          </p:nvPr>
        </p:nvSpPr>
        <p:spPr/>
        <p:txBody>
          <a:bodyPr/>
          <a:lstStyle/>
          <a:p>
            <a:fld id="{0DC8C294-A814-4125-8494-8C931CD76452}" type="slidenum">
              <a:rPr lang="en-US" smtClean="0"/>
              <a:t>9</a:t>
            </a:fld>
            <a:endParaRPr lang="en-US"/>
          </a:p>
        </p:txBody>
      </p:sp>
    </p:spTree>
    <p:extLst>
      <p:ext uri="{BB962C8B-B14F-4D97-AF65-F5344CB8AC3E}">
        <p14:creationId xmlns:p14="http://schemas.microsoft.com/office/powerpoint/2010/main" val="2422472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FFFFFF"/>
                </a:solidFill>
              </a:rPr>
              <a:t>SRds are regularly scheduled, structured, facilitated conversations that bring caregivers together to discuss the most challenging and compelling aspects of what it’s like to take care of patients and their families. We teach organizational teams how to implement and facilitate these conversations, so participants are able to offer and to receive support and to feel heard. SRds are currently implemented in about 600 of our member organizations across the U.S., Canada, AU and NZ and through our partners in the UK in England, Ireland and soon in Scotland.</a:t>
            </a:r>
          </a:p>
          <a:p>
            <a:r>
              <a:rPr lang="en-US" sz="1200" dirty="0">
                <a:solidFill>
                  <a:srgbClr val="FFFFFF"/>
                </a:solidFill>
              </a:rPr>
              <a:t>Evidence-Base: Schwartz Rounds® significantly impact: </a:t>
            </a:r>
            <a:r>
              <a:rPr lang="en-US" sz="2400" b="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Significant </a:t>
            </a:r>
            <a:r>
              <a:rPr lang="en-US" sz="24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correlations between frequency of attendance and outcomes</a:t>
            </a:r>
          </a:p>
          <a:p>
            <a:r>
              <a:rPr lang="en-US" dirty="0">
                <a:solidFill>
                  <a:schemeClr val="bg1">
                    <a:lumMod val="95000"/>
                  </a:schemeClr>
                </a:solidFill>
                <a:latin typeface="Calibri" panose="020F0502020204030204" pitchFamily="34" charset="0"/>
                <a:cs typeface="Calibri" panose="020F0502020204030204" pitchFamily="34" charset="0"/>
              </a:rPr>
              <a:t>Enhanced teamwork, responsiveness, support, Decreased feelings of stress, isolation, </a:t>
            </a:r>
            <a:r>
              <a:rPr lang="en-US" sz="2400" b="1" dirty="0">
                <a:solidFill>
                  <a:srgbClr val="FFFF00"/>
                </a:solidFill>
                <a:latin typeface="Calibri" panose="020F0502020204030204" pitchFamily="34" charset="0"/>
                <a:cs typeface="Calibri" panose="020F0502020204030204" pitchFamily="34" charset="0"/>
              </a:rPr>
              <a:t>Significant reductions in psychological distress scores (GHQ-12)</a:t>
            </a:r>
          </a:p>
          <a:p>
            <a:r>
              <a:rPr lang="en-US" dirty="0">
                <a:solidFill>
                  <a:schemeClr val="bg1"/>
                </a:solidFill>
                <a:latin typeface="Calibri" panose="020F0502020204030204" pitchFamily="34" charset="0"/>
                <a:cs typeface="Calibri" panose="020F0502020204030204" pitchFamily="34" charset="0"/>
              </a:rPr>
              <a:t>13% decrease in scores among participants vs. 3% decrease in non-participants; </a:t>
            </a:r>
            <a:r>
              <a:rPr lang="en-US" dirty="0">
                <a:solidFill>
                  <a:schemeClr val="bg1">
                    <a:lumMod val="95000"/>
                  </a:schemeClr>
                </a:solidFill>
                <a:latin typeface="Calibri" panose="020F0502020204030204" pitchFamily="34" charset="0"/>
                <a:cs typeface="Calibri" panose="020F0502020204030204" pitchFamily="34" charset="0"/>
              </a:rPr>
              <a:t>Odds of being identified as an individual needing clinical intervention </a:t>
            </a:r>
            <a:r>
              <a:rPr lang="en-US"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72% lower for participants c/w non.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7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SFA: </a:t>
            </a:r>
            <a:r>
              <a:rPr lang="en-US" sz="3600" b="0" dirty="0">
                <a:solidFill>
                  <a:schemeClr val="tx1">
                    <a:lumMod val="75000"/>
                    <a:lumOff val="25000"/>
                  </a:schemeClr>
                </a:solidFill>
                <a:latin typeface="Calibri" panose="020F0502020204030204" pitchFamily="34" charset="0"/>
                <a:cs typeface="Calibri" panose="020F0502020204030204" pitchFamily="34" charset="0"/>
              </a:rPr>
              <a:t>Studies with frontline workers show improved psychological outcomes, perceived knowledge of coping strategies, connection with social support, reduced self-stigma c/w control groups.</a:t>
            </a:r>
            <a:r>
              <a:rPr lang="en-US" sz="3600" b="0" baseline="30000" dirty="0">
                <a:solidFill>
                  <a:schemeClr val="tx1">
                    <a:lumMod val="75000"/>
                    <a:lumOff val="25000"/>
                  </a:schemeClr>
                </a:solidFill>
                <a:latin typeface="Calibri" panose="020F0502020204030204" pitchFamily="34" charset="0"/>
                <a:cs typeface="Calibri" panose="020F0502020204030204" pitchFamily="34" charset="0"/>
              </a:rPr>
              <a:t>1</a:t>
            </a:r>
            <a:endParaRPr lang="en-US" sz="3600" b="0" dirty="0">
              <a:solidFill>
                <a:schemeClr val="tx1">
                  <a:lumMod val="75000"/>
                  <a:lumOff val="25000"/>
                </a:schemeClr>
              </a:solidFill>
              <a:latin typeface="Calibri" panose="020F0502020204030204" pitchFamily="34" charset="0"/>
              <a:cs typeface="Calibri" panose="020F0502020204030204" pitchFamily="34" charset="0"/>
            </a:endParaRPr>
          </a:p>
          <a:p>
            <a:r>
              <a:rPr lang="en-US" sz="1700" dirty="0" err="1">
                <a:solidFill>
                  <a:srgbClr val="FFFF00"/>
                </a:solidFill>
              </a:rPr>
              <a:t>Barsade</a:t>
            </a:r>
            <a:r>
              <a:rPr lang="en-US" sz="1700" dirty="0">
                <a:solidFill>
                  <a:srgbClr val="FFFF00"/>
                </a:solidFill>
              </a:rPr>
              <a:t>: Wharton Professor of Management. Cultures in which employees show care, concern and compassion for each other in the face of pain, challenges, suffering. Also shown as a sense of interdependence, thinking about the team’s collective good, stepping up to help each other, feeling like a family. Study of a large not-for-profit LTC in the Northeast. Included 185 employees, 108 residents, 42 family members of patients; 13 units in 3 different geographical sites. Participants were MD, RN, CNAs, food service, social workers. </a:t>
            </a:r>
            <a:endParaRPr lang="en-US" dirty="0"/>
          </a:p>
        </p:txBody>
      </p:sp>
      <p:sp>
        <p:nvSpPr>
          <p:cNvPr id="4" name="Slide Number Placeholder 3"/>
          <p:cNvSpPr>
            <a:spLocks noGrp="1"/>
          </p:cNvSpPr>
          <p:nvPr>
            <p:ph type="sldNum" sz="quarter" idx="5"/>
          </p:nvPr>
        </p:nvSpPr>
        <p:spPr/>
        <p:txBody>
          <a:bodyPr/>
          <a:lstStyle/>
          <a:p>
            <a:fld id="{0DC8C294-A814-4125-8494-8C931CD76452}" type="slidenum">
              <a:rPr lang="en-US" smtClean="0"/>
              <a:t>10</a:t>
            </a:fld>
            <a:endParaRPr lang="en-US"/>
          </a:p>
        </p:txBody>
      </p:sp>
    </p:spTree>
    <p:extLst>
      <p:ext uri="{BB962C8B-B14F-4D97-AF65-F5344CB8AC3E}">
        <p14:creationId xmlns:p14="http://schemas.microsoft.com/office/powerpoint/2010/main" val="3153093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C8C294-A814-4125-8494-8C931CD76452}" type="slidenum">
              <a:rPr lang="en-US" smtClean="0"/>
              <a:t>14</a:t>
            </a:fld>
            <a:endParaRPr lang="en-US"/>
          </a:p>
        </p:txBody>
      </p:sp>
    </p:spTree>
    <p:extLst>
      <p:ext uri="{BB962C8B-B14F-4D97-AF65-F5344CB8AC3E}">
        <p14:creationId xmlns:p14="http://schemas.microsoft.com/office/powerpoint/2010/main" val="2108424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C8C294-A814-4125-8494-8C931CD76452}" type="slidenum">
              <a:rPr lang="en-US" smtClean="0"/>
              <a:t>15</a:t>
            </a:fld>
            <a:endParaRPr lang="en-US"/>
          </a:p>
        </p:txBody>
      </p:sp>
    </p:spTree>
    <p:extLst>
      <p:ext uri="{BB962C8B-B14F-4D97-AF65-F5344CB8AC3E}">
        <p14:creationId xmlns:p14="http://schemas.microsoft.com/office/powerpoint/2010/main" val="1006877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9A713-D9E0-4EEA-A2BC-82B2EFF292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BF33B4-0402-4D82-84C8-A3174D49EA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C68E4D-9E7F-4CC8-85DA-DD878D482252}"/>
              </a:ext>
            </a:extLst>
          </p:cNvPr>
          <p:cNvSpPr>
            <a:spLocks noGrp="1"/>
          </p:cNvSpPr>
          <p:nvPr>
            <p:ph type="dt" sz="half" idx="10"/>
          </p:nvPr>
        </p:nvSpPr>
        <p:spPr/>
        <p:txBody>
          <a:bodyPr/>
          <a:lstStyle/>
          <a:p>
            <a:fld id="{0A8CC357-25DF-4CCA-832C-89DF4B2F1FEB}" type="datetimeFigureOut">
              <a:rPr lang="en-US" smtClean="0"/>
              <a:t>1/25/2024</a:t>
            </a:fld>
            <a:endParaRPr lang="en-US"/>
          </a:p>
        </p:txBody>
      </p:sp>
      <p:sp>
        <p:nvSpPr>
          <p:cNvPr id="5" name="Footer Placeholder 4">
            <a:extLst>
              <a:ext uri="{FF2B5EF4-FFF2-40B4-BE49-F238E27FC236}">
                <a16:creationId xmlns:a16="http://schemas.microsoft.com/office/drawing/2014/main" id="{DB687B28-6700-414C-9318-AB3FB38772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A3DE14-DC48-403B-A7B2-0C02415716AF}"/>
              </a:ext>
            </a:extLst>
          </p:cNvPr>
          <p:cNvSpPr>
            <a:spLocks noGrp="1"/>
          </p:cNvSpPr>
          <p:nvPr>
            <p:ph type="sldNum" sz="quarter" idx="12"/>
          </p:nvPr>
        </p:nvSpPr>
        <p:spPr/>
        <p:txBody>
          <a:bodyPr/>
          <a:lstStyle/>
          <a:p>
            <a:fld id="{057A0F49-6463-42A6-B99A-8D769BF6E599}" type="slidenum">
              <a:rPr lang="en-US" smtClean="0"/>
              <a:t>‹#›</a:t>
            </a:fld>
            <a:endParaRPr lang="en-US"/>
          </a:p>
        </p:txBody>
      </p:sp>
    </p:spTree>
    <p:extLst>
      <p:ext uri="{BB962C8B-B14F-4D97-AF65-F5344CB8AC3E}">
        <p14:creationId xmlns:p14="http://schemas.microsoft.com/office/powerpoint/2010/main" val="7041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741F6-B4F7-4865-8385-5BABDC14844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C07863-634C-4372-B573-3A8E05E031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50A212-03E9-4662-A377-43C444B30256}"/>
              </a:ext>
            </a:extLst>
          </p:cNvPr>
          <p:cNvSpPr>
            <a:spLocks noGrp="1"/>
          </p:cNvSpPr>
          <p:nvPr>
            <p:ph type="dt" sz="half" idx="10"/>
          </p:nvPr>
        </p:nvSpPr>
        <p:spPr/>
        <p:txBody>
          <a:bodyPr/>
          <a:lstStyle/>
          <a:p>
            <a:fld id="{0A8CC357-25DF-4CCA-832C-89DF4B2F1FEB}" type="datetimeFigureOut">
              <a:rPr lang="en-US" smtClean="0"/>
              <a:t>1/25/2024</a:t>
            </a:fld>
            <a:endParaRPr lang="en-US"/>
          </a:p>
        </p:txBody>
      </p:sp>
      <p:sp>
        <p:nvSpPr>
          <p:cNvPr id="5" name="Footer Placeholder 4">
            <a:extLst>
              <a:ext uri="{FF2B5EF4-FFF2-40B4-BE49-F238E27FC236}">
                <a16:creationId xmlns:a16="http://schemas.microsoft.com/office/drawing/2014/main" id="{82C239B6-7D72-48FF-BD61-A70DF01198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59DF08-6EA2-4B67-8367-582DD4D87D80}"/>
              </a:ext>
            </a:extLst>
          </p:cNvPr>
          <p:cNvSpPr>
            <a:spLocks noGrp="1"/>
          </p:cNvSpPr>
          <p:nvPr>
            <p:ph type="sldNum" sz="quarter" idx="12"/>
          </p:nvPr>
        </p:nvSpPr>
        <p:spPr/>
        <p:txBody>
          <a:bodyPr/>
          <a:lstStyle/>
          <a:p>
            <a:fld id="{057A0F49-6463-42A6-B99A-8D769BF6E599}" type="slidenum">
              <a:rPr lang="en-US" smtClean="0"/>
              <a:t>‹#›</a:t>
            </a:fld>
            <a:endParaRPr lang="en-US"/>
          </a:p>
        </p:txBody>
      </p:sp>
    </p:spTree>
    <p:extLst>
      <p:ext uri="{BB962C8B-B14F-4D97-AF65-F5344CB8AC3E}">
        <p14:creationId xmlns:p14="http://schemas.microsoft.com/office/powerpoint/2010/main" val="9060312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6D3548-FB88-498C-9859-B0AD2C0B799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40D496-9D59-41DE-B1DD-9CBA3E20B3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7FB302-0394-494F-B75F-DF9AE84B31B4}"/>
              </a:ext>
            </a:extLst>
          </p:cNvPr>
          <p:cNvSpPr>
            <a:spLocks noGrp="1"/>
          </p:cNvSpPr>
          <p:nvPr>
            <p:ph type="dt" sz="half" idx="10"/>
          </p:nvPr>
        </p:nvSpPr>
        <p:spPr/>
        <p:txBody>
          <a:bodyPr/>
          <a:lstStyle/>
          <a:p>
            <a:fld id="{0A8CC357-25DF-4CCA-832C-89DF4B2F1FEB}" type="datetimeFigureOut">
              <a:rPr lang="en-US" smtClean="0"/>
              <a:t>1/25/2024</a:t>
            </a:fld>
            <a:endParaRPr lang="en-US"/>
          </a:p>
        </p:txBody>
      </p:sp>
      <p:sp>
        <p:nvSpPr>
          <p:cNvPr id="5" name="Footer Placeholder 4">
            <a:extLst>
              <a:ext uri="{FF2B5EF4-FFF2-40B4-BE49-F238E27FC236}">
                <a16:creationId xmlns:a16="http://schemas.microsoft.com/office/drawing/2014/main" id="{40DEE9BC-2FCC-4807-9C94-DD08B76088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7EF497-BE9D-4596-8E62-785942991A3C}"/>
              </a:ext>
            </a:extLst>
          </p:cNvPr>
          <p:cNvSpPr>
            <a:spLocks noGrp="1"/>
          </p:cNvSpPr>
          <p:nvPr>
            <p:ph type="sldNum" sz="quarter" idx="12"/>
          </p:nvPr>
        </p:nvSpPr>
        <p:spPr/>
        <p:txBody>
          <a:bodyPr/>
          <a:lstStyle/>
          <a:p>
            <a:fld id="{057A0F49-6463-42A6-B99A-8D769BF6E599}" type="slidenum">
              <a:rPr lang="en-US" smtClean="0"/>
              <a:t>‹#›</a:t>
            </a:fld>
            <a:endParaRPr lang="en-US"/>
          </a:p>
        </p:txBody>
      </p:sp>
    </p:spTree>
    <p:extLst>
      <p:ext uri="{BB962C8B-B14F-4D97-AF65-F5344CB8AC3E}">
        <p14:creationId xmlns:p14="http://schemas.microsoft.com/office/powerpoint/2010/main" val="40853572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2"/>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2834CC8A-3DFF-8446-861F-9113EB8EAD1C}" type="datetimeFigureOut">
              <a:rPr lang="en-US" smtClean="0"/>
              <a:t>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296A0E-B4D9-2B45-91CB-9F1A2EB5417D}" type="slidenum">
              <a:rPr lang="en-US" smtClean="0"/>
              <a:t>‹#›</a:t>
            </a:fld>
            <a:endParaRPr lang="en-US"/>
          </a:p>
        </p:txBody>
      </p:sp>
      <p:sp>
        <p:nvSpPr>
          <p:cNvPr id="9" name="Text Placeholder 8">
            <a:extLst>
              <a:ext uri="{FF2B5EF4-FFF2-40B4-BE49-F238E27FC236}">
                <a16:creationId xmlns:a16="http://schemas.microsoft.com/office/drawing/2014/main" id="{80E64FDC-5E99-CB4B-9C8E-6B448AE83B74}"/>
              </a:ext>
            </a:extLst>
          </p:cNvPr>
          <p:cNvSpPr>
            <a:spLocks noGrp="1"/>
          </p:cNvSpPr>
          <p:nvPr>
            <p:ph type="body" sz="quarter" idx="13"/>
          </p:nvPr>
        </p:nvSpPr>
        <p:spPr>
          <a:xfrm>
            <a:off x="838200" y="2008188"/>
            <a:ext cx="10515600" cy="3741448"/>
          </a:xfrm>
        </p:spPr>
        <p:txBody>
          <a:bodyPr/>
          <a:lstStyle>
            <a:lvl1pPr>
              <a:defRPr b="0">
                <a:solidFill>
                  <a:schemeClr val="tx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a:extLst>
              <a:ext uri="{FF2B5EF4-FFF2-40B4-BE49-F238E27FC236}">
                <a16:creationId xmlns:a16="http://schemas.microsoft.com/office/drawing/2014/main" id="{FFA9966F-2BD9-A749-A471-BE97F8968742}"/>
              </a:ext>
            </a:extLst>
          </p:cNvPr>
          <p:cNvPicPr>
            <a:picLocks noChangeAspect="1"/>
          </p:cNvPicPr>
          <p:nvPr userDrawn="1"/>
        </p:nvPicPr>
        <p:blipFill>
          <a:blip r:embed="rId2"/>
          <a:srcRect/>
          <a:stretch/>
        </p:blipFill>
        <p:spPr>
          <a:xfrm>
            <a:off x="-40799" y="6402573"/>
            <a:ext cx="12269889" cy="497427"/>
          </a:xfrm>
          <a:prstGeom prst="rect">
            <a:avLst/>
          </a:prstGeom>
        </p:spPr>
      </p:pic>
    </p:spTree>
    <p:extLst>
      <p:ext uri="{BB962C8B-B14F-4D97-AF65-F5344CB8AC3E}">
        <p14:creationId xmlns:p14="http://schemas.microsoft.com/office/powerpoint/2010/main" val="38091702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9" name="Picture 8" descr="A picture containing shirt, umbrella&#10;&#10;Description automatically generated">
            <a:extLst>
              <a:ext uri="{FF2B5EF4-FFF2-40B4-BE49-F238E27FC236}">
                <a16:creationId xmlns:a16="http://schemas.microsoft.com/office/drawing/2014/main" id="{E1091C16-59DD-1D49-947E-16DBC13A0E99}"/>
              </a:ext>
            </a:extLst>
          </p:cNvPr>
          <p:cNvPicPr>
            <a:picLocks noChangeAspect="1"/>
          </p:cNvPicPr>
          <p:nvPr userDrawn="1"/>
        </p:nvPicPr>
        <p:blipFill rotWithShape="1">
          <a:blip r:embed="rId2"/>
          <a:srcRect r="68821" b="82657"/>
          <a:stretch/>
        </p:blipFill>
        <p:spPr>
          <a:xfrm>
            <a:off x="-100013" y="-106449"/>
            <a:ext cx="5230813" cy="1644410"/>
          </a:xfrm>
          <a:prstGeom prst="rect">
            <a:avLst/>
          </a:prstGeom>
        </p:spPr>
      </p:pic>
      <p:sp>
        <p:nvSpPr>
          <p:cNvPr id="2" name="Title 1"/>
          <p:cNvSpPr>
            <a:spLocks noGrp="1"/>
          </p:cNvSpPr>
          <p:nvPr>
            <p:ph type="ctrTitle"/>
          </p:nvPr>
        </p:nvSpPr>
        <p:spPr>
          <a:xfrm>
            <a:off x="543339" y="1692966"/>
            <a:ext cx="5804452" cy="1909762"/>
          </a:xfrm>
        </p:spPr>
        <p:txBody>
          <a:bodyPr anchor="b">
            <a:normAutofit/>
          </a:bodyPr>
          <a:lstStyle>
            <a:lvl1pPr algn="l">
              <a:defRPr sz="4800" b="1">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543339" y="4161181"/>
            <a:ext cx="9144000" cy="1189383"/>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2834CC8A-3DFF-8446-861F-9113EB8EAD1C}"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296A0E-B4D9-2B45-91CB-9F1A2EB5417D}" type="slidenum">
              <a:rPr lang="en-US" smtClean="0"/>
              <a:t>‹#›</a:t>
            </a:fld>
            <a:endParaRPr lang="en-US"/>
          </a:p>
        </p:txBody>
      </p:sp>
      <p:pic>
        <p:nvPicPr>
          <p:cNvPr id="8" name="Picture 7" descr="A picture containing object, clock&#10;&#10;Description automatically generated">
            <a:extLst>
              <a:ext uri="{FF2B5EF4-FFF2-40B4-BE49-F238E27FC236}">
                <a16:creationId xmlns:a16="http://schemas.microsoft.com/office/drawing/2014/main" id="{73ECA80C-3673-004B-A590-84F649BAFBCF}"/>
              </a:ext>
            </a:extLst>
          </p:cNvPr>
          <p:cNvPicPr>
            <a:picLocks noChangeAspect="1"/>
          </p:cNvPicPr>
          <p:nvPr userDrawn="1"/>
        </p:nvPicPr>
        <p:blipFill>
          <a:blip r:embed="rId3">
            <a:alphaModFix amt="50000"/>
          </a:blip>
          <a:stretch>
            <a:fillRect/>
          </a:stretch>
        </p:blipFill>
        <p:spPr>
          <a:xfrm>
            <a:off x="57642" y="0"/>
            <a:ext cx="12134358" cy="6858000"/>
          </a:xfrm>
          <a:prstGeom prst="rect">
            <a:avLst/>
          </a:prstGeom>
        </p:spPr>
      </p:pic>
    </p:spTree>
    <p:extLst>
      <p:ext uri="{BB962C8B-B14F-4D97-AF65-F5344CB8AC3E}">
        <p14:creationId xmlns:p14="http://schemas.microsoft.com/office/powerpoint/2010/main" val="39440304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a:extLst>
              <a:ext uri="{FF2B5EF4-FFF2-40B4-BE49-F238E27FC236}">
                <a16:creationId xmlns:a16="http://schemas.microsoft.com/office/drawing/2014/main" id="{A54C629B-A192-4B4C-9FDD-B0E465C23A91}"/>
              </a:ext>
            </a:extLst>
          </p:cNvPr>
          <p:cNvPicPr>
            <a:picLocks noChangeAspect="1"/>
          </p:cNvPicPr>
          <p:nvPr userDrawn="1"/>
        </p:nvPicPr>
        <p:blipFill>
          <a:blip r:embed="rId3"/>
          <a:stretch>
            <a:fillRect/>
          </a:stretch>
        </p:blipFill>
        <p:spPr>
          <a:xfrm>
            <a:off x="0" y="6793237"/>
            <a:ext cx="12192000" cy="73152"/>
          </a:xfrm>
          <a:prstGeom prst="rect">
            <a:avLst/>
          </a:prstGeom>
        </p:spPr>
      </p:pic>
    </p:spTree>
    <p:custDataLst>
      <p:tags r:id="rId1"/>
    </p:custDataLst>
    <p:extLst>
      <p:ext uri="{BB962C8B-B14F-4D97-AF65-F5344CB8AC3E}">
        <p14:creationId xmlns:p14="http://schemas.microsoft.com/office/powerpoint/2010/main" val="10715414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745724"/>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838200" y="1331650"/>
            <a:ext cx="10515600" cy="4845313"/>
          </a:xfrm>
        </p:spPr>
        <p:txBody>
          <a:bodyPr/>
          <a:lstStyle>
            <a:lvl1pPr>
              <a:buClr>
                <a:schemeClr val="tx1"/>
              </a:buClr>
              <a:defRPr>
                <a:latin typeface="Arial" panose="020B0604020202020204" pitchFamily="34" charset="0"/>
                <a:cs typeface="Arial" panose="020B0604020202020204" pitchFamily="34" charset="0"/>
              </a:defRPr>
            </a:lvl1pPr>
            <a:lvl2pPr>
              <a:buClr>
                <a:schemeClr val="tx1"/>
              </a:buClr>
              <a:defRPr>
                <a:latin typeface="Arial" panose="020B0604020202020204" pitchFamily="34" charset="0"/>
                <a:cs typeface="Arial" panose="020B0604020202020204" pitchFamily="34" charset="0"/>
              </a:defRPr>
            </a:lvl2pPr>
            <a:lvl3pPr>
              <a:buClr>
                <a:schemeClr val="tx1"/>
              </a:buClr>
              <a:defRPr>
                <a:solidFill>
                  <a:schemeClr val="tx1"/>
                </a:solidFill>
                <a:latin typeface="Arial" panose="020B0604020202020204" pitchFamily="34" charset="0"/>
                <a:cs typeface="Arial" panose="020B0604020202020204" pitchFamily="34" charset="0"/>
              </a:defRPr>
            </a:lvl3pPr>
            <a:lvl4pPr>
              <a:buClr>
                <a:schemeClr val="tx1"/>
              </a:buClr>
              <a:defRPr>
                <a:latin typeface="Arial" panose="020B0604020202020204" pitchFamily="34" charset="0"/>
                <a:cs typeface="Arial" panose="020B0604020202020204" pitchFamily="34" charset="0"/>
              </a:defRPr>
            </a:lvl4pPr>
            <a:lvl5pPr>
              <a:buClr>
                <a:schemeClr val="tx1"/>
              </a:buCl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58659B00-6B85-4E18-9A16-AC11D4E41012}"/>
              </a:ext>
            </a:extLst>
          </p:cNvPr>
          <p:cNvPicPr>
            <a:picLocks noChangeAspect="1"/>
          </p:cNvPicPr>
          <p:nvPr userDrawn="1"/>
        </p:nvPicPr>
        <p:blipFill>
          <a:blip r:embed="rId3"/>
          <a:stretch>
            <a:fillRect/>
          </a:stretch>
        </p:blipFill>
        <p:spPr>
          <a:xfrm>
            <a:off x="0" y="6793237"/>
            <a:ext cx="12192000" cy="73152"/>
          </a:xfrm>
          <a:prstGeom prst="rect">
            <a:avLst/>
          </a:prstGeom>
        </p:spPr>
      </p:pic>
    </p:spTree>
    <p:custDataLst>
      <p:tags r:id="rId1"/>
    </p:custDataLst>
    <p:extLst>
      <p:ext uri="{BB962C8B-B14F-4D97-AF65-F5344CB8AC3E}">
        <p14:creationId xmlns:p14="http://schemas.microsoft.com/office/powerpoint/2010/main" val="20975558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3F004C1C-2044-4188-A952-78EC2F3C0014}"/>
              </a:ext>
            </a:extLst>
          </p:cNvPr>
          <p:cNvPicPr>
            <a:picLocks noChangeAspect="1"/>
          </p:cNvPicPr>
          <p:nvPr userDrawn="1"/>
        </p:nvPicPr>
        <p:blipFill>
          <a:blip r:embed="rId3"/>
          <a:stretch>
            <a:fillRect/>
          </a:stretch>
        </p:blipFill>
        <p:spPr>
          <a:xfrm>
            <a:off x="0" y="6793237"/>
            <a:ext cx="12192000" cy="73152"/>
          </a:xfrm>
          <a:prstGeom prst="rect">
            <a:avLst/>
          </a:prstGeom>
        </p:spPr>
      </p:pic>
    </p:spTree>
    <p:custDataLst>
      <p:tags r:id="rId1"/>
    </p:custDataLst>
    <p:extLst>
      <p:ext uri="{BB962C8B-B14F-4D97-AF65-F5344CB8AC3E}">
        <p14:creationId xmlns:p14="http://schemas.microsoft.com/office/powerpoint/2010/main" val="32418360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0"/>
            <a:ext cx="10515600" cy="784690"/>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839788" y="1681163"/>
            <a:ext cx="10515600" cy="823912"/>
          </a:xfrm>
        </p:spPr>
        <p:txBody>
          <a:bodyPr anchor="b">
            <a:noAutofit/>
          </a:bodyPr>
          <a:lstStyle>
            <a:lvl1pPr marL="0" indent="0">
              <a:buNone/>
              <a:defRPr sz="3200" b="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10515600"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a:extLst>
              <a:ext uri="{FF2B5EF4-FFF2-40B4-BE49-F238E27FC236}">
                <a16:creationId xmlns:a16="http://schemas.microsoft.com/office/drawing/2014/main" id="{E3A46C29-0783-45A9-B5E2-09C47E62D181}"/>
              </a:ext>
            </a:extLst>
          </p:cNvPr>
          <p:cNvPicPr>
            <a:picLocks noChangeAspect="1"/>
          </p:cNvPicPr>
          <p:nvPr userDrawn="1"/>
        </p:nvPicPr>
        <p:blipFill>
          <a:blip r:embed="rId3"/>
          <a:stretch>
            <a:fillRect/>
          </a:stretch>
        </p:blipFill>
        <p:spPr>
          <a:xfrm>
            <a:off x="0" y="6793237"/>
            <a:ext cx="12192000" cy="73152"/>
          </a:xfrm>
          <a:prstGeom prst="rect">
            <a:avLst/>
          </a:prstGeom>
        </p:spPr>
      </p:pic>
    </p:spTree>
    <p:custDataLst>
      <p:tags r:id="rId1"/>
    </p:custDataLst>
    <p:extLst>
      <p:ext uri="{BB962C8B-B14F-4D97-AF65-F5344CB8AC3E}">
        <p14:creationId xmlns:p14="http://schemas.microsoft.com/office/powerpoint/2010/main" val="24759639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0"/>
            <a:ext cx="10515600" cy="784690"/>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noAutofit/>
          </a:bodyPr>
          <a:lstStyle>
            <a:lvl1pPr marL="0" indent="0">
              <a:buNone/>
              <a:defRPr sz="32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noAutofit/>
          </a:bodyPr>
          <a:lstStyle>
            <a:lvl1pPr marL="0" indent="0">
              <a:buNone/>
              <a:defRPr sz="32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a:extLst>
              <a:ext uri="{FF2B5EF4-FFF2-40B4-BE49-F238E27FC236}">
                <a16:creationId xmlns:a16="http://schemas.microsoft.com/office/drawing/2014/main" id="{F7F0E172-050F-4E15-BF19-6072637E2D84}"/>
              </a:ext>
            </a:extLst>
          </p:cNvPr>
          <p:cNvPicPr>
            <a:picLocks noChangeAspect="1"/>
          </p:cNvPicPr>
          <p:nvPr userDrawn="1"/>
        </p:nvPicPr>
        <p:blipFill>
          <a:blip r:embed="rId3"/>
          <a:stretch>
            <a:fillRect/>
          </a:stretch>
        </p:blipFill>
        <p:spPr>
          <a:xfrm>
            <a:off x="0" y="6793237"/>
            <a:ext cx="12192000" cy="73152"/>
          </a:xfrm>
          <a:prstGeom prst="rect">
            <a:avLst/>
          </a:prstGeom>
        </p:spPr>
      </p:pic>
    </p:spTree>
    <p:custDataLst>
      <p:tags r:id="rId1"/>
    </p:custDataLst>
    <p:extLst>
      <p:ext uri="{BB962C8B-B14F-4D97-AF65-F5344CB8AC3E}">
        <p14:creationId xmlns:p14="http://schemas.microsoft.com/office/powerpoint/2010/main" val="31633993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987425"/>
            <a:ext cx="6172200" cy="4873625"/>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buClr>
                <a:srgbClr val="778B51"/>
              </a:buCl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987425"/>
            <a:ext cx="3932237" cy="4881563"/>
          </a:xfrm>
        </p:spPr>
        <p:txBody>
          <a:bodyPr>
            <a:normAutofit/>
          </a:bodyPr>
          <a:lstStyle>
            <a:lvl1pPr marL="0" indent="0">
              <a:buNone/>
              <a:defRPr sz="28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Title 1">
            <a:extLst>
              <a:ext uri="{FF2B5EF4-FFF2-40B4-BE49-F238E27FC236}">
                <a16:creationId xmlns:a16="http://schemas.microsoft.com/office/drawing/2014/main" id="{D202D9A1-AED8-4FF9-90B7-C1BA59B407C3}"/>
              </a:ext>
            </a:extLst>
          </p:cNvPr>
          <p:cNvSpPr>
            <a:spLocks noGrp="1"/>
          </p:cNvSpPr>
          <p:nvPr>
            <p:ph type="title"/>
          </p:nvPr>
        </p:nvSpPr>
        <p:spPr>
          <a:xfrm>
            <a:off x="926976" y="0"/>
            <a:ext cx="10515600" cy="738196"/>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pic>
        <p:nvPicPr>
          <p:cNvPr id="9" name="Picture 8">
            <a:extLst>
              <a:ext uri="{FF2B5EF4-FFF2-40B4-BE49-F238E27FC236}">
                <a16:creationId xmlns:a16="http://schemas.microsoft.com/office/drawing/2014/main" id="{28C23698-1322-4C3C-8CE6-82CA5CE364F6}"/>
              </a:ext>
            </a:extLst>
          </p:cNvPr>
          <p:cNvPicPr>
            <a:picLocks noChangeAspect="1"/>
          </p:cNvPicPr>
          <p:nvPr userDrawn="1"/>
        </p:nvPicPr>
        <p:blipFill>
          <a:blip r:embed="rId3"/>
          <a:stretch>
            <a:fillRect/>
          </a:stretch>
        </p:blipFill>
        <p:spPr>
          <a:xfrm>
            <a:off x="0" y="6793237"/>
            <a:ext cx="12192000" cy="73152"/>
          </a:xfrm>
          <a:prstGeom prst="rect">
            <a:avLst/>
          </a:prstGeom>
        </p:spPr>
      </p:pic>
    </p:spTree>
    <p:custDataLst>
      <p:tags r:id="rId1"/>
    </p:custDataLst>
    <p:extLst>
      <p:ext uri="{BB962C8B-B14F-4D97-AF65-F5344CB8AC3E}">
        <p14:creationId xmlns:p14="http://schemas.microsoft.com/office/powerpoint/2010/main" val="3707191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D2032-2484-4123-92C3-F1961ABD30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3EAA58-C935-4FFE-8462-D9E8811CBC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1D9C59-BB27-4083-9F8E-5861529BAF2C}"/>
              </a:ext>
            </a:extLst>
          </p:cNvPr>
          <p:cNvSpPr>
            <a:spLocks noGrp="1"/>
          </p:cNvSpPr>
          <p:nvPr>
            <p:ph type="dt" sz="half" idx="10"/>
          </p:nvPr>
        </p:nvSpPr>
        <p:spPr/>
        <p:txBody>
          <a:bodyPr/>
          <a:lstStyle/>
          <a:p>
            <a:fld id="{0A8CC357-25DF-4CCA-832C-89DF4B2F1FEB}" type="datetimeFigureOut">
              <a:rPr lang="en-US" smtClean="0"/>
              <a:t>1/25/2024</a:t>
            </a:fld>
            <a:endParaRPr lang="en-US"/>
          </a:p>
        </p:txBody>
      </p:sp>
      <p:sp>
        <p:nvSpPr>
          <p:cNvPr id="5" name="Footer Placeholder 4">
            <a:extLst>
              <a:ext uri="{FF2B5EF4-FFF2-40B4-BE49-F238E27FC236}">
                <a16:creationId xmlns:a16="http://schemas.microsoft.com/office/drawing/2014/main" id="{5B02F78A-1D50-4193-BCF4-E28592A5FF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266C22-D4F8-4A92-B92D-D21F19203291}"/>
              </a:ext>
            </a:extLst>
          </p:cNvPr>
          <p:cNvSpPr>
            <a:spLocks noGrp="1"/>
          </p:cNvSpPr>
          <p:nvPr>
            <p:ph type="sldNum" sz="quarter" idx="12"/>
          </p:nvPr>
        </p:nvSpPr>
        <p:spPr/>
        <p:txBody>
          <a:bodyPr/>
          <a:lstStyle/>
          <a:p>
            <a:fld id="{057A0F49-6463-42A6-B99A-8D769BF6E599}" type="slidenum">
              <a:rPr lang="en-US" smtClean="0"/>
              <a:t>‹#›</a:t>
            </a:fld>
            <a:endParaRPr lang="en-US"/>
          </a:p>
        </p:txBody>
      </p:sp>
    </p:spTree>
    <p:extLst>
      <p:ext uri="{BB962C8B-B14F-4D97-AF65-F5344CB8AC3E}">
        <p14:creationId xmlns:p14="http://schemas.microsoft.com/office/powerpoint/2010/main" val="35178047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4"/>
            <a:ext cx="3932237" cy="1069975"/>
          </a:xfrm>
        </p:spPr>
        <p:txBody>
          <a:bodyPr anchor="b"/>
          <a:lstStyle>
            <a:lvl1pPr>
              <a:defRPr sz="320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Title 1">
            <a:extLst>
              <a:ext uri="{FF2B5EF4-FFF2-40B4-BE49-F238E27FC236}">
                <a16:creationId xmlns:a16="http://schemas.microsoft.com/office/drawing/2014/main" id="{8B344E59-8D2A-422D-B159-C0211AFA971E}"/>
              </a:ext>
            </a:extLst>
          </p:cNvPr>
          <p:cNvSpPr txBox="1">
            <a:spLocks/>
          </p:cNvSpPr>
          <p:nvPr userDrawn="1"/>
        </p:nvSpPr>
        <p:spPr>
          <a:xfrm>
            <a:off x="926976" y="0"/>
            <a:ext cx="10515600" cy="7381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1"/>
                </a:solidFill>
                <a:latin typeface="Helvetica" panose="020B0604020202020204" pitchFamily="34" charset="0"/>
                <a:ea typeface="+mj-ea"/>
                <a:cs typeface="Helvetica" panose="020B0604020202020204" pitchFamily="34" charset="0"/>
              </a:defRPr>
            </a:lvl1pPr>
          </a:lstStyle>
          <a:p>
            <a:r>
              <a:rPr lang="en-US" dirty="0">
                <a:latin typeface="Arial" panose="020B0604020202020204" pitchFamily="34" charset="0"/>
                <a:cs typeface="Arial" panose="020B0604020202020204" pitchFamily="34" charset="0"/>
              </a:rPr>
              <a:t>Click to edit Master title style</a:t>
            </a:r>
          </a:p>
        </p:txBody>
      </p:sp>
      <p:pic>
        <p:nvPicPr>
          <p:cNvPr id="9" name="Picture 8">
            <a:extLst>
              <a:ext uri="{FF2B5EF4-FFF2-40B4-BE49-F238E27FC236}">
                <a16:creationId xmlns:a16="http://schemas.microsoft.com/office/drawing/2014/main" id="{72C51196-9EE0-4717-8395-BFB8FC606FF5}"/>
              </a:ext>
            </a:extLst>
          </p:cNvPr>
          <p:cNvPicPr>
            <a:picLocks noChangeAspect="1"/>
          </p:cNvPicPr>
          <p:nvPr userDrawn="1"/>
        </p:nvPicPr>
        <p:blipFill>
          <a:blip r:embed="rId3"/>
          <a:stretch>
            <a:fillRect/>
          </a:stretch>
        </p:blipFill>
        <p:spPr>
          <a:xfrm>
            <a:off x="0" y="6793237"/>
            <a:ext cx="12192000" cy="73152"/>
          </a:xfrm>
          <a:prstGeom prst="rect">
            <a:avLst/>
          </a:prstGeom>
        </p:spPr>
      </p:pic>
    </p:spTree>
    <p:custDataLst>
      <p:tags r:id="rId1"/>
    </p:custDataLst>
    <p:extLst>
      <p:ext uri="{BB962C8B-B14F-4D97-AF65-F5344CB8AC3E}">
        <p14:creationId xmlns:p14="http://schemas.microsoft.com/office/powerpoint/2010/main" val="7215522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8200" y="6221903"/>
            <a:ext cx="2743200" cy="419564"/>
          </a:xfrm>
          <a:prstGeom prst="rect">
            <a:avLst/>
          </a:prstGeom>
        </p:spPr>
        <p:txBody>
          <a:bodyPr/>
          <a:lstStyle/>
          <a:p>
            <a:fld id="{D3DEFF14-EB3F-4790-80E3-F21BAA1C3751}" type="datetime1">
              <a:rPr lang="en-US" smtClean="0"/>
              <a:t>1/25/2024</a:t>
            </a:fld>
            <a:endParaRPr lang="en-US" dirty="0"/>
          </a:p>
        </p:txBody>
      </p:sp>
      <p:sp>
        <p:nvSpPr>
          <p:cNvPr id="5" name="Footer Placeholder 4"/>
          <p:cNvSpPr>
            <a:spLocks noGrp="1"/>
          </p:cNvSpPr>
          <p:nvPr>
            <p:ph type="ftr" sz="quarter" idx="11"/>
          </p:nvPr>
        </p:nvSpPr>
        <p:spPr>
          <a:xfrm>
            <a:off x="4038600" y="6221903"/>
            <a:ext cx="4114800" cy="419564"/>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221903"/>
            <a:ext cx="2743200" cy="410066"/>
          </a:xfrm>
          <a:prstGeom prst="rect">
            <a:avLst/>
          </a:prstGeom>
        </p:spPr>
        <p:txBody>
          <a:bodyPr/>
          <a:lstStyle/>
          <a:p>
            <a:fld id="{5A857258-FFC2-7D4D-A206-B001053DCD77}" type="slidenum">
              <a:rPr lang="en-US" smtClean="0"/>
              <a:t>‹#›</a:t>
            </a:fld>
            <a:endParaRPr lang="en-US" dirty="0"/>
          </a:p>
        </p:txBody>
      </p:sp>
      <p:pic>
        <p:nvPicPr>
          <p:cNvPr id="7" name="Picture 6">
            <a:extLst>
              <a:ext uri="{FF2B5EF4-FFF2-40B4-BE49-F238E27FC236}">
                <a16:creationId xmlns:a16="http://schemas.microsoft.com/office/drawing/2014/main" id="{E1CFBE6A-1924-414F-A62F-7DD5001B5F39}"/>
              </a:ext>
            </a:extLst>
          </p:cNvPr>
          <p:cNvPicPr>
            <a:picLocks noChangeAspect="1"/>
          </p:cNvPicPr>
          <p:nvPr userDrawn="1"/>
        </p:nvPicPr>
        <p:blipFill>
          <a:blip r:embed="rId3"/>
          <a:stretch>
            <a:fillRect/>
          </a:stretch>
        </p:blipFill>
        <p:spPr>
          <a:xfrm>
            <a:off x="0" y="6793237"/>
            <a:ext cx="12192000" cy="73152"/>
          </a:xfrm>
          <a:prstGeom prst="rect">
            <a:avLst/>
          </a:prstGeom>
        </p:spPr>
      </p:pic>
    </p:spTree>
    <p:custDataLst>
      <p:tags r:id="rId1"/>
    </p:custDataLst>
    <p:extLst>
      <p:ext uri="{BB962C8B-B14F-4D97-AF65-F5344CB8AC3E}">
        <p14:creationId xmlns:p14="http://schemas.microsoft.com/office/powerpoint/2010/main" val="3998361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BF881-69F1-48D9-A481-59685BA9150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213BBC-B1DD-41A4-8BC9-3ADE1E6619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614B29-ED5D-410C-8852-BF341E6CCB9E}"/>
              </a:ext>
            </a:extLst>
          </p:cNvPr>
          <p:cNvSpPr>
            <a:spLocks noGrp="1"/>
          </p:cNvSpPr>
          <p:nvPr>
            <p:ph type="dt" sz="half" idx="10"/>
          </p:nvPr>
        </p:nvSpPr>
        <p:spPr/>
        <p:txBody>
          <a:bodyPr/>
          <a:lstStyle/>
          <a:p>
            <a:fld id="{0A8CC357-25DF-4CCA-832C-89DF4B2F1FEB}" type="datetimeFigureOut">
              <a:rPr lang="en-US" smtClean="0"/>
              <a:t>1/25/2024</a:t>
            </a:fld>
            <a:endParaRPr lang="en-US"/>
          </a:p>
        </p:txBody>
      </p:sp>
      <p:sp>
        <p:nvSpPr>
          <p:cNvPr id="5" name="Footer Placeholder 4">
            <a:extLst>
              <a:ext uri="{FF2B5EF4-FFF2-40B4-BE49-F238E27FC236}">
                <a16:creationId xmlns:a16="http://schemas.microsoft.com/office/drawing/2014/main" id="{68FC9591-6ED1-494F-804E-32A18AD461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B60A6A-E41B-44CB-8B78-C877AB7408DF}"/>
              </a:ext>
            </a:extLst>
          </p:cNvPr>
          <p:cNvSpPr>
            <a:spLocks noGrp="1"/>
          </p:cNvSpPr>
          <p:nvPr>
            <p:ph type="sldNum" sz="quarter" idx="12"/>
          </p:nvPr>
        </p:nvSpPr>
        <p:spPr/>
        <p:txBody>
          <a:bodyPr/>
          <a:lstStyle/>
          <a:p>
            <a:fld id="{057A0F49-6463-42A6-B99A-8D769BF6E599}" type="slidenum">
              <a:rPr lang="en-US" smtClean="0"/>
              <a:t>‹#›</a:t>
            </a:fld>
            <a:endParaRPr lang="en-US"/>
          </a:p>
        </p:txBody>
      </p:sp>
    </p:spTree>
    <p:extLst>
      <p:ext uri="{BB962C8B-B14F-4D97-AF65-F5344CB8AC3E}">
        <p14:creationId xmlns:p14="http://schemas.microsoft.com/office/powerpoint/2010/main" val="353672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458EA-C372-40D8-A254-C108E8E0E4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592484-D126-45E1-B61C-53CB5F0B0C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E74548-2B7F-49E3-8218-A51036A560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51B7F0-A8ED-4EE6-8B31-69E7F81E0297}"/>
              </a:ext>
            </a:extLst>
          </p:cNvPr>
          <p:cNvSpPr>
            <a:spLocks noGrp="1"/>
          </p:cNvSpPr>
          <p:nvPr>
            <p:ph type="dt" sz="half" idx="10"/>
          </p:nvPr>
        </p:nvSpPr>
        <p:spPr/>
        <p:txBody>
          <a:bodyPr/>
          <a:lstStyle/>
          <a:p>
            <a:fld id="{0A8CC357-25DF-4CCA-832C-89DF4B2F1FEB}" type="datetimeFigureOut">
              <a:rPr lang="en-US" smtClean="0"/>
              <a:t>1/25/2024</a:t>
            </a:fld>
            <a:endParaRPr lang="en-US"/>
          </a:p>
        </p:txBody>
      </p:sp>
      <p:sp>
        <p:nvSpPr>
          <p:cNvPr id="6" name="Footer Placeholder 5">
            <a:extLst>
              <a:ext uri="{FF2B5EF4-FFF2-40B4-BE49-F238E27FC236}">
                <a16:creationId xmlns:a16="http://schemas.microsoft.com/office/drawing/2014/main" id="{DDBBD75F-FA6B-4909-9C76-5849FDC8A0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93A283-A960-4BEE-9C67-F29DCE06FE86}"/>
              </a:ext>
            </a:extLst>
          </p:cNvPr>
          <p:cNvSpPr>
            <a:spLocks noGrp="1"/>
          </p:cNvSpPr>
          <p:nvPr>
            <p:ph type="sldNum" sz="quarter" idx="12"/>
          </p:nvPr>
        </p:nvSpPr>
        <p:spPr/>
        <p:txBody>
          <a:bodyPr/>
          <a:lstStyle/>
          <a:p>
            <a:fld id="{057A0F49-6463-42A6-B99A-8D769BF6E599}" type="slidenum">
              <a:rPr lang="en-US" smtClean="0"/>
              <a:t>‹#›</a:t>
            </a:fld>
            <a:endParaRPr lang="en-US"/>
          </a:p>
        </p:txBody>
      </p:sp>
    </p:spTree>
    <p:extLst>
      <p:ext uri="{BB962C8B-B14F-4D97-AF65-F5344CB8AC3E}">
        <p14:creationId xmlns:p14="http://schemas.microsoft.com/office/powerpoint/2010/main" val="5564134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40DBE-0DEA-4B11-9FC9-3BC1E94E2BA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16E0F0-466B-48AE-9F1E-361FB0762C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C4F77B-DF6D-46AF-BC82-4EE6A64D42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1AA648-F3BE-49EE-9FDB-C4454BF5E4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551612-16E2-4AF5-B7A5-55C6CF0A89B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A25436-3DCF-4FDD-841B-EB422E905443}"/>
              </a:ext>
            </a:extLst>
          </p:cNvPr>
          <p:cNvSpPr>
            <a:spLocks noGrp="1"/>
          </p:cNvSpPr>
          <p:nvPr>
            <p:ph type="dt" sz="half" idx="10"/>
          </p:nvPr>
        </p:nvSpPr>
        <p:spPr/>
        <p:txBody>
          <a:bodyPr/>
          <a:lstStyle/>
          <a:p>
            <a:fld id="{0A8CC357-25DF-4CCA-832C-89DF4B2F1FEB}" type="datetimeFigureOut">
              <a:rPr lang="en-US" smtClean="0"/>
              <a:t>1/25/2024</a:t>
            </a:fld>
            <a:endParaRPr lang="en-US"/>
          </a:p>
        </p:txBody>
      </p:sp>
      <p:sp>
        <p:nvSpPr>
          <p:cNvPr id="8" name="Footer Placeholder 7">
            <a:extLst>
              <a:ext uri="{FF2B5EF4-FFF2-40B4-BE49-F238E27FC236}">
                <a16:creationId xmlns:a16="http://schemas.microsoft.com/office/drawing/2014/main" id="{4806668E-C76D-488C-9FF5-75722BC004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93B48BB-988F-4193-96FA-F9203EAF0352}"/>
              </a:ext>
            </a:extLst>
          </p:cNvPr>
          <p:cNvSpPr>
            <a:spLocks noGrp="1"/>
          </p:cNvSpPr>
          <p:nvPr>
            <p:ph type="sldNum" sz="quarter" idx="12"/>
          </p:nvPr>
        </p:nvSpPr>
        <p:spPr/>
        <p:txBody>
          <a:bodyPr/>
          <a:lstStyle/>
          <a:p>
            <a:fld id="{057A0F49-6463-42A6-B99A-8D769BF6E599}" type="slidenum">
              <a:rPr lang="en-US" smtClean="0"/>
              <a:t>‹#›</a:t>
            </a:fld>
            <a:endParaRPr lang="en-US"/>
          </a:p>
        </p:txBody>
      </p:sp>
    </p:spTree>
    <p:extLst>
      <p:ext uri="{BB962C8B-B14F-4D97-AF65-F5344CB8AC3E}">
        <p14:creationId xmlns:p14="http://schemas.microsoft.com/office/powerpoint/2010/main" val="3217373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E04D6-BF9F-4825-BD12-21688699FF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3EA46A-26DC-43BC-A937-EA98CCD956F8}"/>
              </a:ext>
            </a:extLst>
          </p:cNvPr>
          <p:cNvSpPr>
            <a:spLocks noGrp="1"/>
          </p:cNvSpPr>
          <p:nvPr>
            <p:ph type="dt" sz="half" idx="10"/>
          </p:nvPr>
        </p:nvSpPr>
        <p:spPr/>
        <p:txBody>
          <a:bodyPr/>
          <a:lstStyle/>
          <a:p>
            <a:fld id="{0A8CC357-25DF-4CCA-832C-89DF4B2F1FEB}" type="datetimeFigureOut">
              <a:rPr lang="en-US" smtClean="0"/>
              <a:t>1/25/2024</a:t>
            </a:fld>
            <a:endParaRPr lang="en-US"/>
          </a:p>
        </p:txBody>
      </p:sp>
      <p:sp>
        <p:nvSpPr>
          <p:cNvPr id="4" name="Footer Placeholder 3">
            <a:extLst>
              <a:ext uri="{FF2B5EF4-FFF2-40B4-BE49-F238E27FC236}">
                <a16:creationId xmlns:a16="http://schemas.microsoft.com/office/drawing/2014/main" id="{5B58D5CC-2699-4234-8EF1-C56CF007EF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679317-194F-4988-98F8-D15510EE130E}"/>
              </a:ext>
            </a:extLst>
          </p:cNvPr>
          <p:cNvSpPr>
            <a:spLocks noGrp="1"/>
          </p:cNvSpPr>
          <p:nvPr>
            <p:ph type="sldNum" sz="quarter" idx="12"/>
          </p:nvPr>
        </p:nvSpPr>
        <p:spPr/>
        <p:txBody>
          <a:bodyPr/>
          <a:lstStyle/>
          <a:p>
            <a:fld id="{057A0F49-6463-42A6-B99A-8D769BF6E599}" type="slidenum">
              <a:rPr lang="en-US" smtClean="0"/>
              <a:t>‹#›</a:t>
            </a:fld>
            <a:endParaRPr lang="en-US"/>
          </a:p>
        </p:txBody>
      </p:sp>
    </p:spTree>
    <p:extLst>
      <p:ext uri="{BB962C8B-B14F-4D97-AF65-F5344CB8AC3E}">
        <p14:creationId xmlns:p14="http://schemas.microsoft.com/office/powerpoint/2010/main" val="2969331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68C4F6-43EA-4DFA-9897-88B90188744D}"/>
              </a:ext>
            </a:extLst>
          </p:cNvPr>
          <p:cNvSpPr>
            <a:spLocks noGrp="1"/>
          </p:cNvSpPr>
          <p:nvPr>
            <p:ph type="dt" sz="half" idx="10"/>
          </p:nvPr>
        </p:nvSpPr>
        <p:spPr/>
        <p:txBody>
          <a:bodyPr/>
          <a:lstStyle/>
          <a:p>
            <a:fld id="{0A8CC357-25DF-4CCA-832C-89DF4B2F1FEB}" type="datetimeFigureOut">
              <a:rPr lang="en-US" smtClean="0"/>
              <a:t>1/25/2024</a:t>
            </a:fld>
            <a:endParaRPr lang="en-US"/>
          </a:p>
        </p:txBody>
      </p:sp>
      <p:sp>
        <p:nvSpPr>
          <p:cNvPr id="3" name="Footer Placeholder 2">
            <a:extLst>
              <a:ext uri="{FF2B5EF4-FFF2-40B4-BE49-F238E27FC236}">
                <a16:creationId xmlns:a16="http://schemas.microsoft.com/office/drawing/2014/main" id="{C1F4009A-AC4C-4FBE-B5D3-6C95B77A4D5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D81CBC-29B3-4CF1-B75B-A7301441A3AD}"/>
              </a:ext>
            </a:extLst>
          </p:cNvPr>
          <p:cNvSpPr>
            <a:spLocks noGrp="1"/>
          </p:cNvSpPr>
          <p:nvPr>
            <p:ph type="sldNum" sz="quarter" idx="12"/>
          </p:nvPr>
        </p:nvSpPr>
        <p:spPr/>
        <p:txBody>
          <a:bodyPr/>
          <a:lstStyle/>
          <a:p>
            <a:fld id="{057A0F49-6463-42A6-B99A-8D769BF6E599}" type="slidenum">
              <a:rPr lang="en-US" smtClean="0"/>
              <a:t>‹#›</a:t>
            </a:fld>
            <a:endParaRPr lang="en-US"/>
          </a:p>
        </p:txBody>
      </p:sp>
    </p:spTree>
    <p:extLst>
      <p:ext uri="{BB962C8B-B14F-4D97-AF65-F5344CB8AC3E}">
        <p14:creationId xmlns:p14="http://schemas.microsoft.com/office/powerpoint/2010/main" val="200176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0AA5F-AFD4-4E0A-9A08-EA73EA7227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63D0B41-65F6-4576-8F8E-FD1CEC6C3F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87613E-3C2C-4F3C-B8B5-84AE174D1A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498096-6E09-4D32-9577-4A6BF94230F2}"/>
              </a:ext>
            </a:extLst>
          </p:cNvPr>
          <p:cNvSpPr>
            <a:spLocks noGrp="1"/>
          </p:cNvSpPr>
          <p:nvPr>
            <p:ph type="dt" sz="half" idx="10"/>
          </p:nvPr>
        </p:nvSpPr>
        <p:spPr/>
        <p:txBody>
          <a:bodyPr/>
          <a:lstStyle/>
          <a:p>
            <a:fld id="{0A8CC357-25DF-4CCA-832C-89DF4B2F1FEB}" type="datetimeFigureOut">
              <a:rPr lang="en-US" smtClean="0"/>
              <a:t>1/25/2024</a:t>
            </a:fld>
            <a:endParaRPr lang="en-US"/>
          </a:p>
        </p:txBody>
      </p:sp>
      <p:sp>
        <p:nvSpPr>
          <p:cNvPr id="6" name="Footer Placeholder 5">
            <a:extLst>
              <a:ext uri="{FF2B5EF4-FFF2-40B4-BE49-F238E27FC236}">
                <a16:creationId xmlns:a16="http://schemas.microsoft.com/office/drawing/2014/main" id="{170DACB5-F9EC-4F42-8D02-F0ADEAB467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9B21A2-01D8-47FE-9F34-3BAA0C05BF1A}"/>
              </a:ext>
            </a:extLst>
          </p:cNvPr>
          <p:cNvSpPr>
            <a:spLocks noGrp="1"/>
          </p:cNvSpPr>
          <p:nvPr>
            <p:ph type="sldNum" sz="quarter" idx="12"/>
          </p:nvPr>
        </p:nvSpPr>
        <p:spPr/>
        <p:txBody>
          <a:bodyPr/>
          <a:lstStyle/>
          <a:p>
            <a:fld id="{057A0F49-6463-42A6-B99A-8D769BF6E599}" type="slidenum">
              <a:rPr lang="en-US" smtClean="0"/>
              <a:t>‹#›</a:t>
            </a:fld>
            <a:endParaRPr lang="en-US"/>
          </a:p>
        </p:txBody>
      </p:sp>
    </p:spTree>
    <p:extLst>
      <p:ext uri="{BB962C8B-B14F-4D97-AF65-F5344CB8AC3E}">
        <p14:creationId xmlns:p14="http://schemas.microsoft.com/office/powerpoint/2010/main" val="2318918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1D25E-E97F-4100-814A-A6336EC36F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8F1F6A-A958-4B3E-8BB1-F189FFC3B5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2D6A7F9-0881-4CAF-BB84-EBE460F7A7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B96CD9-D7FA-4DC1-BD86-6D1DC1071064}"/>
              </a:ext>
            </a:extLst>
          </p:cNvPr>
          <p:cNvSpPr>
            <a:spLocks noGrp="1"/>
          </p:cNvSpPr>
          <p:nvPr>
            <p:ph type="dt" sz="half" idx="10"/>
          </p:nvPr>
        </p:nvSpPr>
        <p:spPr/>
        <p:txBody>
          <a:bodyPr/>
          <a:lstStyle/>
          <a:p>
            <a:fld id="{0A8CC357-25DF-4CCA-832C-89DF4B2F1FEB}" type="datetimeFigureOut">
              <a:rPr lang="en-US" smtClean="0"/>
              <a:t>1/25/2024</a:t>
            </a:fld>
            <a:endParaRPr lang="en-US"/>
          </a:p>
        </p:txBody>
      </p:sp>
      <p:sp>
        <p:nvSpPr>
          <p:cNvPr id="6" name="Footer Placeholder 5">
            <a:extLst>
              <a:ext uri="{FF2B5EF4-FFF2-40B4-BE49-F238E27FC236}">
                <a16:creationId xmlns:a16="http://schemas.microsoft.com/office/drawing/2014/main" id="{14F2F72F-2F5B-41AC-8F15-F657CEA5FE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19C2AB-E62B-42D0-8645-3E588A62243D}"/>
              </a:ext>
            </a:extLst>
          </p:cNvPr>
          <p:cNvSpPr>
            <a:spLocks noGrp="1"/>
          </p:cNvSpPr>
          <p:nvPr>
            <p:ph type="sldNum" sz="quarter" idx="12"/>
          </p:nvPr>
        </p:nvSpPr>
        <p:spPr/>
        <p:txBody>
          <a:bodyPr/>
          <a:lstStyle/>
          <a:p>
            <a:fld id="{057A0F49-6463-42A6-B99A-8D769BF6E599}" type="slidenum">
              <a:rPr lang="en-US" smtClean="0"/>
              <a:t>‹#›</a:t>
            </a:fld>
            <a:endParaRPr lang="en-US"/>
          </a:p>
        </p:txBody>
      </p:sp>
    </p:spTree>
    <p:extLst>
      <p:ext uri="{BB962C8B-B14F-4D97-AF65-F5344CB8AC3E}">
        <p14:creationId xmlns:p14="http://schemas.microsoft.com/office/powerpoint/2010/main" val="4013285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image" Target="../media/image4.png"/><Relationship Id="rId5" Type="http://schemas.openxmlformats.org/officeDocument/2006/relationships/slideLayout" Target="../slideLayouts/slideLayout18.xml"/><Relationship Id="rId10" Type="http://schemas.openxmlformats.org/officeDocument/2006/relationships/tags" Target="../tags/tag1.xml"/><Relationship Id="rId4" Type="http://schemas.openxmlformats.org/officeDocument/2006/relationships/slideLayout" Target="../slideLayouts/slideLayout17.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DB3639-5B9D-460B-9F72-2F3C6D98F3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477542-1E56-484C-A527-732E017497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300B88-F545-437C-81F6-E2058DBF9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8CC357-25DF-4CCA-832C-89DF4B2F1FEB}" type="datetimeFigureOut">
              <a:rPr lang="en-US" smtClean="0"/>
              <a:t>1/25/2024</a:t>
            </a:fld>
            <a:endParaRPr lang="en-US"/>
          </a:p>
        </p:txBody>
      </p:sp>
      <p:sp>
        <p:nvSpPr>
          <p:cNvPr id="5" name="Footer Placeholder 4">
            <a:extLst>
              <a:ext uri="{FF2B5EF4-FFF2-40B4-BE49-F238E27FC236}">
                <a16:creationId xmlns:a16="http://schemas.microsoft.com/office/drawing/2014/main" id="{749D58DC-8C28-4BEA-8DBA-985D245A3B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50F80ED-F9DB-4599-829E-754BF9295F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7A0F49-6463-42A6-B99A-8D769BF6E599}" type="slidenum">
              <a:rPr lang="en-US" smtClean="0"/>
              <a:t>‹#›</a:t>
            </a:fld>
            <a:endParaRPr lang="en-US"/>
          </a:p>
        </p:txBody>
      </p:sp>
    </p:spTree>
    <p:extLst>
      <p:ext uri="{BB962C8B-B14F-4D97-AF65-F5344CB8AC3E}">
        <p14:creationId xmlns:p14="http://schemas.microsoft.com/office/powerpoint/2010/main" val="4229784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C7966DE-3A6C-426C-B889-20DC60FE4CA9}"/>
              </a:ext>
            </a:extLst>
          </p:cNvPr>
          <p:cNvSpPr/>
          <p:nvPr userDrawn="1"/>
        </p:nvSpPr>
        <p:spPr>
          <a:xfrm>
            <a:off x="4" y="-1"/>
            <a:ext cx="12192000" cy="1070200"/>
          </a:xfrm>
          <a:prstGeom prst="rect">
            <a:avLst/>
          </a:prstGeom>
          <a:solidFill>
            <a:srgbClr val="074D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idx="1"/>
          </p:nvPr>
        </p:nvSpPr>
        <p:spPr>
          <a:xfrm>
            <a:off x="838200" y="1438183"/>
            <a:ext cx="10515600" cy="473878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988BFA2E-6DE8-4364-A600-D8D3A6ED7DEC}"/>
              </a:ext>
            </a:extLst>
          </p:cNvPr>
          <p:cNvSpPr/>
          <p:nvPr userDrawn="1"/>
        </p:nvSpPr>
        <p:spPr>
          <a:xfrm>
            <a:off x="-8" y="1070199"/>
            <a:ext cx="12192004" cy="74815"/>
          </a:xfrm>
          <a:prstGeom prst="rect">
            <a:avLst/>
          </a:prstGeom>
          <a:solidFill>
            <a:srgbClr val="F0D1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1" algn="l" defTabSz="457200" rtl="0" eaLnBrk="1" latinLnBrk="0" hangingPunct="1"/>
            <a:endParaRPr lang="en-US" sz="3200" b="1" dirty="0">
              <a:solidFill>
                <a:schemeClr val="bg1"/>
              </a:solidFill>
              <a:latin typeface="Calibri" panose="020F0502020204030204" pitchFamily="34" charset="0"/>
            </a:endParaRPr>
          </a:p>
        </p:txBody>
      </p:sp>
      <p:sp>
        <p:nvSpPr>
          <p:cNvPr id="2" name="Title Placeholder 1"/>
          <p:cNvSpPr>
            <a:spLocks noGrp="1"/>
          </p:cNvSpPr>
          <p:nvPr>
            <p:ph type="title"/>
          </p:nvPr>
        </p:nvSpPr>
        <p:spPr>
          <a:xfrm>
            <a:off x="926976" y="0"/>
            <a:ext cx="10515600" cy="738196"/>
          </a:xfrm>
          <a:prstGeom prst="rect">
            <a:avLst/>
          </a:prstGeom>
        </p:spPr>
        <p:txBody>
          <a:bodyPr vert="horz" lIns="91440" tIns="45720" rIns="91440" bIns="45720" rtlCol="0" anchor="ctr">
            <a:normAutofit/>
          </a:bodyPr>
          <a:lstStyle/>
          <a:p>
            <a:r>
              <a:rPr lang="en-US" dirty="0"/>
              <a:t>Click to edit Master title style</a:t>
            </a:r>
          </a:p>
        </p:txBody>
      </p:sp>
      <p:pic>
        <p:nvPicPr>
          <p:cNvPr id="15" name="Picture 14">
            <a:extLst>
              <a:ext uri="{FF2B5EF4-FFF2-40B4-BE49-F238E27FC236}">
                <a16:creationId xmlns:a16="http://schemas.microsoft.com/office/drawing/2014/main" id="{1D5E5E7F-D851-41F2-AF30-9323E51CABD3}"/>
              </a:ext>
            </a:extLst>
          </p:cNvPr>
          <p:cNvPicPr>
            <a:picLocks noChangeAspect="1"/>
          </p:cNvPicPr>
          <p:nvPr userDrawn="1"/>
        </p:nvPicPr>
        <p:blipFill>
          <a:blip r:embed="rId11"/>
          <a:stretch>
            <a:fillRect/>
          </a:stretch>
        </p:blipFill>
        <p:spPr>
          <a:xfrm>
            <a:off x="0" y="6793237"/>
            <a:ext cx="12192000" cy="73152"/>
          </a:xfrm>
          <a:prstGeom prst="rect">
            <a:avLst/>
          </a:prstGeom>
        </p:spPr>
      </p:pic>
    </p:spTree>
    <p:custDataLst>
      <p:tags r:id="rId10"/>
    </p:custDataLst>
    <p:extLst>
      <p:ext uri="{BB962C8B-B14F-4D97-AF65-F5344CB8AC3E}">
        <p14:creationId xmlns:p14="http://schemas.microsoft.com/office/powerpoint/2010/main" val="277356077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Lst>
  <p:hf hdr="0" ftr="0" dt="0"/>
  <p:txStyles>
    <p:titleStyle>
      <a:lvl1pPr algn="l" defTabSz="914400" rtl="0" eaLnBrk="1" latinLnBrk="0" hangingPunct="1">
        <a:lnSpc>
          <a:spcPct val="90000"/>
        </a:lnSpc>
        <a:spcBef>
          <a:spcPct val="0"/>
        </a:spcBef>
        <a:buNone/>
        <a:defRPr sz="4000" b="1" kern="1200">
          <a:solidFill>
            <a:schemeClr val="bg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ClrTx/>
        <a:buFont typeface="Arial" panose="020B0604020202020204" pitchFamily="34" charset="0"/>
        <a:buChar char="•"/>
        <a:defRPr sz="32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Tx/>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Tx/>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Tx/>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Tx/>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6.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www.theschwartzcenter.org/" TargetMode="External"/><Relationship Id="rId4" Type="http://schemas.openxmlformats.org/officeDocument/2006/relationships/hyperlink" Target="mailto:balown@theschwartzcenter.or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image" Target="../media/image23.png"/><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s://www.theschwartzcenter.org/speakers/beth-a-lown-md/" TargetMode="Externa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6.tmp"/></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A42E8-47C3-4C43-8865-83A7B216CE7A}"/>
              </a:ext>
            </a:extLst>
          </p:cNvPr>
          <p:cNvSpPr>
            <a:spLocks noGrp="1"/>
          </p:cNvSpPr>
          <p:nvPr>
            <p:ph type="title"/>
          </p:nvPr>
        </p:nvSpPr>
        <p:spPr>
          <a:xfrm>
            <a:off x="915959" y="172903"/>
            <a:ext cx="10515600" cy="738196"/>
          </a:xfrm>
        </p:spPr>
        <p:txBody>
          <a:bodyPr/>
          <a:lstStyle/>
          <a:p>
            <a:r>
              <a:rPr lang="en-US" dirty="0"/>
              <a:t>From Surviving to thriving…</a:t>
            </a:r>
          </a:p>
        </p:txBody>
      </p:sp>
      <p:sp>
        <p:nvSpPr>
          <p:cNvPr id="3" name="Content Placeholder 2">
            <a:extLst>
              <a:ext uri="{FF2B5EF4-FFF2-40B4-BE49-F238E27FC236}">
                <a16:creationId xmlns:a16="http://schemas.microsoft.com/office/drawing/2014/main" id="{E5196B23-5D90-5649-BBCF-6ACFAF0F93DA}"/>
              </a:ext>
            </a:extLst>
          </p:cNvPr>
          <p:cNvSpPr>
            <a:spLocks noGrp="1"/>
          </p:cNvSpPr>
          <p:nvPr>
            <p:ph sz="half" idx="1"/>
          </p:nvPr>
        </p:nvSpPr>
        <p:spPr/>
        <p:txBody>
          <a:bodyPr/>
          <a:lstStyle/>
          <a:p>
            <a:r>
              <a:rPr lang="en-US" sz="2800" dirty="0"/>
              <a:t>The Aftermath of COVID….</a:t>
            </a:r>
          </a:p>
          <a:p>
            <a:r>
              <a:rPr lang="en-US" sz="2800" dirty="0"/>
              <a:t>How do we move forward?</a:t>
            </a:r>
          </a:p>
          <a:p>
            <a:r>
              <a:rPr lang="en-US" sz="2800" dirty="0"/>
              <a:t>Will things ever be normal again?</a:t>
            </a:r>
          </a:p>
          <a:p>
            <a:r>
              <a:rPr lang="en-US" sz="2800" dirty="0"/>
              <a:t>Where has the joy gone?</a:t>
            </a:r>
          </a:p>
          <a:p>
            <a:endParaRPr lang="en-US" dirty="0"/>
          </a:p>
          <a:p>
            <a:pPr marL="0" indent="0">
              <a:buNone/>
            </a:pPr>
            <a:endParaRPr lang="en-US" dirty="0"/>
          </a:p>
        </p:txBody>
      </p:sp>
      <p:sp>
        <p:nvSpPr>
          <p:cNvPr id="6" name="TextBox 5">
            <a:extLst>
              <a:ext uri="{FF2B5EF4-FFF2-40B4-BE49-F238E27FC236}">
                <a16:creationId xmlns:a16="http://schemas.microsoft.com/office/drawing/2014/main" id="{671E0972-3628-0B4C-B508-99C9C859343D}"/>
              </a:ext>
            </a:extLst>
          </p:cNvPr>
          <p:cNvSpPr txBox="1"/>
          <p:nvPr/>
        </p:nvSpPr>
        <p:spPr>
          <a:xfrm>
            <a:off x="711543" y="6311900"/>
            <a:ext cx="1061651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30000" noProof="0" dirty="0">
                <a:ln>
                  <a:noFill/>
                </a:ln>
                <a:solidFill>
                  <a:prstClr val="black"/>
                </a:solidFill>
                <a:effectLst/>
                <a:uLnTx/>
                <a:uFillTx/>
                <a:latin typeface="Calibri" panose="020F0502020204030204"/>
                <a:ea typeface="+mn-ea"/>
                <a:cs typeface="+mn-cs"/>
              </a:rPr>
              <a:t>1</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Project ECHO. (2022). https://</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hsc.unm.edu</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/echo/what-we-do/about-the-echo-</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model.html</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2" descr="AMDA Suggests Oral Feedings Rather Than Feeding Tubes | Choosing Wisely">
            <a:extLst>
              <a:ext uri="{FF2B5EF4-FFF2-40B4-BE49-F238E27FC236}">
                <a16:creationId xmlns:a16="http://schemas.microsoft.com/office/drawing/2014/main" id="{89245120-3678-2443-94E2-2245D0D2DA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1785" y="5651653"/>
            <a:ext cx="2100537" cy="6602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CF25598-AE00-0F4D-BEFE-256F7A0C586B}"/>
              </a:ext>
            </a:extLst>
          </p:cNvPr>
          <p:cNvPicPr>
            <a:picLocks noChangeAspect="1"/>
          </p:cNvPicPr>
          <p:nvPr/>
        </p:nvPicPr>
        <p:blipFill>
          <a:blip r:embed="rId3"/>
          <a:stretch>
            <a:fillRect/>
          </a:stretch>
        </p:blipFill>
        <p:spPr>
          <a:xfrm>
            <a:off x="237818" y="5514630"/>
            <a:ext cx="1826066" cy="752350"/>
          </a:xfrm>
          <a:prstGeom prst="rect">
            <a:avLst/>
          </a:prstGeom>
        </p:spPr>
      </p:pic>
      <p:pic>
        <p:nvPicPr>
          <p:cNvPr id="10" name="Picture 9">
            <a:extLst>
              <a:ext uri="{FF2B5EF4-FFF2-40B4-BE49-F238E27FC236}">
                <a16:creationId xmlns:a16="http://schemas.microsoft.com/office/drawing/2014/main" id="{ABFB2900-04C5-67F1-50B7-73EC15EBCE01}"/>
              </a:ext>
            </a:extLst>
          </p:cNvPr>
          <p:cNvPicPr>
            <a:picLocks noChangeAspect="1"/>
          </p:cNvPicPr>
          <p:nvPr/>
        </p:nvPicPr>
        <p:blipFill>
          <a:blip r:embed="rId4"/>
          <a:stretch>
            <a:fillRect/>
          </a:stretch>
        </p:blipFill>
        <p:spPr>
          <a:xfrm>
            <a:off x="7225320" y="1269296"/>
            <a:ext cx="4359898" cy="2906598"/>
          </a:xfrm>
          <a:prstGeom prst="rect">
            <a:avLst/>
          </a:prstGeom>
        </p:spPr>
      </p:pic>
      <p:pic>
        <p:nvPicPr>
          <p:cNvPr id="11" name="Picture Placeholder 4">
            <a:extLst>
              <a:ext uri="{FF2B5EF4-FFF2-40B4-BE49-F238E27FC236}">
                <a16:creationId xmlns:a16="http://schemas.microsoft.com/office/drawing/2014/main" id="{1BE63C64-BD49-014F-0F86-464C1EAE0265}"/>
              </a:ext>
            </a:extLst>
          </p:cNvPr>
          <p:cNvPicPr>
            <a:picLocks noGrp="1" noChangeAspect="1"/>
          </p:cNvPicPr>
          <p:nvPr>
            <p:ph sz="half" idx="2"/>
          </p:nvPr>
        </p:nvPicPr>
        <p:blipFill>
          <a:blip r:embed="rId5"/>
          <a:srcRect t="6579" b="6579"/>
          <a:stretch>
            <a:fillRect/>
          </a:stretch>
        </p:blipFill>
        <p:spPr>
          <a:xfrm>
            <a:off x="5716741" y="3404178"/>
            <a:ext cx="2587315" cy="2907722"/>
          </a:xfrm>
          <a:prstGeom prst="rect">
            <a:avLst/>
          </a:prstGeom>
        </p:spPr>
      </p:pic>
    </p:spTree>
    <p:extLst>
      <p:ext uri="{BB962C8B-B14F-4D97-AF65-F5344CB8AC3E}">
        <p14:creationId xmlns:p14="http://schemas.microsoft.com/office/powerpoint/2010/main" val="3535502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talking to another person&#10;&#10;Description automatically generated with medium confidence">
            <a:extLst>
              <a:ext uri="{FF2B5EF4-FFF2-40B4-BE49-F238E27FC236}">
                <a16:creationId xmlns:a16="http://schemas.microsoft.com/office/drawing/2014/main" id="{E6D3BBD6-DFEB-4C03-8011-41011102839A}"/>
              </a:ext>
            </a:extLst>
          </p:cNvPr>
          <p:cNvPicPr>
            <a:picLocks noChangeAspect="1"/>
          </p:cNvPicPr>
          <p:nvPr/>
        </p:nvPicPr>
        <p:blipFill rotWithShape="1">
          <a:blip r:embed="rId3">
            <a:alphaModFix amt="85000"/>
            <a:extLst>
              <a:ext uri="{28A0092B-C50C-407E-A947-70E740481C1C}">
                <a14:useLocalDpi xmlns:a14="http://schemas.microsoft.com/office/drawing/2010/main" val="0"/>
              </a:ext>
            </a:extLst>
          </a:blip>
          <a:srcRect t="2731" b="2731"/>
          <a:stretch/>
        </p:blipFill>
        <p:spPr>
          <a:xfrm>
            <a:off x="-201930" y="-704344"/>
            <a:ext cx="12595859" cy="7085160"/>
          </a:xfrm>
          <a:prstGeom prst="rect">
            <a:avLst/>
          </a:prstGeom>
        </p:spPr>
      </p:pic>
      <p:sp>
        <p:nvSpPr>
          <p:cNvPr id="2" name="Title 1">
            <a:extLst>
              <a:ext uri="{FF2B5EF4-FFF2-40B4-BE49-F238E27FC236}">
                <a16:creationId xmlns:a16="http://schemas.microsoft.com/office/drawing/2014/main" id="{4D75C150-BDE7-4D58-BDDB-4F1C513BF83E}"/>
              </a:ext>
            </a:extLst>
          </p:cNvPr>
          <p:cNvSpPr>
            <a:spLocks noGrp="1"/>
          </p:cNvSpPr>
          <p:nvPr>
            <p:ph type="title"/>
          </p:nvPr>
        </p:nvSpPr>
        <p:spPr>
          <a:xfrm>
            <a:off x="838200" y="365125"/>
            <a:ext cx="10515600" cy="1325563"/>
          </a:xfrm>
        </p:spPr>
        <p:txBody>
          <a:bodyPr vert="horz" lIns="91440" tIns="45720" rIns="91440" bIns="45720" rtlCol="0" anchor="t">
            <a:normAutofit fontScale="90000"/>
          </a:bodyPr>
          <a:lstStyle/>
          <a:p>
            <a:r>
              <a:rPr lang="en-US" dirty="0">
                <a:solidFill>
                  <a:schemeClr val="bg1"/>
                </a:solidFill>
                <a:latin typeface="+mn-lt"/>
              </a:rPr>
              <a:t>Evidence on the Impact of Fostering Cultures of Compassion and Social Support </a:t>
            </a:r>
            <a:br>
              <a:rPr lang="en-US" dirty="0"/>
            </a:br>
            <a:br>
              <a:rPr lang="en-US" dirty="0">
                <a:solidFill>
                  <a:schemeClr val="bg1"/>
                </a:solidFill>
              </a:rPr>
            </a:br>
            <a:r>
              <a:rPr lang="en-US" dirty="0">
                <a:solidFill>
                  <a:schemeClr val="bg1"/>
                </a:solidFill>
              </a:rPr>
              <a:t>Schwartz Rounds®</a:t>
            </a:r>
            <a:r>
              <a:rPr lang="en-US" baseline="30000" dirty="0">
                <a:solidFill>
                  <a:schemeClr val="bg1"/>
                </a:solidFill>
              </a:rPr>
              <a:t> 1, 2</a:t>
            </a:r>
            <a:br>
              <a:rPr lang="en-US" dirty="0">
                <a:solidFill>
                  <a:schemeClr val="bg1"/>
                </a:solidFill>
              </a:rPr>
            </a:br>
            <a:r>
              <a:rPr lang="en-US" dirty="0">
                <a:solidFill>
                  <a:schemeClr val="bg1"/>
                </a:solidFill>
              </a:rPr>
              <a:t>Stress First Aid </a:t>
            </a:r>
            <a:r>
              <a:rPr lang="en-US" baseline="30000" dirty="0">
                <a:solidFill>
                  <a:schemeClr val="bg1"/>
                </a:solidFill>
              </a:rPr>
              <a:t>3</a:t>
            </a:r>
            <a:br>
              <a:rPr lang="en-US" baseline="30000" dirty="0">
                <a:solidFill>
                  <a:schemeClr val="bg1"/>
                </a:solidFill>
              </a:rPr>
            </a:br>
            <a:r>
              <a:rPr lang="en-US" dirty="0">
                <a:solidFill>
                  <a:schemeClr val="bg1"/>
                </a:solidFill>
              </a:rPr>
              <a:t>Supervisor/Manager Impact </a:t>
            </a:r>
            <a:r>
              <a:rPr lang="en-US" baseline="30000" dirty="0">
                <a:solidFill>
                  <a:schemeClr val="bg1"/>
                </a:solidFill>
              </a:rPr>
              <a:t>4</a:t>
            </a:r>
            <a:endParaRPr lang="en-US" dirty="0">
              <a:solidFill>
                <a:schemeClr val="bg1"/>
              </a:solidFill>
            </a:endParaRPr>
          </a:p>
        </p:txBody>
      </p:sp>
      <p:sp>
        <p:nvSpPr>
          <p:cNvPr id="3" name="TextBox 2">
            <a:extLst>
              <a:ext uri="{FF2B5EF4-FFF2-40B4-BE49-F238E27FC236}">
                <a16:creationId xmlns:a16="http://schemas.microsoft.com/office/drawing/2014/main" id="{E7200E9F-0E95-4569-B771-91099D8AE83A}"/>
              </a:ext>
            </a:extLst>
          </p:cNvPr>
          <p:cNvSpPr txBox="1"/>
          <p:nvPr/>
        </p:nvSpPr>
        <p:spPr>
          <a:xfrm>
            <a:off x="749432" y="4561185"/>
            <a:ext cx="6436827" cy="1477328"/>
          </a:xfrm>
          <a:prstGeom prst="rect">
            <a:avLst/>
          </a:prstGeom>
          <a:noFill/>
        </p:spPr>
        <p:txBody>
          <a:bodyPr wrap="none" rtlCol="0">
            <a:spAutoFit/>
          </a:bodyPr>
          <a:lstStyle/>
          <a:p>
            <a:r>
              <a:rPr lang="en-US" sz="1800" dirty="0">
                <a:solidFill>
                  <a:schemeClr val="bg1"/>
                </a:solidFill>
              </a:rPr>
              <a:t>1. Lown BA, Manning CF.  </a:t>
            </a:r>
            <a:r>
              <a:rPr lang="en-US" sz="1800" b="1" i="1" dirty="0" err="1">
                <a:solidFill>
                  <a:schemeClr val="bg1"/>
                </a:solidFill>
              </a:rPr>
              <a:t>Acad</a:t>
            </a:r>
            <a:r>
              <a:rPr lang="en-US" sz="1800" b="1" i="1" dirty="0">
                <a:solidFill>
                  <a:schemeClr val="bg1"/>
                </a:solidFill>
              </a:rPr>
              <a:t> Med</a:t>
            </a:r>
            <a:r>
              <a:rPr lang="en-US" sz="1800" dirty="0">
                <a:solidFill>
                  <a:schemeClr val="bg1"/>
                </a:solidFill>
              </a:rPr>
              <a:t>. 2010;85(6):1073-81. </a:t>
            </a:r>
          </a:p>
          <a:p>
            <a:r>
              <a:rPr lang="en-US" sz="1800" dirty="0">
                <a:solidFill>
                  <a:schemeClr val="bg1"/>
                </a:solidFill>
              </a:rPr>
              <a:t>2. Dawson et al</a:t>
            </a:r>
            <a:r>
              <a:rPr lang="en-US" sz="1800" b="1" i="1" dirty="0">
                <a:solidFill>
                  <a:schemeClr val="bg1"/>
                </a:solidFill>
              </a:rPr>
              <a:t>. BMC Health Services Research</a:t>
            </a:r>
            <a:r>
              <a:rPr lang="en-US" sz="1800" dirty="0">
                <a:solidFill>
                  <a:schemeClr val="bg1"/>
                </a:solidFill>
              </a:rPr>
              <a:t>. 2021; </a:t>
            </a:r>
            <a:r>
              <a:rPr lang="en-US" sz="1800" i="0" dirty="0">
                <a:solidFill>
                  <a:schemeClr val="bg1"/>
                </a:solidFill>
                <a:effectLst/>
              </a:rPr>
              <a:t>21,</a:t>
            </a:r>
            <a:r>
              <a:rPr lang="en-US" sz="1800" b="1" i="0" dirty="0">
                <a:solidFill>
                  <a:schemeClr val="bg1"/>
                </a:solidFill>
                <a:effectLst/>
              </a:rPr>
              <a:t> </a:t>
            </a:r>
            <a:r>
              <a:rPr lang="en-US" sz="1800" b="0" i="0" dirty="0">
                <a:solidFill>
                  <a:schemeClr val="bg1"/>
                </a:solidFill>
                <a:effectLst/>
              </a:rPr>
              <a:t>392.  </a:t>
            </a:r>
          </a:p>
          <a:p>
            <a:r>
              <a:rPr lang="en-US" sz="1800" b="0" i="0" dirty="0">
                <a:solidFill>
                  <a:schemeClr val="bg1"/>
                </a:solidFill>
                <a:effectLst/>
              </a:rPr>
              <a:t>https://doi.org/10.1186/s12913-021-06413-4</a:t>
            </a:r>
            <a:r>
              <a:rPr lang="en-US" sz="1800" dirty="0">
                <a:solidFill>
                  <a:schemeClr val="bg1"/>
                </a:solidFill>
              </a:rPr>
              <a:t>2021; 21:392.</a:t>
            </a:r>
          </a:p>
          <a:p>
            <a:r>
              <a:rPr lang="en-US" dirty="0">
                <a:solidFill>
                  <a:schemeClr val="bg1"/>
                </a:solidFill>
              </a:rPr>
              <a:t>3. Hooper JJ, et al. </a:t>
            </a:r>
            <a:r>
              <a:rPr lang="en-US" b="0" i="1" dirty="0">
                <a:solidFill>
                  <a:schemeClr val="bg1"/>
                </a:solidFill>
                <a:effectLst/>
                <a:latin typeface="BlinkMacSystemFont"/>
              </a:rPr>
              <a:t>BMJ Open</a:t>
            </a:r>
            <a:r>
              <a:rPr lang="en-US" b="0" i="0" dirty="0">
                <a:solidFill>
                  <a:schemeClr val="bg1"/>
                </a:solidFill>
                <a:effectLst/>
                <a:latin typeface="BlinkMacSystemFont"/>
              </a:rPr>
              <a:t>. 2021;11(5):e044134.</a:t>
            </a:r>
          </a:p>
          <a:p>
            <a:r>
              <a:rPr lang="en-US" dirty="0">
                <a:solidFill>
                  <a:schemeClr val="bg1"/>
                </a:solidFill>
                <a:latin typeface="BlinkMacSystemFont"/>
              </a:rPr>
              <a:t>4. </a:t>
            </a:r>
            <a:r>
              <a:rPr lang="en-US" dirty="0" err="1">
                <a:solidFill>
                  <a:schemeClr val="bg1"/>
                </a:solidFill>
                <a:latin typeface="BlinkMacSystemFont"/>
              </a:rPr>
              <a:t>Barsade</a:t>
            </a:r>
            <a:r>
              <a:rPr lang="en-US" dirty="0">
                <a:solidFill>
                  <a:schemeClr val="bg1"/>
                </a:solidFill>
                <a:latin typeface="BlinkMacSystemFont"/>
              </a:rPr>
              <a:t> S, O’Neill OA. </a:t>
            </a:r>
            <a:r>
              <a:rPr lang="en-US" b="1" i="1" dirty="0">
                <a:solidFill>
                  <a:schemeClr val="bg1"/>
                </a:solidFill>
                <a:latin typeface="BlinkMacSystemFont"/>
              </a:rPr>
              <a:t>Admin Sci Quarterly. </a:t>
            </a:r>
            <a:r>
              <a:rPr lang="en-US" dirty="0">
                <a:solidFill>
                  <a:schemeClr val="bg1"/>
                </a:solidFill>
                <a:latin typeface="BlinkMacSystemFont"/>
              </a:rPr>
              <a:t>2014; 59(4):551-598</a:t>
            </a:r>
            <a:endParaRPr lang="en-US" b="1" i="1" dirty="0">
              <a:solidFill>
                <a:schemeClr val="bg1"/>
              </a:solidFill>
            </a:endParaRPr>
          </a:p>
        </p:txBody>
      </p:sp>
    </p:spTree>
    <p:extLst>
      <p:ext uri="{BB962C8B-B14F-4D97-AF65-F5344CB8AC3E}">
        <p14:creationId xmlns:p14="http://schemas.microsoft.com/office/powerpoint/2010/main" val="38933379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D1ECC-437D-4154-8717-ACF57F3A03CD}"/>
              </a:ext>
            </a:extLst>
          </p:cNvPr>
          <p:cNvSpPr>
            <a:spLocks noGrp="1"/>
          </p:cNvSpPr>
          <p:nvPr>
            <p:ph type="title"/>
          </p:nvPr>
        </p:nvSpPr>
        <p:spPr/>
        <p:txBody>
          <a:bodyPr>
            <a:normAutofit/>
          </a:bodyPr>
          <a:lstStyle/>
          <a:p>
            <a:r>
              <a:rPr lang="en-US" sz="4000" dirty="0">
                <a:solidFill>
                  <a:schemeClr val="accent1"/>
                </a:solidFill>
                <a:latin typeface="Corbel" panose="020B0503020204020204" pitchFamily="34" charset="0"/>
              </a:rPr>
              <a:t>Welcome</a:t>
            </a:r>
          </a:p>
        </p:txBody>
      </p:sp>
      <p:sp>
        <p:nvSpPr>
          <p:cNvPr id="3" name="Text Placeholder 2">
            <a:extLst>
              <a:ext uri="{FF2B5EF4-FFF2-40B4-BE49-F238E27FC236}">
                <a16:creationId xmlns:a16="http://schemas.microsoft.com/office/drawing/2014/main" id="{D8B2CF9E-B40E-41A4-A1B2-A7567003673F}"/>
              </a:ext>
            </a:extLst>
          </p:cNvPr>
          <p:cNvSpPr>
            <a:spLocks noGrp="1"/>
          </p:cNvSpPr>
          <p:nvPr>
            <p:ph type="body" sz="quarter" idx="13"/>
          </p:nvPr>
        </p:nvSpPr>
        <p:spPr>
          <a:xfrm>
            <a:off x="838200" y="1554480"/>
            <a:ext cx="10515600" cy="4195156"/>
          </a:xfrm>
        </p:spPr>
        <p:txBody>
          <a:bodyPr>
            <a:normAutofit/>
          </a:bodyPr>
          <a:lstStyle/>
          <a:p>
            <a:pPr marL="0" indent="0">
              <a:buNone/>
            </a:pPr>
            <a:r>
              <a:rPr lang="en-US" sz="2800" dirty="0">
                <a:solidFill>
                  <a:schemeClr val="tx1">
                    <a:lumMod val="65000"/>
                    <a:lumOff val="35000"/>
                  </a:schemeClr>
                </a:solidFill>
                <a:latin typeface="Corbel" panose="020B0503020204020204" pitchFamily="34" charset="0"/>
                <a:cs typeface="Calibri" panose="020F0502020204030204" pitchFamily="34" charset="0"/>
              </a:rPr>
              <a:t>Thank you for joining today’s session. A few notes:</a:t>
            </a:r>
          </a:p>
          <a:p>
            <a:pPr marL="457200" indent="-457200">
              <a:buFont typeface="Arial" panose="020B0604020202020204" pitchFamily="34" charset="0"/>
              <a:buChar char="•"/>
            </a:pPr>
            <a:r>
              <a:rPr lang="en-US" sz="2800" dirty="0">
                <a:solidFill>
                  <a:schemeClr val="tx1">
                    <a:lumMod val="65000"/>
                    <a:lumOff val="35000"/>
                  </a:schemeClr>
                </a:solidFill>
                <a:latin typeface="Corbel" panose="020B0503020204020204" pitchFamily="34" charset="0"/>
                <a:cs typeface="Calibri" panose="020F0502020204030204" pitchFamily="34" charset="0"/>
              </a:rPr>
              <a:t>Please </a:t>
            </a:r>
            <a:r>
              <a:rPr lang="en-US" sz="2800" b="1" dirty="0">
                <a:solidFill>
                  <a:srgbClr val="016FAC"/>
                </a:solidFill>
                <a:latin typeface="Corbel" panose="020B0503020204020204" pitchFamily="34" charset="0"/>
                <a:cs typeface="Calibri" panose="020F0502020204030204" pitchFamily="34" charset="0"/>
              </a:rPr>
              <a:t>turn on your camera </a:t>
            </a:r>
            <a:r>
              <a:rPr lang="en-US" sz="2800" dirty="0">
                <a:solidFill>
                  <a:schemeClr val="tx1">
                    <a:lumMod val="65000"/>
                    <a:lumOff val="35000"/>
                  </a:schemeClr>
                </a:solidFill>
                <a:latin typeface="Corbel" panose="020B0503020204020204" pitchFamily="34" charset="0"/>
                <a:cs typeface="Calibri" panose="020F0502020204030204" pitchFamily="34" charset="0"/>
              </a:rPr>
              <a:t>if you are able.</a:t>
            </a:r>
          </a:p>
          <a:p>
            <a:pPr marL="457200" indent="-457200"/>
            <a:r>
              <a:rPr lang="en-US" b="1" dirty="0">
                <a:solidFill>
                  <a:srgbClr val="016FAC"/>
                </a:solidFill>
                <a:latin typeface="Corbel" panose="020B0503020204020204" pitchFamily="34" charset="0"/>
                <a:cs typeface="Calibri" panose="020F0502020204030204" pitchFamily="34" charset="0"/>
              </a:rPr>
              <a:t>Please remain muted </a:t>
            </a:r>
            <a:r>
              <a:rPr lang="en-US" dirty="0">
                <a:solidFill>
                  <a:schemeClr val="tx1">
                    <a:lumMod val="65000"/>
                    <a:lumOff val="35000"/>
                  </a:schemeClr>
                </a:solidFill>
                <a:latin typeface="Corbel" panose="020B0503020204020204" pitchFamily="34" charset="0"/>
                <a:cs typeface="Calibri" panose="020F0502020204030204" pitchFamily="34" charset="0"/>
              </a:rPr>
              <a:t>when you’re not speaking.</a:t>
            </a:r>
          </a:p>
          <a:p>
            <a:pPr marL="457200" indent="-457200">
              <a:buFont typeface="Arial" panose="020B0604020202020204" pitchFamily="34" charset="0"/>
              <a:buChar char="•"/>
            </a:pPr>
            <a:r>
              <a:rPr lang="en-US" sz="2800" b="1" dirty="0">
                <a:solidFill>
                  <a:srgbClr val="016FAC"/>
                </a:solidFill>
                <a:latin typeface="Corbel" panose="020B0503020204020204" pitchFamily="34" charset="0"/>
                <a:cs typeface="Calibri" panose="020F0502020204030204" pitchFamily="34" charset="0"/>
              </a:rPr>
              <a:t>Please use the “raise hand” function </a:t>
            </a:r>
            <a:r>
              <a:rPr lang="en-US" sz="2800" dirty="0">
                <a:solidFill>
                  <a:schemeClr val="tx1">
                    <a:lumMod val="65000"/>
                    <a:lumOff val="35000"/>
                  </a:schemeClr>
                </a:solidFill>
                <a:latin typeface="Corbel" panose="020B0503020204020204" pitchFamily="34" charset="0"/>
                <a:cs typeface="Calibri" panose="020F0502020204030204" pitchFamily="34" charset="0"/>
              </a:rPr>
              <a:t>when you feel moved to speak – we’ll call on you to unmute.</a:t>
            </a:r>
          </a:p>
          <a:p>
            <a:pPr marL="457200" indent="-457200">
              <a:buFont typeface="Arial" panose="020B0604020202020204" pitchFamily="34" charset="0"/>
              <a:buChar char="•"/>
            </a:pPr>
            <a:r>
              <a:rPr lang="en-US" sz="2800" dirty="0">
                <a:solidFill>
                  <a:schemeClr val="tx1">
                    <a:lumMod val="65000"/>
                    <a:lumOff val="35000"/>
                  </a:schemeClr>
                </a:solidFill>
                <a:latin typeface="Corbel" panose="020B0503020204020204" pitchFamily="34" charset="0"/>
                <a:cs typeface="Calibri" panose="020F0502020204030204" pitchFamily="34" charset="0"/>
              </a:rPr>
              <a:t>We also invite you to participate via </a:t>
            </a:r>
            <a:r>
              <a:rPr lang="en-US" sz="2800" b="1" dirty="0">
                <a:solidFill>
                  <a:srgbClr val="016FAC"/>
                </a:solidFill>
                <a:latin typeface="Corbel" panose="020B0503020204020204" pitchFamily="34" charset="0"/>
                <a:cs typeface="Calibri" panose="020F0502020204030204" pitchFamily="34" charset="0"/>
              </a:rPr>
              <a:t>chat.</a:t>
            </a:r>
          </a:p>
          <a:p>
            <a:pPr marL="457200" indent="-457200"/>
            <a:r>
              <a:rPr lang="en-US" b="1" dirty="0">
                <a:solidFill>
                  <a:srgbClr val="016FAC"/>
                </a:solidFill>
                <a:latin typeface="Corbel" panose="020B0503020204020204" pitchFamily="34" charset="0"/>
                <a:cs typeface="Calibri" panose="020F0502020204030204" pitchFamily="34" charset="0"/>
              </a:rPr>
              <a:t>If y0u need help with Zoom</a:t>
            </a:r>
            <a:r>
              <a:rPr lang="en-US" dirty="0">
                <a:solidFill>
                  <a:schemeClr val="tx1">
                    <a:lumMod val="65000"/>
                    <a:lumOff val="35000"/>
                  </a:schemeClr>
                </a:solidFill>
                <a:latin typeface="Corbel" panose="020B0503020204020204" pitchFamily="34" charset="0"/>
                <a:cs typeface="Calibri" panose="020F0502020204030204" pitchFamily="34" charset="0"/>
              </a:rPr>
              <a:t>, just send a message to the hosts and we’ll get right back to you!</a:t>
            </a:r>
          </a:p>
          <a:p>
            <a:pPr marL="0" indent="0">
              <a:buNone/>
            </a:pPr>
            <a:endParaRPr lang="en-US" dirty="0"/>
          </a:p>
        </p:txBody>
      </p:sp>
    </p:spTree>
    <p:extLst>
      <p:ext uri="{BB962C8B-B14F-4D97-AF65-F5344CB8AC3E}">
        <p14:creationId xmlns:p14="http://schemas.microsoft.com/office/powerpoint/2010/main" val="5207893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13735-2F9C-4B86-9B0E-03F14C0F6737}"/>
              </a:ext>
            </a:extLst>
          </p:cNvPr>
          <p:cNvSpPr>
            <a:spLocks noGrp="1"/>
          </p:cNvSpPr>
          <p:nvPr>
            <p:ph type="title"/>
          </p:nvPr>
        </p:nvSpPr>
        <p:spPr/>
        <p:txBody>
          <a:bodyPr>
            <a:normAutofit/>
          </a:bodyPr>
          <a:lstStyle/>
          <a:p>
            <a:pPr algn="ctr"/>
            <a:r>
              <a:rPr lang="en-US" sz="4000" dirty="0">
                <a:solidFill>
                  <a:schemeClr val="accent1"/>
                </a:solidFill>
                <a:latin typeface="Corbel" panose="020B0503020204020204" pitchFamily="34" charset="0"/>
              </a:rPr>
              <a:t>Community Guidelines </a:t>
            </a:r>
          </a:p>
        </p:txBody>
      </p:sp>
      <p:sp>
        <p:nvSpPr>
          <p:cNvPr id="3" name="Text Placeholder 2">
            <a:extLst>
              <a:ext uri="{FF2B5EF4-FFF2-40B4-BE49-F238E27FC236}">
                <a16:creationId xmlns:a16="http://schemas.microsoft.com/office/drawing/2014/main" id="{45E6A943-5C6F-4BDB-B43F-F756DFCA09C8}"/>
              </a:ext>
            </a:extLst>
          </p:cNvPr>
          <p:cNvSpPr>
            <a:spLocks noGrp="1"/>
          </p:cNvSpPr>
          <p:nvPr>
            <p:ph type="body" sz="quarter" idx="13"/>
          </p:nvPr>
        </p:nvSpPr>
        <p:spPr>
          <a:xfrm>
            <a:off x="583557" y="1846143"/>
            <a:ext cx="10515600" cy="3741448"/>
          </a:xfrm>
        </p:spPr>
        <p:txBody>
          <a:bodyPr/>
          <a:lstStyle/>
          <a:p>
            <a:pPr marL="342900" lvl="3" indent="-342900">
              <a:spcAft>
                <a:spcPts val="600"/>
              </a:spcAft>
              <a:buClr>
                <a:srgbClr val="0070C0"/>
              </a:buClr>
              <a:buFont typeface="Arial" panose="020B0604020202020204" pitchFamily="34" charset="0"/>
              <a:buChar char="•"/>
            </a:pPr>
            <a:r>
              <a:rPr lang="en-US" sz="2800" dirty="0">
                <a:solidFill>
                  <a:schemeClr val="tx1">
                    <a:lumMod val="65000"/>
                    <a:lumOff val="35000"/>
                  </a:schemeClr>
                </a:solidFill>
                <a:latin typeface="Corbel" panose="020B0503020204020204" pitchFamily="34" charset="0"/>
                <a:cs typeface="Calibri" panose="020F0502020204030204" pitchFamily="34" charset="0"/>
              </a:rPr>
              <a:t>Honor this as a “brave  space.”</a:t>
            </a:r>
          </a:p>
          <a:p>
            <a:pPr marL="342900" lvl="1" indent="-342900">
              <a:spcAft>
                <a:spcPts val="600"/>
              </a:spcAft>
              <a:buClr>
                <a:srgbClr val="0070C0"/>
              </a:buClr>
              <a:buFont typeface="Arial" panose="020B0604020202020204" pitchFamily="34" charset="0"/>
              <a:buChar char="•"/>
            </a:pPr>
            <a:r>
              <a:rPr lang="en-US" sz="2800" dirty="0">
                <a:solidFill>
                  <a:schemeClr val="tx1">
                    <a:lumMod val="65000"/>
                    <a:lumOff val="35000"/>
                  </a:schemeClr>
                </a:solidFill>
                <a:latin typeface="Corbel" panose="020B0503020204020204" pitchFamily="34" charset="0"/>
                <a:cs typeface="Calibri" panose="020F0502020204030204" pitchFamily="34" charset="0"/>
              </a:rPr>
              <a:t>Listen without judgement.</a:t>
            </a:r>
          </a:p>
          <a:p>
            <a:pPr marL="342900" lvl="1" indent="-342900">
              <a:spcAft>
                <a:spcPts val="600"/>
              </a:spcAft>
              <a:buClr>
                <a:srgbClr val="0070C0"/>
              </a:buClr>
              <a:buFont typeface="Arial" panose="020B0604020202020204" pitchFamily="34" charset="0"/>
              <a:buChar char="•"/>
            </a:pPr>
            <a:r>
              <a:rPr lang="en-US" sz="2800" dirty="0">
                <a:solidFill>
                  <a:schemeClr val="tx1">
                    <a:lumMod val="65000"/>
                    <a:lumOff val="35000"/>
                  </a:schemeClr>
                </a:solidFill>
                <a:latin typeface="Corbel" panose="020B0503020204020204" pitchFamily="34" charset="0"/>
                <a:cs typeface="Calibri" panose="020F0502020204030204" pitchFamily="34" charset="0"/>
              </a:rPr>
              <a:t>Speak from the heart. </a:t>
            </a:r>
          </a:p>
          <a:p>
            <a:pPr marL="342900" lvl="1" indent="-342900">
              <a:spcAft>
                <a:spcPts val="600"/>
              </a:spcAft>
              <a:buClr>
                <a:srgbClr val="0070C0"/>
              </a:buClr>
              <a:buFont typeface="Arial" panose="020B0604020202020204" pitchFamily="34" charset="0"/>
              <a:buChar char="•"/>
            </a:pPr>
            <a:r>
              <a:rPr lang="en-US" sz="2800" dirty="0">
                <a:solidFill>
                  <a:schemeClr val="tx1">
                    <a:lumMod val="65000"/>
                    <a:lumOff val="35000"/>
                  </a:schemeClr>
                </a:solidFill>
                <a:latin typeface="Corbel" panose="020B0503020204020204" pitchFamily="34" charset="0"/>
                <a:cs typeface="Calibri" panose="020F0502020204030204" pitchFamily="34" charset="0"/>
              </a:rPr>
              <a:t>Make space and take space. </a:t>
            </a:r>
          </a:p>
          <a:p>
            <a:pPr marL="342900" lvl="1" indent="-342900">
              <a:spcAft>
                <a:spcPts val="600"/>
              </a:spcAft>
              <a:buClr>
                <a:srgbClr val="0070C0"/>
              </a:buClr>
            </a:pPr>
            <a:r>
              <a:rPr lang="en-US" sz="2800" dirty="0">
                <a:solidFill>
                  <a:schemeClr val="tx1">
                    <a:lumMod val="65000"/>
                    <a:lumOff val="35000"/>
                  </a:schemeClr>
                </a:solidFill>
                <a:latin typeface="Corbel" panose="020B0503020204020204" pitchFamily="34" charset="0"/>
                <a:cs typeface="Calibri" panose="020F0502020204030204" pitchFamily="34" charset="0"/>
              </a:rPr>
              <a:t>Respect confidentiality.</a:t>
            </a:r>
          </a:p>
        </p:txBody>
      </p:sp>
      <p:pic>
        <p:nvPicPr>
          <p:cNvPr id="4" name="Picture 3">
            <a:extLst>
              <a:ext uri="{FF2B5EF4-FFF2-40B4-BE49-F238E27FC236}">
                <a16:creationId xmlns:a16="http://schemas.microsoft.com/office/drawing/2014/main" id="{7053930D-2B33-4EE5-ABB7-A20B2BCD7027}"/>
              </a:ext>
            </a:extLst>
          </p:cNvPr>
          <p:cNvPicPr>
            <a:picLocks noChangeAspect="1"/>
          </p:cNvPicPr>
          <p:nvPr/>
        </p:nvPicPr>
        <p:blipFill>
          <a:blip r:embed="rId2"/>
          <a:stretch>
            <a:fillRect/>
          </a:stretch>
        </p:blipFill>
        <p:spPr>
          <a:xfrm>
            <a:off x="5578578" y="1601858"/>
            <a:ext cx="6419644" cy="4554107"/>
          </a:xfrm>
          <a:prstGeom prst="rect">
            <a:avLst/>
          </a:prstGeom>
        </p:spPr>
      </p:pic>
    </p:spTree>
    <p:extLst>
      <p:ext uri="{BB962C8B-B14F-4D97-AF65-F5344CB8AC3E}">
        <p14:creationId xmlns:p14="http://schemas.microsoft.com/office/powerpoint/2010/main" val="8992712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29621-5A63-452F-A8C4-4271B48AA943}"/>
              </a:ext>
            </a:extLst>
          </p:cNvPr>
          <p:cNvSpPr>
            <a:spLocks noGrp="1"/>
          </p:cNvSpPr>
          <p:nvPr>
            <p:ph type="title"/>
          </p:nvPr>
        </p:nvSpPr>
        <p:spPr/>
        <p:txBody>
          <a:bodyPr>
            <a:normAutofit/>
          </a:bodyPr>
          <a:lstStyle/>
          <a:p>
            <a:pPr algn="ctr"/>
            <a:r>
              <a:rPr lang="en-US" sz="4000" b="1" dirty="0">
                <a:solidFill>
                  <a:schemeClr val="accent1"/>
                </a:solidFill>
                <a:latin typeface="Corbel" panose="020B0503020204020204" pitchFamily="34" charset="0"/>
              </a:rPr>
              <a:t>Panelists</a:t>
            </a:r>
          </a:p>
        </p:txBody>
      </p:sp>
      <p:sp>
        <p:nvSpPr>
          <p:cNvPr id="3" name="Content Placeholder 2">
            <a:extLst>
              <a:ext uri="{FF2B5EF4-FFF2-40B4-BE49-F238E27FC236}">
                <a16:creationId xmlns:a16="http://schemas.microsoft.com/office/drawing/2014/main" id="{6349F564-369F-4C54-B6B0-F2D829803C70}"/>
              </a:ext>
            </a:extLst>
          </p:cNvPr>
          <p:cNvSpPr>
            <a:spLocks noGrp="1"/>
          </p:cNvSpPr>
          <p:nvPr>
            <p:ph idx="1"/>
          </p:nvPr>
        </p:nvSpPr>
        <p:spPr/>
        <p:txBody>
          <a:bodyPr>
            <a:normAutofit fontScale="77500" lnSpcReduction="20000"/>
          </a:bodyPr>
          <a:lstStyle/>
          <a:p>
            <a:pPr marL="0" indent="0">
              <a:buNone/>
            </a:pPr>
            <a:r>
              <a:rPr lang="en-US" dirty="0"/>
              <a:t>Leslie Eber, MD, Certified Medical Director</a:t>
            </a:r>
          </a:p>
          <a:p>
            <a:pPr marL="0" indent="0">
              <a:buNone/>
            </a:pPr>
            <a:r>
              <a:rPr lang="en-US" dirty="0"/>
              <a:t>Orchard Park Health Care Center</a:t>
            </a:r>
          </a:p>
          <a:p>
            <a:pPr marL="0" indent="0">
              <a:buNone/>
            </a:pPr>
            <a:r>
              <a:rPr lang="en-US" dirty="0"/>
              <a:t>Greenwood Village, CO</a:t>
            </a:r>
          </a:p>
          <a:p>
            <a:pPr marL="0" indent="0">
              <a:buNone/>
            </a:pPr>
            <a:r>
              <a:rPr lang="en-US" dirty="0"/>
              <a:t>Serves on AMDA’s Board of Directors</a:t>
            </a:r>
          </a:p>
          <a:p>
            <a:pPr marL="0" indent="0">
              <a:buNone/>
            </a:pPr>
            <a:endParaRPr lang="en-US" dirty="0"/>
          </a:p>
          <a:p>
            <a:pPr marL="0" indent="0">
              <a:buNone/>
            </a:pPr>
            <a:r>
              <a:rPr lang="en-US" dirty="0"/>
              <a:t>Taylor McMahon, RN</a:t>
            </a:r>
          </a:p>
          <a:p>
            <a:pPr marL="0" indent="0">
              <a:buNone/>
            </a:pPr>
            <a:r>
              <a:rPr lang="en-US" dirty="0"/>
              <a:t>The Willows</a:t>
            </a:r>
          </a:p>
          <a:p>
            <a:pPr marL="0" indent="0">
              <a:buNone/>
            </a:pPr>
            <a:r>
              <a:rPr lang="en-US" dirty="0"/>
              <a:t>Pittsburgh, PA</a:t>
            </a:r>
          </a:p>
          <a:p>
            <a:pPr marL="0" indent="0">
              <a:buNone/>
            </a:pPr>
            <a:endParaRPr lang="en-US" dirty="0"/>
          </a:p>
          <a:p>
            <a:pPr marL="0" indent="0">
              <a:buNone/>
            </a:pPr>
            <a:r>
              <a:rPr lang="en-US" dirty="0"/>
              <a:t>Branden </a:t>
            </a:r>
            <a:r>
              <a:rPr lang="en-US" dirty="0" err="1"/>
              <a:t>Fillbrook</a:t>
            </a:r>
            <a:r>
              <a:rPr lang="en-US" dirty="0"/>
              <a:t>, Certified Nursing Assistant, Certified Preceptor</a:t>
            </a:r>
          </a:p>
          <a:p>
            <a:pPr marL="0" indent="0">
              <a:buNone/>
            </a:pPr>
            <a:r>
              <a:rPr lang="en-US" dirty="0"/>
              <a:t>Trilogy Health in Michigan</a:t>
            </a:r>
          </a:p>
          <a:p>
            <a:pPr marL="0" indent="0">
              <a:buNone/>
            </a:pPr>
            <a:r>
              <a:rPr lang="en-US" dirty="0"/>
              <a:t>Serves on NAHCA Board of Directors</a:t>
            </a:r>
          </a:p>
          <a:p>
            <a:pPr marL="0" indent="0">
              <a:buNone/>
            </a:pPr>
            <a:endParaRPr lang="en-US" dirty="0"/>
          </a:p>
        </p:txBody>
      </p:sp>
    </p:spTree>
    <p:extLst>
      <p:ext uri="{BB962C8B-B14F-4D97-AF65-F5344CB8AC3E}">
        <p14:creationId xmlns:p14="http://schemas.microsoft.com/office/powerpoint/2010/main" val="31509919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person, indoor, room, hospital room&#10;&#10;Description automatically generated">
            <a:extLst>
              <a:ext uri="{FF2B5EF4-FFF2-40B4-BE49-F238E27FC236}">
                <a16:creationId xmlns:a16="http://schemas.microsoft.com/office/drawing/2014/main" id="{157387A9-E816-4538-BDDC-18BD57393BFF}"/>
              </a:ext>
            </a:extLst>
          </p:cNvPr>
          <p:cNvPicPr>
            <a:picLocks noChangeAspect="1"/>
          </p:cNvPicPr>
          <p:nvPr/>
        </p:nvPicPr>
        <p:blipFill rotWithShape="1">
          <a:blip r:embed="rId3">
            <a:extLst>
              <a:ext uri="{28A0092B-C50C-407E-A947-70E740481C1C}">
                <a14:useLocalDpi xmlns:a14="http://schemas.microsoft.com/office/drawing/2010/main" val="0"/>
              </a:ext>
            </a:extLst>
          </a:blip>
          <a:srcRect l="2121" r="3762" b="-1"/>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F284B02-3F4E-486C-B671-0F50D818248B}"/>
              </a:ext>
            </a:extLst>
          </p:cNvPr>
          <p:cNvSpPr>
            <a:spLocks noGrp="1"/>
          </p:cNvSpPr>
          <p:nvPr>
            <p:ph type="title"/>
          </p:nvPr>
        </p:nvSpPr>
        <p:spPr>
          <a:xfrm>
            <a:off x="691767" y="267145"/>
            <a:ext cx="7666822" cy="1899912"/>
          </a:xfrm>
        </p:spPr>
        <p:txBody>
          <a:bodyPr>
            <a:normAutofit/>
          </a:bodyPr>
          <a:lstStyle/>
          <a:p>
            <a:r>
              <a:rPr lang="en-US" sz="4000" b="1" dirty="0">
                <a:solidFill>
                  <a:schemeClr val="accent1"/>
                </a:solidFill>
                <a:latin typeface="Corbel" panose="020B0503020204020204" pitchFamily="34" charset="0"/>
              </a:rPr>
              <a:t>Remember:</a:t>
            </a:r>
            <a:br>
              <a:rPr lang="en-US" sz="4000" b="1" dirty="0">
                <a:solidFill>
                  <a:schemeClr val="accent1"/>
                </a:solidFill>
                <a:latin typeface="Corbel" panose="020B0503020204020204" pitchFamily="34" charset="0"/>
              </a:rPr>
            </a:br>
            <a:r>
              <a:rPr lang="en-US" sz="4000" b="1" dirty="0">
                <a:solidFill>
                  <a:schemeClr val="accent1"/>
                </a:solidFill>
                <a:latin typeface="Corbel" panose="020B0503020204020204" pitchFamily="34" charset="0"/>
              </a:rPr>
              <a:t>Pause-Acknowledge-Support</a:t>
            </a:r>
          </a:p>
        </p:txBody>
      </p:sp>
      <p:sp>
        <p:nvSpPr>
          <p:cNvPr id="3" name="Content Placeholder 2">
            <a:extLst>
              <a:ext uri="{FF2B5EF4-FFF2-40B4-BE49-F238E27FC236}">
                <a16:creationId xmlns:a16="http://schemas.microsoft.com/office/drawing/2014/main" id="{9B753FDD-F2D6-4861-B2BC-CE0A2B45B4F5}"/>
              </a:ext>
            </a:extLst>
          </p:cNvPr>
          <p:cNvSpPr>
            <a:spLocks noGrp="1"/>
          </p:cNvSpPr>
          <p:nvPr>
            <p:ph idx="1"/>
          </p:nvPr>
        </p:nvSpPr>
        <p:spPr>
          <a:xfrm>
            <a:off x="838201" y="2434200"/>
            <a:ext cx="3788884" cy="4043717"/>
          </a:xfrm>
        </p:spPr>
        <p:txBody>
          <a:bodyPr>
            <a:normAutofit fontScale="92500"/>
          </a:bodyPr>
          <a:lstStyle/>
          <a:p>
            <a:r>
              <a:rPr lang="en-US" sz="2400" dirty="0"/>
              <a:t>Pause</a:t>
            </a:r>
          </a:p>
          <a:p>
            <a:r>
              <a:rPr lang="en-US" sz="2400" dirty="0"/>
              <a:t>Acknowledge grief and suffering</a:t>
            </a:r>
          </a:p>
          <a:p>
            <a:r>
              <a:rPr lang="en-US" sz="2400" dirty="0"/>
              <a:t>Offer compassion to yourself and others</a:t>
            </a:r>
          </a:p>
          <a:p>
            <a:r>
              <a:rPr lang="en-US" sz="2400" dirty="0"/>
              <a:t>Cultures of compassion are built on social support </a:t>
            </a:r>
          </a:p>
          <a:p>
            <a:pPr marL="0" indent="0">
              <a:buNone/>
            </a:pPr>
            <a:endParaRPr lang="en-US" sz="2400" dirty="0"/>
          </a:p>
          <a:p>
            <a:pPr marL="0" indent="0">
              <a:buNone/>
            </a:pPr>
            <a:r>
              <a:rPr lang="en-US" sz="2400" dirty="0">
                <a:hlinkClick r:id="rId4"/>
              </a:rPr>
              <a:t>balown@theschwartzcenter.org</a:t>
            </a:r>
            <a:endParaRPr lang="en-US" sz="2400" dirty="0"/>
          </a:p>
          <a:p>
            <a:pPr marL="0" indent="0">
              <a:buNone/>
            </a:pPr>
            <a:r>
              <a:rPr lang="en-US" sz="2400" dirty="0"/>
              <a:t> </a:t>
            </a:r>
            <a:r>
              <a:rPr lang="en-US" sz="2400" dirty="0">
                <a:hlinkClick r:id="rId5"/>
              </a:rPr>
              <a:t>www.theschwartzcenter.org</a:t>
            </a:r>
            <a:endParaRPr lang="en-US" sz="2400" dirty="0"/>
          </a:p>
          <a:p>
            <a:pPr marL="0" indent="0">
              <a:buNone/>
            </a:pPr>
            <a:endParaRPr lang="en-US" sz="2400" dirty="0"/>
          </a:p>
          <a:p>
            <a:pPr marL="0" indent="0">
              <a:buNone/>
            </a:pPr>
            <a:endParaRPr lang="en-US" sz="2400" dirty="0"/>
          </a:p>
        </p:txBody>
      </p:sp>
    </p:spTree>
    <p:extLst>
      <p:ext uri="{BB962C8B-B14F-4D97-AF65-F5344CB8AC3E}">
        <p14:creationId xmlns:p14="http://schemas.microsoft.com/office/powerpoint/2010/main" val="3251237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6016E-E9B7-B548-BBFA-0DFB5E23FFBA}"/>
              </a:ext>
            </a:extLst>
          </p:cNvPr>
          <p:cNvSpPr>
            <a:spLocks noGrp="1"/>
          </p:cNvSpPr>
          <p:nvPr>
            <p:ph type="title"/>
          </p:nvPr>
        </p:nvSpPr>
        <p:spPr>
          <a:xfrm>
            <a:off x="926976" y="176270"/>
            <a:ext cx="10515600" cy="738196"/>
          </a:xfrm>
        </p:spPr>
        <p:txBody>
          <a:bodyPr/>
          <a:lstStyle/>
          <a:p>
            <a:r>
              <a:rPr lang="en-US" dirty="0"/>
              <a:t>Coming Up….The next “M”: Mobility</a:t>
            </a:r>
          </a:p>
        </p:txBody>
      </p:sp>
      <p:sp>
        <p:nvSpPr>
          <p:cNvPr id="3" name="Content Placeholder 2">
            <a:extLst>
              <a:ext uri="{FF2B5EF4-FFF2-40B4-BE49-F238E27FC236}">
                <a16:creationId xmlns:a16="http://schemas.microsoft.com/office/drawing/2014/main" id="{B50FD65D-B04B-2749-BC6E-4C3F999242CD}"/>
              </a:ext>
            </a:extLst>
          </p:cNvPr>
          <p:cNvSpPr>
            <a:spLocks noGrp="1"/>
          </p:cNvSpPr>
          <p:nvPr>
            <p:ph sz="half" idx="1"/>
          </p:nvPr>
        </p:nvSpPr>
        <p:spPr>
          <a:xfrm>
            <a:off x="432486" y="1428060"/>
            <a:ext cx="7365035" cy="4455904"/>
          </a:xfrm>
        </p:spPr>
        <p:txBody>
          <a:bodyPr>
            <a:normAutofit lnSpcReduction="10000"/>
          </a:bodyPr>
          <a:lstStyle/>
          <a:p>
            <a:pPr marL="0" indent="0">
              <a:buNone/>
            </a:pPr>
            <a:r>
              <a:rPr lang="en-US" sz="4000" dirty="0"/>
              <a:t>June 23</a:t>
            </a:r>
            <a:r>
              <a:rPr lang="en-US" sz="4000" baseline="30000" dirty="0"/>
              <a:t>rd</a:t>
            </a:r>
            <a:r>
              <a:rPr lang="en-US" sz="4000" dirty="0"/>
              <a:t>, 4p.m. ET</a:t>
            </a:r>
          </a:p>
          <a:p>
            <a:pPr marL="0" indent="0">
              <a:buNone/>
            </a:pPr>
            <a:endParaRPr lang="en-US" sz="4000" dirty="0"/>
          </a:p>
          <a:p>
            <a:pPr marL="0" indent="0">
              <a:buNone/>
            </a:pPr>
            <a:r>
              <a:rPr lang="en-US" sz="2800" dirty="0"/>
              <a:t>Erin Woodford, MSN, RN</a:t>
            </a:r>
          </a:p>
          <a:p>
            <a:pPr marL="0" indent="0">
              <a:buNone/>
            </a:pPr>
            <a:r>
              <a:rPr lang="en-US" sz="2800" dirty="0"/>
              <a:t>Vice President of Population Health, Genesis</a:t>
            </a:r>
          </a:p>
          <a:p>
            <a:pPr marL="0" indent="0">
              <a:buNone/>
            </a:pPr>
            <a:endParaRPr lang="en-US" sz="2400" dirty="0"/>
          </a:p>
          <a:p>
            <a:pPr marL="0" indent="0">
              <a:buNone/>
            </a:pPr>
            <a:r>
              <a:rPr lang="en-US" sz="1600" b="0" i="0" dirty="0">
                <a:effectLst/>
              </a:rPr>
              <a:t>Ms. Woodford led Schuylkill Center to ANCC accreditation (Pathway to Excellence) as their Director of Nursing, making the center only 1 of 7 to achieve this accreditation in the United States. She was also the 2019 NADONA Nurse Administrator of the Year for the Northeast Region of the United States.</a:t>
            </a:r>
            <a:endParaRPr lang="en-US" sz="1600" dirty="0"/>
          </a:p>
          <a:p>
            <a:pPr marL="0" indent="0">
              <a:buNone/>
            </a:pPr>
            <a:r>
              <a:rPr lang="en-US" sz="1600" dirty="0"/>
              <a:t>Erin will discuss the role that shared governance can play in staff retention and provide practical strategies to implement immediately.</a:t>
            </a:r>
          </a:p>
          <a:p>
            <a:endParaRPr lang="en-US" dirty="0"/>
          </a:p>
        </p:txBody>
      </p:sp>
      <p:pic>
        <p:nvPicPr>
          <p:cNvPr id="5" name="Picture 4">
            <a:extLst>
              <a:ext uri="{FF2B5EF4-FFF2-40B4-BE49-F238E27FC236}">
                <a16:creationId xmlns:a16="http://schemas.microsoft.com/office/drawing/2014/main" id="{5C52D6CF-9B76-784B-9BE2-1A5D607F5BD4}"/>
              </a:ext>
            </a:extLst>
          </p:cNvPr>
          <p:cNvPicPr>
            <a:picLocks noChangeAspect="1"/>
          </p:cNvPicPr>
          <p:nvPr/>
        </p:nvPicPr>
        <p:blipFill>
          <a:blip r:embed="rId3"/>
          <a:stretch>
            <a:fillRect/>
          </a:stretch>
        </p:blipFill>
        <p:spPr>
          <a:xfrm>
            <a:off x="432486" y="5881327"/>
            <a:ext cx="1942698" cy="800403"/>
          </a:xfrm>
          <a:prstGeom prst="rect">
            <a:avLst/>
          </a:prstGeom>
        </p:spPr>
      </p:pic>
      <p:pic>
        <p:nvPicPr>
          <p:cNvPr id="6" name="Picture 2" descr="AMDA Suggests Oral Feedings Rather Than Feeding Tubes | Choosing Wisely">
            <a:extLst>
              <a:ext uri="{FF2B5EF4-FFF2-40B4-BE49-F238E27FC236}">
                <a16:creationId xmlns:a16="http://schemas.microsoft.com/office/drawing/2014/main" id="{EDE6C89C-00E1-FD41-81DF-DBF1FB26EF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3000" y="5696705"/>
            <a:ext cx="2519494" cy="791935"/>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6">
            <a:extLst>
              <a:ext uri="{FF2B5EF4-FFF2-40B4-BE49-F238E27FC236}">
                <a16:creationId xmlns:a16="http://schemas.microsoft.com/office/drawing/2014/main" id="{FF289EB1-729C-1EB4-DB17-7DD452881609}"/>
              </a:ext>
            </a:extLst>
          </p:cNvPr>
          <p:cNvPicPr>
            <a:picLocks noGrp="1" noChangeAspect="1"/>
          </p:cNvPicPr>
          <p:nvPr>
            <p:ph sz="half" idx="2"/>
          </p:nvPr>
        </p:nvPicPr>
        <p:blipFill>
          <a:blip r:embed="rId5"/>
          <a:stretch>
            <a:fillRect/>
          </a:stretch>
        </p:blipFill>
        <p:spPr>
          <a:xfrm>
            <a:off x="8251573" y="1698171"/>
            <a:ext cx="3030921" cy="3030921"/>
          </a:xfrm>
          <a:prstGeom prst="rect">
            <a:avLst/>
          </a:prstGeom>
        </p:spPr>
      </p:pic>
    </p:spTree>
    <p:extLst>
      <p:ext uri="{BB962C8B-B14F-4D97-AF65-F5344CB8AC3E}">
        <p14:creationId xmlns:p14="http://schemas.microsoft.com/office/powerpoint/2010/main" val="40026687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6016E-E9B7-B548-BBFA-0DFB5E23FFBA}"/>
              </a:ext>
            </a:extLst>
          </p:cNvPr>
          <p:cNvSpPr>
            <a:spLocks noGrp="1"/>
          </p:cNvSpPr>
          <p:nvPr>
            <p:ph type="title"/>
          </p:nvPr>
        </p:nvSpPr>
        <p:spPr>
          <a:xfrm>
            <a:off x="726009" y="160774"/>
            <a:ext cx="10515600" cy="738196"/>
          </a:xfrm>
        </p:spPr>
        <p:txBody>
          <a:bodyPr/>
          <a:lstStyle/>
          <a:p>
            <a:r>
              <a:rPr lang="en-US" dirty="0"/>
              <a:t>Today….</a:t>
            </a:r>
          </a:p>
        </p:txBody>
      </p:sp>
      <p:sp>
        <p:nvSpPr>
          <p:cNvPr id="3" name="Content Placeholder 2">
            <a:extLst>
              <a:ext uri="{FF2B5EF4-FFF2-40B4-BE49-F238E27FC236}">
                <a16:creationId xmlns:a16="http://schemas.microsoft.com/office/drawing/2014/main" id="{B50FD65D-B04B-2749-BC6E-4C3F999242CD}"/>
              </a:ext>
            </a:extLst>
          </p:cNvPr>
          <p:cNvSpPr>
            <a:spLocks noGrp="1"/>
          </p:cNvSpPr>
          <p:nvPr>
            <p:ph sz="half" idx="1"/>
          </p:nvPr>
        </p:nvSpPr>
        <p:spPr>
          <a:xfrm>
            <a:off x="432486" y="1825625"/>
            <a:ext cx="6203092" cy="4667250"/>
          </a:xfrm>
        </p:spPr>
        <p:txBody>
          <a:bodyPr>
            <a:normAutofit fontScale="47500" lnSpcReduction="20000"/>
          </a:bodyPr>
          <a:lstStyle/>
          <a:p>
            <a:pPr marL="0" indent="0">
              <a:buNone/>
            </a:pPr>
            <a:r>
              <a:rPr lang="en-US" sz="4400" dirty="0"/>
              <a:t>Dr. Beth A. </a:t>
            </a:r>
            <a:r>
              <a:rPr lang="en-US" sz="4400" dirty="0" err="1"/>
              <a:t>Lown</a:t>
            </a:r>
            <a:endParaRPr lang="en-US" sz="4400" dirty="0"/>
          </a:p>
          <a:p>
            <a:pPr marL="0" indent="0">
              <a:buNone/>
            </a:pPr>
            <a:r>
              <a:rPr lang="en-US" sz="3300" i="1" dirty="0"/>
              <a:t>Chief Medical Officer, The Schwartz Center for Compassionate Healthcare</a:t>
            </a:r>
          </a:p>
          <a:p>
            <a:pPr marL="0" indent="0">
              <a:buNone/>
            </a:pPr>
            <a:r>
              <a:rPr lang="en-US" sz="3300" i="1" dirty="0"/>
              <a:t>Associate Professor of Medicine, Harvard Medical School</a:t>
            </a:r>
          </a:p>
          <a:p>
            <a:pPr marL="0" indent="0">
              <a:buNone/>
            </a:pPr>
            <a:endParaRPr lang="en-US" dirty="0"/>
          </a:p>
          <a:p>
            <a:pPr marL="0" indent="0">
              <a:buNone/>
            </a:pPr>
            <a:r>
              <a:rPr lang="en-US" dirty="0"/>
              <a:t>Beth </a:t>
            </a:r>
            <a:r>
              <a:rPr lang="en-US" dirty="0" err="1"/>
              <a:t>Lown</a:t>
            </a:r>
            <a:r>
              <a:rPr lang="en-US" dirty="0"/>
              <a:t> has been interested in empathy, compassion, collaboration and relational and communication skills since beginning medical school four decades ago. This interest has deepened over her many years of clinical practice, and as a health professional educator and researcher. She has been an active participant in many national organizations dedicated to improving these attributes and skills.</a:t>
            </a:r>
          </a:p>
          <a:p>
            <a:pPr marL="0" indent="0">
              <a:buNone/>
            </a:pPr>
            <a:r>
              <a:rPr lang="en-US" dirty="0"/>
              <a:t>She is the chief medical officer of the Schwartz Center for Compassionate Healthcare, a nonprofit dedicated to strengthening the relationships among patients, families and clinicians and advancing compassionate health care. In this role she develops and implements programs, curricula and research. She speaks locally, nationally and internationally about empathy, compassion and communication, and teaches these attributes and skills to health professionals across the continuum of learning.</a:t>
            </a:r>
          </a:p>
          <a:p>
            <a:pPr marL="0" indent="0">
              <a:buNone/>
            </a:pPr>
            <a:endParaRPr lang="en-US" dirty="0"/>
          </a:p>
          <a:p>
            <a:pPr marL="0" indent="0">
              <a:buNone/>
            </a:pPr>
            <a:r>
              <a:rPr lang="en-US" dirty="0">
                <a:hlinkClick r:id="rId2"/>
              </a:rPr>
              <a:t>https://www.theschwartzcenter.org/speakers/beth-a-lown-md/</a:t>
            </a:r>
            <a:endParaRPr lang="en-US" dirty="0"/>
          </a:p>
          <a:p>
            <a:pPr marL="0" indent="0">
              <a:buNone/>
            </a:pPr>
            <a:endParaRPr lang="en-US" dirty="0"/>
          </a:p>
          <a:p>
            <a:endParaRPr lang="en-US" dirty="0"/>
          </a:p>
        </p:txBody>
      </p:sp>
      <p:pic>
        <p:nvPicPr>
          <p:cNvPr id="1026" name="Picture 2">
            <a:extLst>
              <a:ext uri="{FF2B5EF4-FFF2-40B4-BE49-F238E27FC236}">
                <a16:creationId xmlns:a16="http://schemas.microsoft.com/office/drawing/2014/main" id="{C4B355DF-8A68-B149-BCC8-11B88A20D864}"/>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016750" y="2401094"/>
            <a:ext cx="34925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59557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1ABDB5-2983-DD44-B330-3D8E5E30018D}"/>
              </a:ext>
            </a:extLst>
          </p:cNvPr>
          <p:cNvSpPr>
            <a:spLocks noGrp="1"/>
          </p:cNvSpPr>
          <p:nvPr>
            <p:ph type="ctrTitle"/>
          </p:nvPr>
        </p:nvSpPr>
        <p:spPr/>
        <p:txBody>
          <a:bodyPr/>
          <a:lstStyle/>
          <a:p>
            <a:r>
              <a:rPr lang="en-US" dirty="0"/>
              <a:t> </a:t>
            </a:r>
          </a:p>
        </p:txBody>
      </p:sp>
      <p:sp>
        <p:nvSpPr>
          <p:cNvPr id="5" name="Subtitle 4">
            <a:extLst>
              <a:ext uri="{FF2B5EF4-FFF2-40B4-BE49-F238E27FC236}">
                <a16:creationId xmlns:a16="http://schemas.microsoft.com/office/drawing/2014/main" id="{CE860327-4165-004C-ABBE-4015170D6784}"/>
              </a:ext>
            </a:extLst>
          </p:cNvPr>
          <p:cNvSpPr>
            <a:spLocks noGrp="1"/>
          </p:cNvSpPr>
          <p:nvPr>
            <p:ph type="subTitle" idx="1"/>
          </p:nvPr>
        </p:nvSpPr>
        <p:spPr>
          <a:xfrm>
            <a:off x="543339" y="1778001"/>
            <a:ext cx="9144000" cy="3572564"/>
          </a:xfrm>
        </p:spPr>
        <p:txBody>
          <a:bodyPr>
            <a:normAutofit fontScale="85000" lnSpcReduction="10000"/>
          </a:bodyPr>
          <a:lstStyle/>
          <a:p>
            <a:r>
              <a:rPr lang="en-US" sz="4300" b="1" dirty="0">
                <a:solidFill>
                  <a:schemeClr val="accent1"/>
                </a:solidFill>
                <a:effectLst/>
                <a:latin typeface="Corbel" panose="020B0503020204020204" pitchFamily="34" charset="0"/>
                <a:ea typeface="Calibri" panose="020F0502020204030204" pitchFamily="34" charset="0"/>
              </a:rPr>
              <a:t>Sustaining Compassion and Calling </a:t>
            </a:r>
          </a:p>
          <a:p>
            <a:r>
              <a:rPr lang="en-US" sz="4300" b="1" dirty="0">
                <a:solidFill>
                  <a:schemeClr val="accent1"/>
                </a:solidFill>
                <a:effectLst/>
                <a:latin typeface="Corbel" panose="020B0503020204020204" pitchFamily="34" charset="0"/>
                <a:ea typeface="Calibri" panose="020F0502020204030204" pitchFamily="34" charset="0"/>
              </a:rPr>
              <a:t>in the Midst of Crisis</a:t>
            </a:r>
            <a:r>
              <a:rPr lang="en-US" sz="4700" b="1" dirty="0">
                <a:solidFill>
                  <a:schemeClr val="accent1"/>
                </a:solidFill>
                <a:latin typeface="Corbel" panose="020B0503020204020204" pitchFamily="34" charset="0"/>
              </a:rPr>
              <a:t>	</a:t>
            </a:r>
            <a:endParaRPr lang="en-US" sz="4700" b="1" dirty="0">
              <a:solidFill>
                <a:schemeClr val="accent1"/>
              </a:solidFill>
              <a:latin typeface="Corbel" panose="020B0503020204020204" pitchFamily="34" charset="0"/>
              <a:ea typeface="Calibri" panose="020F0502020204030204" pitchFamily="34" charset="0"/>
              <a:cs typeface="Times New Roman" panose="02020603050405020304" pitchFamily="18" charset="0"/>
            </a:endParaRPr>
          </a:p>
          <a:p>
            <a:endParaRPr lang="en-US" sz="3500" dirty="0">
              <a:solidFill>
                <a:srgbClr val="0D87CB"/>
              </a:solidFill>
              <a:effectLst/>
              <a:latin typeface="Corbel" panose="020B0503020204020204" pitchFamily="34" charset="0"/>
              <a:ea typeface="Calibri" panose="020F0502020204030204" pitchFamily="34" charset="0"/>
              <a:cs typeface="Times New Roman" panose="02020603050405020304" pitchFamily="18" charset="0"/>
            </a:endParaRPr>
          </a:p>
          <a:p>
            <a:r>
              <a:rPr lang="en-US" sz="3500" dirty="0">
                <a:solidFill>
                  <a:srgbClr val="0D87CB"/>
                </a:solidFill>
                <a:latin typeface="Corbel" panose="020B0503020204020204" pitchFamily="34" charset="0"/>
                <a:ea typeface="Calibri" panose="020F0502020204030204" pitchFamily="34" charset="0"/>
                <a:cs typeface="Times New Roman" panose="02020603050405020304" pitchFamily="18" charset="0"/>
              </a:rPr>
              <a:t>Beth Lown, MD FACH</a:t>
            </a:r>
          </a:p>
          <a:p>
            <a:r>
              <a:rPr lang="en-US" sz="3500" dirty="0">
                <a:solidFill>
                  <a:srgbClr val="0D87CB"/>
                </a:solidFill>
                <a:effectLst/>
                <a:latin typeface="Corbel" panose="020B0503020204020204" pitchFamily="34" charset="0"/>
                <a:ea typeface="Calibri" panose="020F0502020204030204" pitchFamily="34" charset="0"/>
                <a:cs typeface="Times New Roman" panose="02020603050405020304" pitchFamily="18" charset="0"/>
              </a:rPr>
              <a:t>Chief Medical Officer, </a:t>
            </a:r>
            <a:r>
              <a:rPr lang="en-US" sz="3500" dirty="0">
                <a:solidFill>
                  <a:srgbClr val="0D87CB"/>
                </a:solidFill>
                <a:latin typeface="Corbel" panose="020B0503020204020204" pitchFamily="34" charset="0"/>
                <a:ea typeface="Calibri" panose="020F0502020204030204" pitchFamily="34" charset="0"/>
                <a:cs typeface="Times New Roman" panose="02020603050405020304" pitchFamily="18" charset="0"/>
              </a:rPr>
              <a:t>T</a:t>
            </a:r>
            <a:r>
              <a:rPr lang="en-US" sz="3500" dirty="0">
                <a:solidFill>
                  <a:srgbClr val="0D87CB"/>
                </a:solidFill>
                <a:effectLst/>
                <a:latin typeface="Corbel" panose="020B0503020204020204" pitchFamily="34" charset="0"/>
                <a:ea typeface="Calibri" panose="020F0502020204030204" pitchFamily="34" charset="0"/>
                <a:cs typeface="Times New Roman" panose="02020603050405020304" pitchFamily="18" charset="0"/>
              </a:rPr>
              <a:t>he Schwartz Center for Compassionate Healthcare</a:t>
            </a:r>
          </a:p>
          <a:p>
            <a:r>
              <a:rPr lang="en-US" sz="3500" dirty="0">
                <a:solidFill>
                  <a:srgbClr val="0D87CB"/>
                </a:solidFill>
                <a:latin typeface="Corbel" panose="020B0503020204020204" pitchFamily="34" charset="0"/>
                <a:ea typeface="Calibri" panose="020F0502020204030204" pitchFamily="34" charset="0"/>
                <a:cs typeface="Times New Roman" panose="02020603050405020304" pitchFamily="18" charset="0"/>
              </a:rPr>
              <a:t>Associate Professor of Medicine, Harvard Medical School</a:t>
            </a:r>
            <a:endParaRPr lang="en-US" sz="3500" dirty="0">
              <a:solidFill>
                <a:srgbClr val="0D87CB"/>
              </a:solidFill>
              <a:effectLst/>
              <a:latin typeface="Corbel" panose="020B0503020204020204" pitchFamily="34" charset="0"/>
              <a:ea typeface="Calibri" panose="020F0502020204030204" pitchFamily="34" charset="0"/>
              <a:cs typeface="Times New Roman" panose="02020603050405020304" pitchFamily="18" charset="0"/>
            </a:endParaRPr>
          </a:p>
          <a:p>
            <a:endParaRPr lang="en-US" sz="3600" b="1" dirty="0">
              <a:solidFill>
                <a:schemeClr val="tx2"/>
              </a:solidFill>
              <a:latin typeface="Corbel" panose="020B0503020204020204" pitchFamily="34" charset="0"/>
            </a:endParaRPr>
          </a:p>
        </p:txBody>
      </p:sp>
    </p:spTree>
    <p:extLst>
      <p:ext uri="{BB962C8B-B14F-4D97-AF65-F5344CB8AC3E}">
        <p14:creationId xmlns:p14="http://schemas.microsoft.com/office/powerpoint/2010/main" val="26732144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3">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31" name="Straight Connector 25">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548E2170-706B-41EB-8C2F-5F688931E5E2}"/>
              </a:ext>
            </a:extLst>
          </p:cNvPr>
          <p:cNvSpPr>
            <a:spLocks noGrp="1"/>
          </p:cNvSpPr>
          <p:nvPr>
            <p:ph idx="1"/>
          </p:nvPr>
        </p:nvSpPr>
        <p:spPr>
          <a:xfrm>
            <a:off x="897769" y="1909192"/>
            <a:ext cx="4586513" cy="3647710"/>
          </a:xfrm>
        </p:spPr>
        <p:txBody>
          <a:bodyPr>
            <a:normAutofit/>
          </a:bodyPr>
          <a:lstStyle/>
          <a:p>
            <a:pPr marL="0" indent="0" algn="ctr">
              <a:buNone/>
            </a:pPr>
            <a:endParaRPr lang="en-US" sz="2400" dirty="0">
              <a:solidFill>
                <a:schemeClr val="bg1"/>
              </a:solidFill>
            </a:endParaRPr>
          </a:p>
          <a:p>
            <a:pPr marL="0" indent="0" algn="ctr">
              <a:buNone/>
            </a:pPr>
            <a:r>
              <a:rPr lang="en-US" sz="2400" dirty="0">
                <a:solidFill>
                  <a:schemeClr val="bg1"/>
                </a:solidFill>
              </a:rPr>
              <a:t>About 8% of people who live in US </a:t>
            </a:r>
            <a:r>
              <a:rPr lang="en-US" sz="2400" b="1" dirty="0">
                <a:solidFill>
                  <a:schemeClr val="bg1"/>
                </a:solidFill>
              </a:rPr>
              <a:t>long-term-care </a:t>
            </a:r>
            <a:r>
              <a:rPr lang="en-US" sz="2400" dirty="0">
                <a:solidFill>
                  <a:schemeClr val="bg1"/>
                </a:solidFill>
              </a:rPr>
              <a:t>facilities have </a:t>
            </a:r>
          </a:p>
          <a:p>
            <a:pPr marL="0" indent="0" algn="ctr">
              <a:buNone/>
            </a:pPr>
            <a:r>
              <a:rPr lang="en-US" sz="2400" dirty="0">
                <a:solidFill>
                  <a:schemeClr val="bg1"/>
                </a:solidFill>
              </a:rPr>
              <a:t>died of COVID-19  </a:t>
            </a:r>
          </a:p>
          <a:p>
            <a:pPr marL="0" indent="0" algn="ctr">
              <a:buNone/>
            </a:pPr>
            <a:r>
              <a:rPr lang="en-US" sz="2400" b="1" i="1" dirty="0">
                <a:solidFill>
                  <a:schemeClr val="bg1"/>
                </a:solidFill>
              </a:rPr>
              <a:t>nearly 1 in 12</a:t>
            </a:r>
          </a:p>
          <a:p>
            <a:pPr marL="0" algn="ctr"/>
            <a:endParaRPr lang="en-US" sz="2400" dirty="0">
              <a:solidFill>
                <a:schemeClr val="bg1"/>
              </a:solidFill>
            </a:endParaRPr>
          </a:p>
          <a:p>
            <a:pPr marL="0" indent="0" algn="ctr">
              <a:buNone/>
            </a:pPr>
            <a:r>
              <a:rPr lang="en-US" sz="2400" dirty="0">
                <a:solidFill>
                  <a:schemeClr val="bg1"/>
                </a:solidFill>
              </a:rPr>
              <a:t>For </a:t>
            </a:r>
            <a:r>
              <a:rPr lang="en-US" sz="2400" b="1" dirty="0">
                <a:solidFill>
                  <a:schemeClr val="bg1"/>
                </a:solidFill>
              </a:rPr>
              <a:t>nursing homes </a:t>
            </a:r>
            <a:r>
              <a:rPr lang="en-US" sz="2400" dirty="0">
                <a:solidFill>
                  <a:schemeClr val="bg1"/>
                </a:solidFill>
              </a:rPr>
              <a:t>alone, the figure is </a:t>
            </a:r>
            <a:r>
              <a:rPr lang="en-US" sz="2400" b="1" i="1" dirty="0">
                <a:solidFill>
                  <a:schemeClr val="bg1"/>
                </a:solidFill>
              </a:rPr>
              <a:t>nearly 1 in 10</a:t>
            </a:r>
          </a:p>
          <a:p>
            <a:endParaRPr lang="en-US" sz="2000" dirty="0">
              <a:solidFill>
                <a:schemeClr val="bg1"/>
              </a:solidFill>
            </a:endParaRPr>
          </a:p>
        </p:txBody>
      </p:sp>
      <p:cxnSp>
        <p:nvCxnSpPr>
          <p:cNvPr id="32" name="Straight Connector 27">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Picture 9" descr="A group of flowers&#10;&#10;Description automatically generated with medium confidence">
            <a:extLst>
              <a:ext uri="{FF2B5EF4-FFF2-40B4-BE49-F238E27FC236}">
                <a16:creationId xmlns:a16="http://schemas.microsoft.com/office/drawing/2014/main" id="{8D7D7C65-58ED-403C-B8A5-81B581A7C368}"/>
              </a:ext>
            </a:extLst>
          </p:cNvPr>
          <p:cNvPicPr>
            <a:picLocks noChangeAspect="1"/>
          </p:cNvPicPr>
          <p:nvPr/>
        </p:nvPicPr>
        <p:blipFill rotWithShape="1">
          <a:blip r:embed="rId2">
            <a:extLst>
              <a:ext uri="{28A0092B-C50C-407E-A947-70E740481C1C}">
                <a14:useLocalDpi xmlns:a14="http://schemas.microsoft.com/office/drawing/2010/main" val="0"/>
              </a:ext>
            </a:extLst>
          </a:blip>
          <a:srcRect r="9228" b="-3"/>
          <a:stretch/>
        </p:blipFill>
        <p:spPr>
          <a:xfrm rot="5400000">
            <a:off x="5929726" y="595726"/>
            <a:ext cx="6858000" cy="5666547"/>
          </a:xfrm>
          <a:prstGeom prst="rect">
            <a:avLst/>
          </a:prstGeom>
        </p:spPr>
      </p:pic>
    </p:spTree>
    <p:extLst>
      <p:ext uri="{BB962C8B-B14F-4D97-AF65-F5344CB8AC3E}">
        <p14:creationId xmlns:p14="http://schemas.microsoft.com/office/powerpoint/2010/main" val="2731834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7C92E-E55E-49CB-AA62-B6F59A0EB24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A0AD153-B25A-40B3-8554-1B1E51C4E59B}"/>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4682524D-7D4C-4F19-A1E7-79810B8CEC4A}"/>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55F8E66-D68D-4619-8292-B2A2168AF42F}"/>
              </a:ext>
            </a:extLst>
          </p:cNvPr>
          <p:cNvPicPr>
            <a:picLocks noChangeAspect="1"/>
          </p:cNvPicPr>
          <p:nvPr/>
        </p:nvPicPr>
        <p:blipFill>
          <a:blip r:embed="rId3"/>
          <a:stretch>
            <a:fillRect/>
          </a:stretch>
        </p:blipFill>
        <p:spPr>
          <a:xfrm>
            <a:off x="0" y="1374353"/>
            <a:ext cx="5793189" cy="4109292"/>
          </a:xfrm>
          <a:prstGeom prst="rect">
            <a:avLst/>
          </a:prstGeom>
        </p:spPr>
      </p:pic>
      <p:pic>
        <p:nvPicPr>
          <p:cNvPr id="6" name="Content Placeholder 3">
            <a:extLst>
              <a:ext uri="{FF2B5EF4-FFF2-40B4-BE49-F238E27FC236}">
                <a16:creationId xmlns:a16="http://schemas.microsoft.com/office/drawing/2014/main" id="{923784DA-9762-48B8-A3A5-1C18F7944DF9}"/>
              </a:ext>
            </a:extLst>
          </p:cNvPr>
          <p:cNvPicPr>
            <a:picLocks noChangeAspect="1"/>
          </p:cNvPicPr>
          <p:nvPr/>
        </p:nvPicPr>
        <p:blipFill>
          <a:blip r:embed="rId4"/>
          <a:stretch>
            <a:fillRect/>
          </a:stretch>
        </p:blipFill>
        <p:spPr>
          <a:xfrm>
            <a:off x="5736587" y="1618720"/>
            <a:ext cx="6436546" cy="3620557"/>
          </a:xfrm>
          <a:prstGeom prst="rect">
            <a:avLst/>
          </a:prstGeom>
        </p:spPr>
      </p:pic>
    </p:spTree>
    <p:extLst>
      <p:ext uri="{BB962C8B-B14F-4D97-AF65-F5344CB8AC3E}">
        <p14:creationId xmlns:p14="http://schemas.microsoft.com/office/powerpoint/2010/main" val="459652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Diagram&#10;&#10;Description automatically generated">
            <a:extLst>
              <a:ext uri="{FF2B5EF4-FFF2-40B4-BE49-F238E27FC236}">
                <a16:creationId xmlns:a16="http://schemas.microsoft.com/office/drawing/2014/main" id="{5BCACA77-912F-4C52-AA0B-2DE6430E4939}"/>
              </a:ext>
            </a:extLst>
          </p:cNvPr>
          <p:cNvPicPr>
            <a:picLocks noChangeAspect="1"/>
          </p:cNvPicPr>
          <p:nvPr/>
        </p:nvPicPr>
        <p:blipFill rotWithShape="1">
          <a:blip r:embed="rId3"/>
          <a:srcRect t="4154"/>
          <a:stretch/>
        </p:blipFill>
        <p:spPr>
          <a:xfrm>
            <a:off x="4470546" y="1564395"/>
            <a:ext cx="7610554" cy="3305060"/>
          </a:xfrm>
          <a:prstGeom prst="rect">
            <a:avLst/>
          </a:prstGeom>
        </p:spPr>
      </p:pic>
      <p:sp>
        <p:nvSpPr>
          <p:cNvPr id="17" name="TextBox 16">
            <a:extLst>
              <a:ext uri="{FF2B5EF4-FFF2-40B4-BE49-F238E27FC236}">
                <a16:creationId xmlns:a16="http://schemas.microsoft.com/office/drawing/2014/main" id="{7BB3ACDB-D826-4E2C-8A04-9EBAF8FFBE84}"/>
              </a:ext>
            </a:extLst>
          </p:cNvPr>
          <p:cNvSpPr txBox="1"/>
          <p:nvPr/>
        </p:nvSpPr>
        <p:spPr>
          <a:xfrm flipH="1">
            <a:off x="6561369" y="4869455"/>
            <a:ext cx="4036858" cy="1384995"/>
          </a:xfrm>
          <a:prstGeom prst="rect">
            <a:avLst/>
          </a:prstGeom>
          <a:noFill/>
        </p:spPr>
        <p:txBody>
          <a:bodyPr wrap="square" rtlCol="0">
            <a:spAutoFit/>
          </a:bodyPr>
          <a:lstStyle/>
          <a:p>
            <a:r>
              <a:rPr lang="en-US" sz="2800" dirty="0">
                <a:solidFill>
                  <a:srgbClr val="00B050"/>
                </a:solidFill>
                <a:latin typeface="Calibri" panose="020F0502020204030204" pitchFamily="34" charset="0"/>
                <a:cs typeface="Calibri" panose="020F0502020204030204" pitchFamily="34" charset="0"/>
              </a:rPr>
              <a:t>Emotional empathy</a:t>
            </a:r>
          </a:p>
          <a:p>
            <a:r>
              <a:rPr lang="en-US" sz="2800" dirty="0">
                <a:solidFill>
                  <a:srgbClr val="0070C0"/>
                </a:solidFill>
                <a:latin typeface="Calibri" panose="020F0502020204030204" pitchFamily="34" charset="0"/>
                <a:cs typeface="Calibri" panose="020F0502020204030204" pitchFamily="34" charset="0"/>
              </a:rPr>
              <a:t>Cognitive empathy</a:t>
            </a:r>
          </a:p>
          <a:p>
            <a:r>
              <a:rPr lang="en-US" sz="2800" dirty="0">
                <a:solidFill>
                  <a:srgbClr val="7030A0"/>
                </a:solidFill>
                <a:latin typeface="Calibri" panose="020F0502020204030204" pitchFamily="34" charset="0"/>
                <a:cs typeface="Calibri" panose="020F0502020204030204" pitchFamily="34" charset="0"/>
              </a:rPr>
              <a:t>Compassion</a:t>
            </a:r>
          </a:p>
        </p:txBody>
      </p:sp>
      <p:cxnSp>
        <p:nvCxnSpPr>
          <p:cNvPr id="19" name="Straight Arrow Connector 18">
            <a:extLst>
              <a:ext uri="{FF2B5EF4-FFF2-40B4-BE49-F238E27FC236}">
                <a16:creationId xmlns:a16="http://schemas.microsoft.com/office/drawing/2014/main" id="{A5EE5F53-913D-42C0-891B-C445143DE2E9}"/>
              </a:ext>
            </a:extLst>
          </p:cNvPr>
          <p:cNvCxnSpPr>
            <a:cxnSpLocks/>
          </p:cNvCxnSpPr>
          <p:nvPr/>
        </p:nvCxnSpPr>
        <p:spPr>
          <a:xfrm>
            <a:off x="4119961" y="3216925"/>
            <a:ext cx="719167" cy="0"/>
          </a:xfrm>
          <a:prstGeom prst="straightConnector1">
            <a:avLst/>
          </a:prstGeom>
          <a:ln w="38100">
            <a:solidFill>
              <a:srgbClr val="003563"/>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0551BB5-DAAE-403A-B499-351898EACB4A}"/>
              </a:ext>
            </a:extLst>
          </p:cNvPr>
          <p:cNvSpPr txBox="1"/>
          <p:nvPr/>
        </p:nvSpPr>
        <p:spPr>
          <a:xfrm flipH="1">
            <a:off x="6492875" y="6447572"/>
            <a:ext cx="6488645" cy="369332"/>
          </a:xfrm>
          <a:prstGeom prst="rect">
            <a:avLst/>
          </a:prstGeom>
          <a:noFill/>
        </p:spPr>
        <p:txBody>
          <a:bodyPr wrap="square" rtlCol="0">
            <a:spAutoFit/>
          </a:bodyPr>
          <a:lstStyle/>
          <a:p>
            <a:r>
              <a:rPr lang="pl-PL" dirty="0">
                <a:solidFill>
                  <a:schemeClr val="bg1"/>
                </a:solidFill>
              </a:rPr>
              <a:t>Weisz E, Zaki J. Curr Opin Psychol. 2018;24:67-71.</a:t>
            </a:r>
            <a:endParaRPr lang="en-US" dirty="0">
              <a:solidFill>
                <a:schemeClr val="bg1"/>
              </a:solidFill>
            </a:endParaRPr>
          </a:p>
        </p:txBody>
      </p:sp>
      <p:pic>
        <p:nvPicPr>
          <p:cNvPr id="3" name="Picture 2">
            <a:extLst>
              <a:ext uri="{FF2B5EF4-FFF2-40B4-BE49-F238E27FC236}">
                <a16:creationId xmlns:a16="http://schemas.microsoft.com/office/drawing/2014/main" id="{7CC5790B-2E7C-4F44-A3DA-877D1F935F82}"/>
              </a:ext>
            </a:extLst>
          </p:cNvPr>
          <p:cNvPicPr>
            <a:picLocks noChangeAspect="1"/>
          </p:cNvPicPr>
          <p:nvPr/>
        </p:nvPicPr>
        <p:blipFill>
          <a:blip r:embed="rId4"/>
          <a:stretch>
            <a:fillRect/>
          </a:stretch>
        </p:blipFill>
        <p:spPr>
          <a:xfrm>
            <a:off x="323542" y="1903074"/>
            <a:ext cx="3698246" cy="2627701"/>
          </a:xfrm>
          <a:prstGeom prst="ellipse">
            <a:avLst/>
          </a:prstGeom>
        </p:spPr>
      </p:pic>
    </p:spTree>
    <p:extLst>
      <p:ext uri="{BB962C8B-B14F-4D97-AF65-F5344CB8AC3E}">
        <p14:creationId xmlns:p14="http://schemas.microsoft.com/office/powerpoint/2010/main" val="31411308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0" name="Connector: Curved 59">
            <a:extLst>
              <a:ext uri="{FF2B5EF4-FFF2-40B4-BE49-F238E27FC236}">
                <a16:creationId xmlns:a16="http://schemas.microsoft.com/office/drawing/2014/main" id="{62266F45-C11E-4361-81A1-AC51FBB700DC}"/>
              </a:ext>
            </a:extLst>
          </p:cNvPr>
          <p:cNvCxnSpPr>
            <a:cxnSpLocks/>
          </p:cNvCxnSpPr>
          <p:nvPr/>
        </p:nvCxnSpPr>
        <p:spPr>
          <a:xfrm>
            <a:off x="8021374" y="1254019"/>
            <a:ext cx="665509" cy="646633"/>
          </a:xfrm>
          <a:prstGeom prst="curvedConnector3">
            <a:avLst>
              <a:gd name="adj1" fmla="val 50000"/>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09D83D0D-E7D5-4510-A461-757C2A68D14A}"/>
              </a:ext>
            </a:extLst>
          </p:cNvPr>
          <p:cNvSpPr txBox="1"/>
          <p:nvPr/>
        </p:nvSpPr>
        <p:spPr>
          <a:xfrm flipH="1">
            <a:off x="2351189" y="1085662"/>
            <a:ext cx="1228277" cy="707886"/>
          </a:xfrm>
          <a:prstGeom prst="rect">
            <a:avLst/>
          </a:prstGeom>
          <a:noFill/>
        </p:spPr>
        <p:txBody>
          <a:bodyPr wrap="square" rtlCol="0">
            <a:spAutoFit/>
          </a:bodyPr>
          <a:lstStyle/>
          <a:p>
            <a:pPr algn="ctr"/>
            <a:r>
              <a:rPr lang="en-US" sz="2000" dirty="0">
                <a:latin typeface="Calibri" panose="020F0502020204030204" pitchFamily="34" charset="0"/>
                <a:cs typeface="Calibri" panose="020F0502020204030204" pitchFamily="34" charset="0"/>
              </a:rPr>
              <a:t>Empathic Distress</a:t>
            </a:r>
          </a:p>
        </p:txBody>
      </p:sp>
      <p:sp>
        <p:nvSpPr>
          <p:cNvPr id="71" name="TextBox 70">
            <a:extLst>
              <a:ext uri="{FF2B5EF4-FFF2-40B4-BE49-F238E27FC236}">
                <a16:creationId xmlns:a16="http://schemas.microsoft.com/office/drawing/2014/main" id="{2B69D69E-7378-4786-B987-12EFE59232C6}"/>
              </a:ext>
            </a:extLst>
          </p:cNvPr>
          <p:cNvSpPr txBox="1"/>
          <p:nvPr/>
        </p:nvSpPr>
        <p:spPr>
          <a:xfrm flipH="1">
            <a:off x="2393106" y="1875959"/>
            <a:ext cx="1164403" cy="707886"/>
          </a:xfrm>
          <a:prstGeom prst="rect">
            <a:avLst/>
          </a:prstGeom>
          <a:noFill/>
        </p:spPr>
        <p:txBody>
          <a:bodyPr wrap="square" rtlCol="0">
            <a:spAutoFit/>
          </a:bodyPr>
          <a:lstStyle/>
          <a:p>
            <a:pPr algn="ctr"/>
            <a:r>
              <a:rPr lang="en-US" sz="2000" dirty="0">
                <a:latin typeface="Calibri" panose="020F0502020204030204" pitchFamily="34" charset="0"/>
                <a:cs typeface="Calibri" panose="020F0502020204030204" pitchFamily="34" charset="0"/>
              </a:rPr>
              <a:t>Moral</a:t>
            </a:r>
          </a:p>
          <a:p>
            <a:pPr algn="ctr"/>
            <a:r>
              <a:rPr lang="en-US" sz="2000" dirty="0">
                <a:latin typeface="Calibri" panose="020F0502020204030204" pitchFamily="34" charset="0"/>
                <a:cs typeface="Calibri" panose="020F0502020204030204" pitchFamily="34" charset="0"/>
              </a:rPr>
              <a:t>Distress </a:t>
            </a:r>
          </a:p>
        </p:txBody>
      </p:sp>
      <p:sp>
        <p:nvSpPr>
          <p:cNvPr id="72" name="Rectangle: Rounded Corners 71">
            <a:extLst>
              <a:ext uri="{FF2B5EF4-FFF2-40B4-BE49-F238E27FC236}">
                <a16:creationId xmlns:a16="http://schemas.microsoft.com/office/drawing/2014/main" id="{2DBCC3C9-CAF9-4807-8CD6-530961066E2C}"/>
              </a:ext>
            </a:extLst>
          </p:cNvPr>
          <p:cNvSpPr/>
          <p:nvPr/>
        </p:nvSpPr>
        <p:spPr>
          <a:xfrm>
            <a:off x="494964" y="891530"/>
            <a:ext cx="1621251" cy="1579664"/>
          </a:xfrm>
          <a:prstGeom prst="roundRect">
            <a:avLst/>
          </a:pr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
        <p:nvSpPr>
          <p:cNvPr id="73" name="TextBox 72">
            <a:extLst>
              <a:ext uri="{FF2B5EF4-FFF2-40B4-BE49-F238E27FC236}">
                <a16:creationId xmlns:a16="http://schemas.microsoft.com/office/drawing/2014/main" id="{50F8C14E-29BF-4998-B8A3-BD52E9A132DB}"/>
              </a:ext>
            </a:extLst>
          </p:cNvPr>
          <p:cNvSpPr txBox="1"/>
          <p:nvPr/>
        </p:nvSpPr>
        <p:spPr>
          <a:xfrm rot="10800000" flipH="1" flipV="1">
            <a:off x="438530" y="1019643"/>
            <a:ext cx="1753468" cy="1323439"/>
          </a:xfrm>
          <a:prstGeom prst="rect">
            <a:avLst/>
          </a:prstGeom>
          <a:noFill/>
        </p:spPr>
        <p:txBody>
          <a:bodyPr wrap="square" rtlCol="0">
            <a:spAutoFit/>
          </a:bodyPr>
          <a:lstStyle/>
          <a:p>
            <a:pPr algn="ctr"/>
            <a:r>
              <a:rPr lang="en-US" sz="2000" dirty="0">
                <a:latin typeface="Calibri" panose="020F0502020204030204" pitchFamily="34" charset="0"/>
                <a:cs typeface="Calibri" panose="020F0502020204030204" pitchFamily="34" charset="0"/>
              </a:rPr>
              <a:t>Overwhelm</a:t>
            </a:r>
          </a:p>
          <a:p>
            <a:pPr algn="ctr"/>
            <a:r>
              <a:rPr lang="en-US" sz="2000" dirty="0">
                <a:latin typeface="Calibri" panose="020F0502020204030204" pitchFamily="34" charset="0"/>
                <a:cs typeface="Calibri" panose="020F0502020204030204" pitchFamily="34" charset="0"/>
              </a:rPr>
              <a:t>Detachment</a:t>
            </a:r>
          </a:p>
          <a:p>
            <a:pPr algn="ctr"/>
            <a:r>
              <a:rPr lang="en-US" sz="2000" dirty="0">
                <a:latin typeface="Calibri" panose="020F0502020204030204" pitchFamily="34" charset="0"/>
                <a:cs typeface="Calibri" panose="020F0502020204030204" pitchFamily="34" charset="0"/>
              </a:rPr>
              <a:t>Avoidance</a:t>
            </a:r>
          </a:p>
          <a:p>
            <a:pPr algn="ctr"/>
            <a:r>
              <a:rPr lang="en-US" sz="2000" dirty="0">
                <a:latin typeface="Calibri" panose="020F0502020204030204" pitchFamily="34" charset="0"/>
                <a:cs typeface="Calibri" panose="020F0502020204030204" pitchFamily="34" charset="0"/>
              </a:rPr>
              <a:t>Burnout</a:t>
            </a:r>
          </a:p>
        </p:txBody>
      </p:sp>
      <p:sp>
        <p:nvSpPr>
          <p:cNvPr id="76" name="Left Brace 75">
            <a:extLst>
              <a:ext uri="{FF2B5EF4-FFF2-40B4-BE49-F238E27FC236}">
                <a16:creationId xmlns:a16="http://schemas.microsoft.com/office/drawing/2014/main" id="{BB1E4141-4F1F-427A-A61E-B997BB023651}"/>
              </a:ext>
            </a:extLst>
          </p:cNvPr>
          <p:cNvSpPr/>
          <p:nvPr/>
        </p:nvSpPr>
        <p:spPr>
          <a:xfrm>
            <a:off x="2241476" y="717615"/>
            <a:ext cx="184931" cy="2043552"/>
          </a:xfrm>
          <a:prstGeom prst="leftBrac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TextBox 76">
            <a:extLst>
              <a:ext uri="{FF2B5EF4-FFF2-40B4-BE49-F238E27FC236}">
                <a16:creationId xmlns:a16="http://schemas.microsoft.com/office/drawing/2014/main" id="{284FDEC5-6E86-49FE-9EBA-EE322CC07497}"/>
              </a:ext>
            </a:extLst>
          </p:cNvPr>
          <p:cNvSpPr txBox="1"/>
          <p:nvPr/>
        </p:nvSpPr>
        <p:spPr>
          <a:xfrm flipH="1">
            <a:off x="7998581" y="1900652"/>
            <a:ext cx="1331019" cy="707886"/>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Empathic Concern</a:t>
            </a:r>
          </a:p>
        </p:txBody>
      </p:sp>
      <p:sp>
        <p:nvSpPr>
          <p:cNvPr id="79" name="Rectangle: Rounded Corners 78">
            <a:extLst>
              <a:ext uri="{FF2B5EF4-FFF2-40B4-BE49-F238E27FC236}">
                <a16:creationId xmlns:a16="http://schemas.microsoft.com/office/drawing/2014/main" id="{C044293F-19D7-4752-AB05-1E1C07B41DD3}"/>
              </a:ext>
            </a:extLst>
          </p:cNvPr>
          <p:cNvSpPr/>
          <p:nvPr/>
        </p:nvSpPr>
        <p:spPr>
          <a:xfrm>
            <a:off x="9465731" y="673067"/>
            <a:ext cx="1663219" cy="1545313"/>
          </a:xfrm>
          <a:prstGeom prst="roundRect">
            <a:avLst/>
          </a:pr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
        <p:nvSpPr>
          <p:cNvPr id="80" name="TextBox 79">
            <a:extLst>
              <a:ext uri="{FF2B5EF4-FFF2-40B4-BE49-F238E27FC236}">
                <a16:creationId xmlns:a16="http://schemas.microsoft.com/office/drawing/2014/main" id="{638BB792-8506-4CEF-8844-2E0DAD11C9D0}"/>
              </a:ext>
            </a:extLst>
          </p:cNvPr>
          <p:cNvSpPr txBox="1"/>
          <p:nvPr/>
        </p:nvSpPr>
        <p:spPr>
          <a:xfrm flipH="1">
            <a:off x="9374977" y="699317"/>
            <a:ext cx="1844726" cy="1323439"/>
          </a:xfrm>
          <a:prstGeom prst="rect">
            <a:avLst/>
          </a:prstGeom>
          <a:noFill/>
        </p:spPr>
        <p:txBody>
          <a:bodyPr wrap="square" rtlCol="0">
            <a:spAutoFit/>
          </a:bodyPr>
          <a:lstStyle/>
          <a:p>
            <a:pPr algn="ctr"/>
            <a:r>
              <a:rPr lang="en-US" sz="2000" dirty="0">
                <a:latin typeface="Calibri" panose="020F0502020204030204" pitchFamily="34" charset="0"/>
                <a:cs typeface="Calibri" panose="020F0502020204030204" pitchFamily="34" charset="0"/>
              </a:rPr>
              <a:t>Prosocial Motivation,</a:t>
            </a:r>
          </a:p>
          <a:p>
            <a:pPr algn="ctr"/>
            <a:r>
              <a:rPr lang="en-US" sz="2000" dirty="0">
                <a:latin typeface="Calibri" panose="020F0502020204030204" pitchFamily="34" charset="0"/>
                <a:cs typeface="Calibri" panose="020F0502020204030204" pitchFamily="34" charset="0"/>
              </a:rPr>
              <a:t>Compassionate Behaviors</a:t>
            </a:r>
          </a:p>
        </p:txBody>
      </p:sp>
      <p:cxnSp>
        <p:nvCxnSpPr>
          <p:cNvPr id="82" name="Straight Arrow Connector 81">
            <a:extLst>
              <a:ext uri="{FF2B5EF4-FFF2-40B4-BE49-F238E27FC236}">
                <a16:creationId xmlns:a16="http://schemas.microsoft.com/office/drawing/2014/main" id="{E6BB4E5F-02DB-4701-A1C6-11DE8AFC6F06}"/>
              </a:ext>
            </a:extLst>
          </p:cNvPr>
          <p:cNvCxnSpPr>
            <a:stCxn id="79" idx="2"/>
          </p:cNvCxnSpPr>
          <p:nvPr/>
        </p:nvCxnSpPr>
        <p:spPr>
          <a:xfrm>
            <a:off x="10297341" y="2218380"/>
            <a:ext cx="10871" cy="776647"/>
          </a:xfrm>
          <a:prstGeom prst="straightConnector1">
            <a:avLst/>
          </a:prstGeom>
          <a:ln w="190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3" name="Right Brace 82">
            <a:extLst>
              <a:ext uri="{FF2B5EF4-FFF2-40B4-BE49-F238E27FC236}">
                <a16:creationId xmlns:a16="http://schemas.microsoft.com/office/drawing/2014/main" id="{6922C116-4587-4BD5-B675-6CA16A5EDBD9}"/>
              </a:ext>
            </a:extLst>
          </p:cNvPr>
          <p:cNvSpPr/>
          <p:nvPr/>
        </p:nvSpPr>
        <p:spPr>
          <a:xfrm>
            <a:off x="9055886" y="451692"/>
            <a:ext cx="258721" cy="4087257"/>
          </a:xfrm>
          <a:prstGeom prst="rightBrac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TextBox 83">
            <a:extLst>
              <a:ext uri="{FF2B5EF4-FFF2-40B4-BE49-F238E27FC236}">
                <a16:creationId xmlns:a16="http://schemas.microsoft.com/office/drawing/2014/main" id="{A111F6CE-CE7E-4017-B268-AE181421748B}"/>
              </a:ext>
            </a:extLst>
          </p:cNvPr>
          <p:cNvSpPr txBox="1"/>
          <p:nvPr/>
        </p:nvSpPr>
        <p:spPr>
          <a:xfrm flipH="1">
            <a:off x="9639434" y="3145609"/>
            <a:ext cx="1511157" cy="1600438"/>
          </a:xfrm>
          <a:prstGeom prst="rect">
            <a:avLst/>
          </a:prstGeom>
          <a:noFill/>
        </p:spPr>
        <p:txBody>
          <a:bodyPr wrap="square" rtlCol="0">
            <a:spAutoFit/>
          </a:bodyPr>
          <a:lstStyle/>
          <a:p>
            <a:pPr algn="ctr"/>
            <a:r>
              <a:rPr lang="en-US" sz="2000" dirty="0">
                <a:latin typeface="Calibri" panose="020F0502020204030204" pitchFamily="34" charset="0"/>
                <a:cs typeface="Calibri" panose="020F0502020204030204" pitchFamily="34" charset="0"/>
              </a:rPr>
              <a:t>Treatment Satisfaction,</a:t>
            </a:r>
          </a:p>
          <a:p>
            <a:pPr algn="ctr"/>
            <a:r>
              <a:rPr lang="en-US" sz="2000" dirty="0">
                <a:latin typeface="Calibri" panose="020F0502020204030204" pitchFamily="34" charset="0"/>
                <a:cs typeface="Calibri" panose="020F0502020204030204" pitchFamily="34" charset="0"/>
              </a:rPr>
              <a:t>Sense of Reward</a:t>
            </a:r>
          </a:p>
          <a:p>
            <a:endParaRPr lang="en-US" dirty="0"/>
          </a:p>
        </p:txBody>
      </p:sp>
      <p:sp>
        <p:nvSpPr>
          <p:cNvPr id="85" name="Rectangle: Rounded Corners 84">
            <a:extLst>
              <a:ext uri="{FF2B5EF4-FFF2-40B4-BE49-F238E27FC236}">
                <a16:creationId xmlns:a16="http://schemas.microsoft.com/office/drawing/2014/main" id="{3CDE44FF-911E-41BA-B9BC-BD6BD0B91CBB}"/>
              </a:ext>
            </a:extLst>
          </p:cNvPr>
          <p:cNvSpPr/>
          <p:nvPr/>
        </p:nvSpPr>
        <p:spPr>
          <a:xfrm>
            <a:off x="9546015" y="3107701"/>
            <a:ext cx="1631895" cy="1342318"/>
          </a:xfrm>
          <a:prstGeom prst="roundRect">
            <a:avLst/>
          </a:pr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cxnSp>
        <p:nvCxnSpPr>
          <p:cNvPr id="29" name="Connector: Curved 28">
            <a:extLst>
              <a:ext uri="{FF2B5EF4-FFF2-40B4-BE49-F238E27FC236}">
                <a16:creationId xmlns:a16="http://schemas.microsoft.com/office/drawing/2014/main" id="{52CE844D-5815-403F-9935-5217806F7D6A}"/>
              </a:ext>
            </a:extLst>
          </p:cNvPr>
          <p:cNvCxnSpPr>
            <a:cxnSpLocks/>
          </p:cNvCxnSpPr>
          <p:nvPr/>
        </p:nvCxnSpPr>
        <p:spPr>
          <a:xfrm rot="10800000" flipV="1">
            <a:off x="3639836" y="692513"/>
            <a:ext cx="814695" cy="722104"/>
          </a:xfrm>
          <a:prstGeom prst="curvedConnector3">
            <a:avLst>
              <a:gd name="adj1" fmla="val 50000"/>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or: Curved 31">
            <a:extLst>
              <a:ext uri="{FF2B5EF4-FFF2-40B4-BE49-F238E27FC236}">
                <a16:creationId xmlns:a16="http://schemas.microsoft.com/office/drawing/2014/main" id="{B71CB3FA-CA84-474D-A71F-49CA1A246EE0}"/>
              </a:ext>
            </a:extLst>
          </p:cNvPr>
          <p:cNvCxnSpPr>
            <a:cxnSpLocks/>
          </p:cNvCxnSpPr>
          <p:nvPr/>
        </p:nvCxnSpPr>
        <p:spPr>
          <a:xfrm rot="10800000" flipV="1">
            <a:off x="3524207" y="1649978"/>
            <a:ext cx="814695" cy="573234"/>
          </a:xfrm>
          <a:prstGeom prst="curvedConnector3">
            <a:avLst>
              <a:gd name="adj1" fmla="val 50000"/>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27" name="Picture 26" descr="A picture containing text, device, gauge&#10;&#10;Description automatically generated">
            <a:extLst>
              <a:ext uri="{FF2B5EF4-FFF2-40B4-BE49-F238E27FC236}">
                <a16:creationId xmlns:a16="http://schemas.microsoft.com/office/drawing/2014/main" id="{23BF731C-600F-432F-AAE1-9B3078CBE4CF}"/>
              </a:ext>
            </a:extLst>
          </p:cNvPr>
          <p:cNvPicPr>
            <a:picLocks noChangeAspect="1"/>
          </p:cNvPicPr>
          <p:nvPr/>
        </p:nvPicPr>
        <p:blipFill rotWithShape="1">
          <a:blip r:embed="rId3"/>
          <a:srcRect l="7578" r="46350"/>
          <a:stretch/>
        </p:blipFill>
        <p:spPr>
          <a:xfrm>
            <a:off x="5953548" y="3145609"/>
            <a:ext cx="2647551" cy="2435598"/>
          </a:xfrm>
          <a:prstGeom prst="rect">
            <a:avLst/>
          </a:prstGeom>
        </p:spPr>
      </p:pic>
      <p:pic>
        <p:nvPicPr>
          <p:cNvPr id="30" name="Picture 29">
            <a:extLst>
              <a:ext uri="{FF2B5EF4-FFF2-40B4-BE49-F238E27FC236}">
                <a16:creationId xmlns:a16="http://schemas.microsoft.com/office/drawing/2014/main" id="{93F3229F-CE53-411B-8BF4-B45091EB6745}"/>
              </a:ext>
            </a:extLst>
          </p:cNvPr>
          <p:cNvPicPr>
            <a:picLocks noChangeAspect="1"/>
          </p:cNvPicPr>
          <p:nvPr/>
        </p:nvPicPr>
        <p:blipFill rotWithShape="1">
          <a:blip r:embed="rId4"/>
          <a:srcRect t="9775"/>
          <a:stretch/>
        </p:blipFill>
        <p:spPr>
          <a:xfrm>
            <a:off x="2584720" y="3145609"/>
            <a:ext cx="3308011" cy="2154830"/>
          </a:xfrm>
          <a:prstGeom prst="rect">
            <a:avLst/>
          </a:prstGeom>
        </p:spPr>
      </p:pic>
      <p:sp>
        <p:nvSpPr>
          <p:cNvPr id="31" name="TextBox 30">
            <a:extLst>
              <a:ext uri="{FF2B5EF4-FFF2-40B4-BE49-F238E27FC236}">
                <a16:creationId xmlns:a16="http://schemas.microsoft.com/office/drawing/2014/main" id="{18BF2AE5-F091-4A9A-B291-C0EF540387ED}"/>
              </a:ext>
            </a:extLst>
          </p:cNvPr>
          <p:cNvSpPr txBox="1"/>
          <p:nvPr/>
        </p:nvSpPr>
        <p:spPr>
          <a:xfrm>
            <a:off x="208908" y="5716082"/>
            <a:ext cx="5462427" cy="646331"/>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Jensen K, et al. </a:t>
            </a:r>
            <a:r>
              <a:rPr lang="pl-PL" dirty="0">
                <a:latin typeface="Calibri" panose="020F0502020204030204" pitchFamily="34" charset="0"/>
                <a:cs typeface="Calibri" panose="020F0502020204030204" pitchFamily="34" charset="0"/>
              </a:rPr>
              <a:t>Molecular Psychiatry (2014) 19, 392–398</a:t>
            </a:r>
            <a:r>
              <a:rPr lang="en-US" dirty="0">
                <a:latin typeface="Calibri" panose="020F0502020204030204" pitchFamily="34" charset="0"/>
                <a:cs typeface="Calibri" panose="020F0502020204030204" pitchFamily="34" charset="0"/>
              </a:rPr>
              <a:t>.</a:t>
            </a:r>
          </a:p>
          <a:p>
            <a:r>
              <a:rPr lang="en-US" dirty="0">
                <a:latin typeface="Calibri" panose="020F0502020204030204" pitchFamily="34" charset="0"/>
                <a:cs typeface="Calibri" panose="020F0502020204030204" pitchFamily="34" charset="0"/>
              </a:rPr>
              <a:t>Jensen et al. Translational Psychiatry (2020) 10:17.</a:t>
            </a:r>
          </a:p>
        </p:txBody>
      </p:sp>
      <p:pic>
        <p:nvPicPr>
          <p:cNvPr id="22" name="Picture 21">
            <a:extLst>
              <a:ext uri="{FF2B5EF4-FFF2-40B4-BE49-F238E27FC236}">
                <a16:creationId xmlns:a16="http://schemas.microsoft.com/office/drawing/2014/main" id="{0705C44A-11A3-4EFA-B1B3-79B2B07920BE}"/>
              </a:ext>
            </a:extLst>
          </p:cNvPr>
          <p:cNvPicPr>
            <a:picLocks noChangeAspect="1"/>
          </p:cNvPicPr>
          <p:nvPr/>
        </p:nvPicPr>
        <p:blipFill>
          <a:blip r:embed="rId5"/>
          <a:stretch>
            <a:fillRect/>
          </a:stretch>
        </p:blipFill>
        <p:spPr>
          <a:xfrm>
            <a:off x="4416187" y="190527"/>
            <a:ext cx="3496506" cy="2484359"/>
          </a:xfrm>
          <a:prstGeom prst="ellipse">
            <a:avLst/>
          </a:prstGeom>
        </p:spPr>
      </p:pic>
    </p:spTree>
    <p:extLst>
      <p:ext uri="{BB962C8B-B14F-4D97-AF65-F5344CB8AC3E}">
        <p14:creationId xmlns:p14="http://schemas.microsoft.com/office/powerpoint/2010/main" val="3724466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
                                            <p:txEl>
                                              <p:pRg st="0" end="0"/>
                                            </p:txEl>
                                          </p:spTgt>
                                        </p:tgtEl>
                                        <p:attrNameLst>
                                          <p:attrName>style.visibility</p:attrName>
                                        </p:attrNameLst>
                                      </p:cBhvr>
                                      <p:to>
                                        <p:strVal val="visible"/>
                                      </p:to>
                                    </p:set>
                                    <p:animEffect transition="in" filter="fade">
                                      <p:cBhvr>
                                        <p:cTn id="7" dur="500"/>
                                        <p:tgtEl>
                                          <p:spTgt spid="7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3"/>
                                        </p:tgtEl>
                                        <p:attrNameLst>
                                          <p:attrName>style.visibility</p:attrName>
                                        </p:attrNameLst>
                                      </p:cBhvr>
                                      <p:to>
                                        <p:strVal val="visible"/>
                                      </p:to>
                                    </p:set>
                                    <p:animEffect transition="in" filter="fade">
                                      <p:cBhvr>
                                        <p:cTn id="13" dur="500"/>
                                        <p:tgtEl>
                                          <p:spTgt spid="83"/>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79"/>
                                        </p:tgtEl>
                                        <p:attrNameLst>
                                          <p:attrName>style.visibility</p:attrName>
                                        </p:attrNameLst>
                                      </p:cBhvr>
                                      <p:to>
                                        <p:strVal val="visible"/>
                                      </p:to>
                                    </p:set>
                                    <p:animEffect transition="in" filter="fade">
                                      <p:cBhvr>
                                        <p:cTn id="17" dur="500"/>
                                        <p:tgtEl>
                                          <p:spTgt spid="7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0"/>
                                        </p:tgtEl>
                                        <p:attrNameLst>
                                          <p:attrName>style.visibility</p:attrName>
                                        </p:attrNameLst>
                                      </p:cBhvr>
                                      <p:to>
                                        <p:strVal val="visible"/>
                                      </p:to>
                                    </p:set>
                                    <p:animEffect transition="in" filter="fade">
                                      <p:cBhvr>
                                        <p:cTn id="20" dur="500"/>
                                        <p:tgtEl>
                                          <p:spTgt spid="80"/>
                                        </p:tgtEl>
                                      </p:cBhvr>
                                    </p:animEffect>
                                  </p:childTnLst>
                                </p:cTn>
                              </p:par>
                            </p:childTnLst>
                          </p:cTn>
                        </p:par>
                        <p:par>
                          <p:cTn id="21" fill="hold">
                            <p:stCondLst>
                              <p:cond delay="1000"/>
                            </p:stCondLst>
                            <p:childTnLst>
                              <p:par>
                                <p:cTn id="22" presetID="22" presetClass="entr" presetSubtype="1" fill="hold" nodeType="after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wipe(up)">
                                      <p:cBhvr>
                                        <p:cTn id="24" dur="500"/>
                                        <p:tgtEl>
                                          <p:spTgt spid="82"/>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85"/>
                                        </p:tgtEl>
                                        <p:attrNameLst>
                                          <p:attrName>style.visibility</p:attrName>
                                        </p:attrNameLst>
                                      </p:cBhvr>
                                      <p:to>
                                        <p:strVal val="visible"/>
                                      </p:to>
                                    </p:set>
                                    <p:animEffect transition="in" filter="fade">
                                      <p:cBhvr>
                                        <p:cTn id="28" dur="500"/>
                                        <p:tgtEl>
                                          <p:spTgt spid="85"/>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84"/>
                                        </p:tgtEl>
                                        <p:attrNameLst>
                                          <p:attrName>style.visibility</p:attrName>
                                        </p:attrNameLst>
                                      </p:cBhvr>
                                      <p:to>
                                        <p:strVal val="visible"/>
                                      </p:to>
                                    </p:set>
                                    <p:animEffect transition="in" filter="fade">
                                      <p:cBhvr>
                                        <p:cTn id="32" dur="500"/>
                                        <p:tgtEl>
                                          <p:spTgt spid="8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par>
                                <p:cTn id="38" presetID="10" presetClass="entr" presetSubtype="0" fill="hold"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80" grpId="0"/>
      <p:bldP spid="83" grpId="0" animBg="1"/>
      <p:bldP spid="84" grpId="0"/>
      <p:bldP spid="8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E3665-8E92-4D28-B803-1FCAA30F1BAC}"/>
              </a:ext>
            </a:extLst>
          </p:cNvPr>
          <p:cNvSpPr>
            <a:spLocks noGrp="1"/>
          </p:cNvSpPr>
          <p:nvPr>
            <p:ph type="title"/>
          </p:nvPr>
        </p:nvSpPr>
        <p:spPr/>
        <p:txBody>
          <a:bodyPr>
            <a:normAutofit/>
          </a:bodyPr>
          <a:lstStyle/>
          <a:p>
            <a:r>
              <a:rPr lang="en-US" sz="4000" dirty="0">
                <a:solidFill>
                  <a:schemeClr val="accent1"/>
                </a:solidFill>
                <a:latin typeface="Corbel" panose="020B0503020204020204" pitchFamily="34" charset="0"/>
              </a:rPr>
              <a:t>Some Compassion Mediators Are Modifiable</a:t>
            </a:r>
          </a:p>
        </p:txBody>
      </p:sp>
      <p:graphicFrame>
        <p:nvGraphicFramePr>
          <p:cNvPr id="4" name="Diagram 3">
            <a:extLst>
              <a:ext uri="{FF2B5EF4-FFF2-40B4-BE49-F238E27FC236}">
                <a16:creationId xmlns:a16="http://schemas.microsoft.com/office/drawing/2014/main" id="{91E3E572-96A7-4801-8592-B853E6C701BE}"/>
              </a:ext>
            </a:extLst>
          </p:cNvPr>
          <p:cNvGraphicFramePr/>
          <p:nvPr/>
        </p:nvGraphicFramePr>
        <p:xfrm>
          <a:off x="2032000" y="1500027"/>
          <a:ext cx="7810643" cy="48083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F0F341F6-8916-45DE-8EE2-B8E5E0C4B5F4}"/>
              </a:ext>
            </a:extLst>
          </p:cNvPr>
          <p:cNvSpPr txBox="1"/>
          <p:nvPr/>
        </p:nvSpPr>
        <p:spPr>
          <a:xfrm>
            <a:off x="4457842" y="2866211"/>
            <a:ext cx="2958958" cy="461665"/>
          </a:xfrm>
          <a:prstGeom prst="rect">
            <a:avLst/>
          </a:prstGeom>
          <a:noFill/>
        </p:spPr>
        <p:txBody>
          <a:bodyPr wrap="square" rtlCol="0">
            <a:spAutoFit/>
          </a:bodyPr>
          <a:lstStyle/>
          <a:p>
            <a:r>
              <a:rPr lang="en-US" sz="2400" dirty="0">
                <a:solidFill>
                  <a:schemeClr val="bg1"/>
                </a:solidFill>
                <a:latin typeface="Calibri" panose="020F0502020204030204" pitchFamily="34" charset="0"/>
                <a:cs typeface="Calibri" panose="020F0502020204030204" pitchFamily="34" charset="0"/>
              </a:rPr>
              <a:t>Organizational Culture</a:t>
            </a:r>
          </a:p>
        </p:txBody>
      </p:sp>
      <p:sp>
        <p:nvSpPr>
          <p:cNvPr id="7" name="TextBox 6">
            <a:extLst>
              <a:ext uri="{FF2B5EF4-FFF2-40B4-BE49-F238E27FC236}">
                <a16:creationId xmlns:a16="http://schemas.microsoft.com/office/drawing/2014/main" id="{24350A02-EAED-4B0F-B6EE-6E19B7DA7B74}"/>
              </a:ext>
            </a:extLst>
          </p:cNvPr>
          <p:cNvSpPr txBox="1"/>
          <p:nvPr/>
        </p:nvSpPr>
        <p:spPr>
          <a:xfrm flipH="1">
            <a:off x="4065156" y="1723323"/>
            <a:ext cx="3551092" cy="830997"/>
          </a:xfrm>
          <a:prstGeom prst="rect">
            <a:avLst/>
          </a:prstGeom>
          <a:noFill/>
        </p:spPr>
        <p:txBody>
          <a:bodyPr wrap="square" rtlCol="0">
            <a:spAutoFit/>
          </a:bodyPr>
          <a:lstStyle/>
          <a:p>
            <a:pPr algn="ctr"/>
            <a:r>
              <a:rPr lang="en-US" sz="2400" dirty="0">
                <a:solidFill>
                  <a:schemeClr val="bg1"/>
                </a:solidFill>
                <a:latin typeface="Calibri" panose="020F0502020204030204" pitchFamily="34" charset="0"/>
                <a:cs typeface="Calibri" panose="020F0502020204030204" pitchFamily="34" charset="0"/>
              </a:rPr>
              <a:t>Organizational,</a:t>
            </a:r>
          </a:p>
          <a:p>
            <a:pPr algn="ctr"/>
            <a:r>
              <a:rPr lang="en-US" sz="2400" dirty="0">
                <a:solidFill>
                  <a:schemeClr val="bg1"/>
                </a:solidFill>
                <a:latin typeface="Calibri" panose="020F0502020204030204" pitchFamily="34" charset="0"/>
                <a:cs typeface="Calibri" panose="020F0502020204030204" pitchFamily="34" charset="0"/>
              </a:rPr>
              <a:t>Systemic Constraints</a:t>
            </a:r>
          </a:p>
        </p:txBody>
      </p:sp>
      <p:sp>
        <p:nvSpPr>
          <p:cNvPr id="6" name="TextBox 5">
            <a:extLst>
              <a:ext uri="{FF2B5EF4-FFF2-40B4-BE49-F238E27FC236}">
                <a16:creationId xmlns:a16="http://schemas.microsoft.com/office/drawing/2014/main" id="{C5A15806-F1D6-460F-8731-C71FB853696F}"/>
              </a:ext>
            </a:extLst>
          </p:cNvPr>
          <p:cNvSpPr txBox="1"/>
          <p:nvPr/>
        </p:nvSpPr>
        <p:spPr>
          <a:xfrm flipH="1">
            <a:off x="4175392" y="3677813"/>
            <a:ext cx="3241407" cy="707886"/>
          </a:xfrm>
          <a:prstGeom prst="rect">
            <a:avLst/>
          </a:prstGeom>
          <a:noFill/>
        </p:spPr>
        <p:txBody>
          <a:bodyPr wrap="square" rtlCol="0">
            <a:spAutoFit/>
          </a:bodyPr>
          <a:lstStyle/>
          <a:p>
            <a:pPr algn="ctr"/>
            <a:r>
              <a:rPr lang="en-US" sz="2000" dirty="0">
                <a:solidFill>
                  <a:schemeClr val="bg1"/>
                </a:solidFill>
                <a:latin typeface="Calibri" panose="020F0502020204030204" pitchFamily="34" charset="0"/>
                <a:cs typeface="Calibri" panose="020F0502020204030204" pitchFamily="34" charset="0"/>
              </a:rPr>
              <a:t>Team/Unit Climate</a:t>
            </a:r>
          </a:p>
          <a:p>
            <a:pPr algn="ctr"/>
            <a:r>
              <a:rPr lang="en-US" sz="2000" dirty="0">
                <a:solidFill>
                  <a:schemeClr val="bg1"/>
                </a:solidFill>
                <a:latin typeface="Calibri" panose="020F0502020204030204" pitchFamily="34" charset="0"/>
                <a:cs typeface="Calibri" panose="020F0502020204030204" pitchFamily="34" charset="0"/>
              </a:rPr>
              <a:t>Supervisor/Manager Support</a:t>
            </a:r>
          </a:p>
        </p:txBody>
      </p:sp>
    </p:spTree>
    <p:extLst>
      <p:ext uri="{BB962C8B-B14F-4D97-AF65-F5344CB8AC3E}">
        <p14:creationId xmlns:p14="http://schemas.microsoft.com/office/powerpoint/2010/main" val="4115192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CB95732-565A-4D2C-A3AB-CC460C0D3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19B653C-798C-4333-8452-3DF3AE3C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FE50278-E2EC-42B2-A1F1-921DD3990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305994" y="-5310547"/>
            <a:ext cx="1580014" cy="12192002"/>
          </a:xfrm>
          <a:prstGeom prst="rect">
            <a:avLst/>
          </a:prstGeom>
          <a:gradFill>
            <a:gsLst>
              <a:gs pos="19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1236153F-0DB4-40DD-87C6-B40C1B7E28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72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392DFE-E4E7-434E-A6D1-4CF9C1E02966}"/>
              </a:ext>
            </a:extLst>
          </p:cNvPr>
          <p:cNvSpPr>
            <a:spLocks noGrp="1"/>
          </p:cNvSpPr>
          <p:nvPr>
            <p:ph type="title"/>
          </p:nvPr>
        </p:nvSpPr>
        <p:spPr>
          <a:xfrm>
            <a:off x="699715" y="288404"/>
            <a:ext cx="10945114" cy="977442"/>
          </a:xfrm>
        </p:spPr>
        <p:txBody>
          <a:bodyPr vert="horz" lIns="91440" tIns="45720" rIns="91440" bIns="45720" rtlCol="0" anchor="ctr">
            <a:noAutofit/>
          </a:bodyPr>
          <a:lstStyle/>
          <a:p>
            <a:r>
              <a:rPr lang="en-US" sz="4000" dirty="0">
                <a:solidFill>
                  <a:srgbClr val="FFFFFF"/>
                </a:solidFill>
                <a:latin typeface="Corbel" panose="020B0503020204020204" pitchFamily="34" charset="0"/>
              </a:rPr>
              <a:t>Let’s Focus on the Impact of Social Support on Traumatic Stress and Mortality</a:t>
            </a:r>
          </a:p>
        </p:txBody>
      </p:sp>
      <p:pic>
        <p:nvPicPr>
          <p:cNvPr id="5" name="Picture 4">
            <a:extLst>
              <a:ext uri="{FF2B5EF4-FFF2-40B4-BE49-F238E27FC236}">
                <a16:creationId xmlns:a16="http://schemas.microsoft.com/office/drawing/2014/main" id="{B8E429F6-ED16-4004-97D7-3603AFBECA1E}"/>
              </a:ext>
            </a:extLst>
          </p:cNvPr>
          <p:cNvPicPr>
            <a:picLocks noChangeAspect="1"/>
          </p:cNvPicPr>
          <p:nvPr/>
        </p:nvPicPr>
        <p:blipFill rotWithShape="1">
          <a:blip r:embed="rId3"/>
          <a:srcRect b="4183"/>
          <a:stretch/>
        </p:blipFill>
        <p:spPr>
          <a:xfrm>
            <a:off x="2239892" y="3241734"/>
            <a:ext cx="3238707" cy="3327862"/>
          </a:xfrm>
          <a:prstGeom prst="rect">
            <a:avLst/>
          </a:prstGeom>
        </p:spPr>
      </p:pic>
      <p:pic>
        <p:nvPicPr>
          <p:cNvPr id="6" name="Picture 5" descr="Chart&#10;&#10;Description automatically generated with medium confidence">
            <a:extLst>
              <a:ext uri="{FF2B5EF4-FFF2-40B4-BE49-F238E27FC236}">
                <a16:creationId xmlns:a16="http://schemas.microsoft.com/office/drawing/2014/main" id="{C5DE9C89-B234-4AC3-8DC8-0A5EFCD4A044}"/>
              </a:ext>
            </a:extLst>
          </p:cNvPr>
          <p:cNvPicPr>
            <a:picLocks noChangeAspect="1"/>
          </p:cNvPicPr>
          <p:nvPr/>
        </p:nvPicPr>
        <p:blipFill>
          <a:blip r:embed="rId4"/>
          <a:stretch>
            <a:fillRect/>
          </a:stretch>
        </p:blipFill>
        <p:spPr>
          <a:xfrm>
            <a:off x="6029236" y="2361548"/>
            <a:ext cx="6181004" cy="3785863"/>
          </a:xfrm>
          <a:prstGeom prst="rect">
            <a:avLst/>
          </a:prstGeom>
        </p:spPr>
      </p:pic>
      <p:pic>
        <p:nvPicPr>
          <p:cNvPr id="4" name="Picture 3">
            <a:extLst>
              <a:ext uri="{FF2B5EF4-FFF2-40B4-BE49-F238E27FC236}">
                <a16:creationId xmlns:a16="http://schemas.microsoft.com/office/drawing/2014/main" id="{A5885A4E-A154-4F55-8388-E15244623524}"/>
              </a:ext>
            </a:extLst>
          </p:cNvPr>
          <p:cNvPicPr>
            <a:picLocks noChangeAspect="1"/>
          </p:cNvPicPr>
          <p:nvPr/>
        </p:nvPicPr>
        <p:blipFill>
          <a:blip r:embed="rId5"/>
          <a:stretch>
            <a:fillRect/>
          </a:stretch>
        </p:blipFill>
        <p:spPr>
          <a:xfrm>
            <a:off x="463621" y="1863866"/>
            <a:ext cx="3238707" cy="1271192"/>
          </a:xfrm>
          <a:prstGeom prst="rect">
            <a:avLst/>
          </a:prstGeom>
        </p:spPr>
      </p:pic>
      <p:cxnSp>
        <p:nvCxnSpPr>
          <p:cNvPr id="12" name="Connector: Curved 11">
            <a:extLst>
              <a:ext uri="{FF2B5EF4-FFF2-40B4-BE49-F238E27FC236}">
                <a16:creationId xmlns:a16="http://schemas.microsoft.com/office/drawing/2014/main" id="{A6840951-AE82-4D40-BD01-385EF21B87DA}"/>
              </a:ext>
            </a:extLst>
          </p:cNvPr>
          <p:cNvCxnSpPr>
            <a:cxnSpLocks/>
          </p:cNvCxnSpPr>
          <p:nvPr/>
        </p:nvCxnSpPr>
        <p:spPr>
          <a:xfrm rot="16200000" flipH="1">
            <a:off x="853848" y="3382897"/>
            <a:ext cx="1358565" cy="862886"/>
          </a:xfrm>
          <a:prstGeom prst="curvedConnector3">
            <a:avLst>
              <a:gd name="adj1" fmla="val 97844"/>
            </a:avLst>
          </a:prstGeom>
          <a:ln w="38100">
            <a:solidFill>
              <a:srgbClr val="00356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6222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PALTC22">
      <a:dk1>
        <a:sysClr val="windowText" lastClr="000000"/>
      </a:dk1>
      <a:lt1>
        <a:sysClr val="window" lastClr="FFFFFF"/>
      </a:lt1>
      <a:dk2>
        <a:srgbClr val="44546A"/>
      </a:dk2>
      <a:lt2>
        <a:srgbClr val="E7E6E6"/>
      </a:lt2>
      <a:accent1>
        <a:srgbClr val="788B51"/>
      </a:accent1>
      <a:accent2>
        <a:srgbClr val="795B65"/>
      </a:accent2>
      <a:accent3>
        <a:srgbClr val="F4AF24"/>
      </a:accent3>
      <a:accent4>
        <a:srgbClr val="76A6D0"/>
      </a:accent4>
      <a:accent5>
        <a:srgbClr val="788B51"/>
      </a:accent5>
      <a:accent6>
        <a:srgbClr val="795B65"/>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ide Template-OnDemand- PALTC22_TEST.pptx" id="{0E793A50-729E-4115-818C-23CF1ED3FCF4}" vid="{DFDFA61C-4348-406B-A5FD-A75C5A9F7B5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1238</TotalTime>
  <Words>1139</Words>
  <Application>Microsoft Office PowerPoint</Application>
  <PresentationFormat>Widescreen</PresentationFormat>
  <Paragraphs>117</Paragraphs>
  <Slides>15</Slides>
  <Notes>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15</vt:i4>
      </vt:variant>
    </vt:vector>
  </HeadingPairs>
  <TitlesOfParts>
    <vt:vector size="22" baseType="lpstr">
      <vt:lpstr>Arial</vt:lpstr>
      <vt:lpstr>BlinkMacSystemFont</vt:lpstr>
      <vt:lpstr>Calibri</vt:lpstr>
      <vt:lpstr>Calibri Light</vt:lpstr>
      <vt:lpstr>Corbel</vt:lpstr>
      <vt:lpstr>Office Theme</vt:lpstr>
      <vt:lpstr>1_Office Theme</vt:lpstr>
      <vt:lpstr>From Surviving to thriving…</vt:lpstr>
      <vt:lpstr>Today….</vt:lpstr>
      <vt:lpstr> </vt:lpstr>
      <vt:lpstr>PowerPoint Presentation</vt:lpstr>
      <vt:lpstr>PowerPoint Presentation</vt:lpstr>
      <vt:lpstr>PowerPoint Presentation</vt:lpstr>
      <vt:lpstr>PowerPoint Presentation</vt:lpstr>
      <vt:lpstr>Some Compassion Mediators Are Modifiable</vt:lpstr>
      <vt:lpstr>Let’s Focus on the Impact of Social Support on Traumatic Stress and Mortality</vt:lpstr>
      <vt:lpstr>Evidence on the Impact of Fostering Cultures of Compassion and Social Support   Schwartz Rounds® 1, 2 Stress First Aid 3 Supervisor/Manager Impact 4</vt:lpstr>
      <vt:lpstr>Welcome</vt:lpstr>
      <vt:lpstr>Community Guidelines </vt:lpstr>
      <vt:lpstr>Panelists</vt:lpstr>
      <vt:lpstr>Remember: Pause-Acknowledge-Support</vt:lpstr>
      <vt:lpstr>Coming Up….The next “M”: Mobility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Lown, Beth A.,M.D.</dc:creator>
  <cp:lastModifiedBy>Lori Sharp</cp:lastModifiedBy>
  <cp:revision>115</cp:revision>
  <dcterms:created xsi:type="dcterms:W3CDTF">2022-05-06T15:05:46Z</dcterms:created>
  <dcterms:modified xsi:type="dcterms:W3CDTF">2024-01-25T17:28:05Z</dcterms:modified>
</cp:coreProperties>
</file>