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0"/>
  </p:notesMasterIdLst>
  <p:sldIdLst>
    <p:sldId id="270" r:id="rId5"/>
    <p:sldId id="256" r:id="rId6"/>
    <p:sldId id="293" r:id="rId7"/>
    <p:sldId id="294" r:id="rId8"/>
    <p:sldId id="258" r:id="rId9"/>
    <p:sldId id="271" r:id="rId10"/>
    <p:sldId id="274" r:id="rId11"/>
    <p:sldId id="273" r:id="rId12"/>
    <p:sldId id="272" r:id="rId13"/>
    <p:sldId id="275" r:id="rId14"/>
    <p:sldId id="276" r:id="rId15"/>
    <p:sldId id="277" r:id="rId16"/>
    <p:sldId id="278" r:id="rId17"/>
    <p:sldId id="280" r:id="rId18"/>
    <p:sldId id="281" r:id="rId19"/>
    <p:sldId id="282" r:id="rId20"/>
    <p:sldId id="286" r:id="rId21"/>
    <p:sldId id="287" r:id="rId22"/>
    <p:sldId id="284" r:id="rId23"/>
    <p:sldId id="288" r:id="rId24"/>
    <p:sldId id="289" r:id="rId25"/>
    <p:sldId id="285" r:id="rId26"/>
    <p:sldId id="291" r:id="rId27"/>
    <p:sldId id="290" r:id="rId28"/>
    <p:sldId id="292"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CCFF"/>
    <a:srgbClr val="074D88"/>
    <a:srgbClr val="F0D12C"/>
    <a:srgbClr val="795B65"/>
    <a:srgbClr val="778B51"/>
    <a:srgbClr val="A42555"/>
    <a:srgbClr val="4C7C7D"/>
    <a:srgbClr val="1C3B69"/>
    <a:srgbClr val="279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143"/>
  </p:normalViewPr>
  <p:slideViewPr>
    <p:cSldViewPr snapToGrid="0" snapToObjects="1">
      <p:cViewPr varScale="1">
        <p:scale>
          <a:sx n="67" d="100"/>
          <a:sy n="67" d="100"/>
        </p:scale>
        <p:origin x="1242"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56245-AF99-5243-926C-55859FED56E2}"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1909-871E-7048-962A-4D1E91E17003}" type="slidenum">
              <a:rPr lang="en-US" smtClean="0"/>
              <a:t>‹#›</a:t>
            </a:fld>
            <a:endParaRPr lang="en-US" dirty="0"/>
          </a:p>
        </p:txBody>
      </p:sp>
    </p:spTree>
    <p:extLst>
      <p:ext uri="{BB962C8B-B14F-4D97-AF65-F5344CB8AC3E}">
        <p14:creationId xmlns:p14="http://schemas.microsoft.com/office/powerpoint/2010/main" val="405088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focused, collaborative discussions will lead to the development of action plans to include concrete, practical steps that PALTC facilities can start taking immediately to build trust with current staff and recruit and retain new staff to grow and strengthen the PALTC workforce. </a:t>
            </a:r>
          </a:p>
        </p:txBody>
      </p:sp>
      <p:sp>
        <p:nvSpPr>
          <p:cNvPr id="4" name="Slide Number Placeholder 3"/>
          <p:cNvSpPr>
            <a:spLocks noGrp="1"/>
          </p:cNvSpPr>
          <p:nvPr>
            <p:ph type="sldNum" sz="quarter" idx="5"/>
          </p:nvPr>
        </p:nvSpPr>
        <p:spPr/>
        <p:txBody>
          <a:bodyPr/>
          <a:lstStyle/>
          <a:p>
            <a:fld id="{F2031909-871E-7048-962A-4D1E91E17003}" type="slidenum">
              <a:rPr lang="en-US" smtClean="0"/>
              <a:t>3</a:t>
            </a:fld>
            <a:endParaRPr lang="en-US" dirty="0"/>
          </a:p>
        </p:txBody>
      </p:sp>
    </p:spTree>
    <p:extLst>
      <p:ext uri="{BB962C8B-B14F-4D97-AF65-F5344CB8AC3E}">
        <p14:creationId xmlns:p14="http://schemas.microsoft.com/office/powerpoint/2010/main" val="125398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31909-871E-7048-962A-4D1E91E17003}" type="slidenum">
              <a:rPr lang="en-US" smtClean="0"/>
              <a:t>6</a:t>
            </a:fld>
            <a:endParaRPr lang="en-US" dirty="0"/>
          </a:p>
        </p:txBody>
      </p:sp>
    </p:spTree>
    <p:extLst>
      <p:ext uri="{BB962C8B-B14F-4D97-AF65-F5344CB8AC3E}">
        <p14:creationId xmlns:p14="http://schemas.microsoft.com/office/powerpoint/2010/main" val="328885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54C629B-A192-4B4C-9FDD-B0E465C23A91}"/>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46908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572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331650"/>
            <a:ext cx="10515600" cy="4845313"/>
          </a:xfrm>
        </p:spPr>
        <p:txBody>
          <a:bodyPr/>
          <a:lstStyle>
            <a:lvl1pPr>
              <a:buClr>
                <a:schemeClr val="tx1"/>
              </a:buClr>
              <a:defRPr>
                <a:latin typeface="Arial" panose="020B0604020202020204" pitchFamily="34" charset="0"/>
                <a:cs typeface="Arial" panose="020B0604020202020204" pitchFamily="34" charset="0"/>
              </a:defRPr>
            </a:lvl1pPr>
            <a:lvl2pPr>
              <a:buClr>
                <a:schemeClr val="tx1"/>
              </a:buClr>
              <a:defRPr>
                <a:latin typeface="Arial" panose="020B0604020202020204" pitchFamily="34" charset="0"/>
                <a:cs typeface="Arial" panose="020B0604020202020204" pitchFamily="34" charset="0"/>
              </a:defRPr>
            </a:lvl2pPr>
            <a:lvl3pPr>
              <a:buClr>
                <a:schemeClr val="tx1"/>
              </a:buClr>
              <a:defRPr>
                <a:solidFill>
                  <a:schemeClr val="tx1"/>
                </a:solidFill>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8659B00-6B85-4E18-9A16-AC11D4E41012}"/>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72484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3F004C1C-2044-4188-A952-78EC2F3C0014}"/>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75308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10515600" cy="823912"/>
          </a:xfrm>
        </p:spPr>
        <p:txBody>
          <a:bodyPr anchor="b">
            <a:noAutofit/>
          </a:bodyPr>
          <a:lstStyle>
            <a:lvl1pPr marL="0" indent="0">
              <a:buNone/>
              <a:defRPr sz="3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105156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3A46C29-0783-45A9-B5E2-09C47E62D181}"/>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77263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F7F0E172-050F-4E15-BF19-6072637E2D84}"/>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67597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buClr>
                <a:srgbClr val="778B51"/>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987425"/>
            <a:ext cx="3932237" cy="4881563"/>
          </a:xfr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D202D9A1-AED8-4FF9-90B7-C1BA59B407C3}"/>
              </a:ext>
            </a:extLst>
          </p:cNvPr>
          <p:cNvSpPr>
            <a:spLocks noGrp="1"/>
          </p:cNvSpPr>
          <p:nvPr>
            <p:ph type="title"/>
          </p:nvPr>
        </p:nvSpPr>
        <p:spPr>
          <a:xfrm>
            <a:off x="926976" y="0"/>
            <a:ext cx="10515600" cy="73819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8C23698-1322-4C3C-8CE6-82CA5CE364F6}"/>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14646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8B344E59-8D2A-422D-B159-C0211AFA971E}"/>
              </a:ext>
            </a:extLst>
          </p:cNvPr>
          <p:cNvSpPr txBox="1">
            <a:spLocks/>
          </p:cNvSpPr>
          <p:nvPr userDrawn="1"/>
        </p:nvSpPr>
        <p:spPr>
          <a:xfrm>
            <a:off x="926976" y="0"/>
            <a:ext cx="10515600" cy="7381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Helvetica" panose="020B0604020202020204" pitchFamily="34" charset="0"/>
                <a:ea typeface="+mj-ea"/>
                <a:cs typeface="Helvetica" panose="020B0604020202020204" pitchFamily="34" charset="0"/>
              </a:defRPr>
            </a:lvl1pPr>
          </a:lstStyle>
          <a:p>
            <a:r>
              <a:rPr lang="en-US" dirty="0">
                <a:latin typeface="Arial" panose="020B0604020202020204" pitchFamily="34" charset="0"/>
                <a:cs typeface="Arial" panose="020B0604020202020204" pitchFamily="34" charset="0"/>
              </a:rPr>
              <a:t>Click to edit Master title style</a:t>
            </a:r>
          </a:p>
        </p:txBody>
      </p:sp>
      <p:pic>
        <p:nvPicPr>
          <p:cNvPr id="9" name="Picture 8">
            <a:extLst>
              <a:ext uri="{FF2B5EF4-FFF2-40B4-BE49-F238E27FC236}">
                <a16:creationId xmlns:a16="http://schemas.microsoft.com/office/drawing/2014/main" id="{72C51196-9EE0-4717-8395-BFB8FC606FF5}"/>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74063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221903"/>
            <a:ext cx="2743200" cy="419564"/>
          </a:xfrm>
          <a:prstGeom prst="rect">
            <a:avLst/>
          </a:prstGeom>
        </p:spPr>
        <p:txBody>
          <a:bodyPr/>
          <a:lstStyle/>
          <a:p>
            <a:fld id="{D3DEFF14-EB3F-4790-80E3-F21BAA1C3751}" type="datetime1">
              <a:rPr lang="en-US" smtClean="0"/>
              <a:t>1/25/2024</a:t>
            </a:fld>
            <a:endParaRPr lang="en-US" dirty="0"/>
          </a:p>
        </p:txBody>
      </p:sp>
      <p:sp>
        <p:nvSpPr>
          <p:cNvPr id="5" name="Footer Placeholder 4"/>
          <p:cNvSpPr>
            <a:spLocks noGrp="1"/>
          </p:cNvSpPr>
          <p:nvPr>
            <p:ph type="ftr" sz="quarter" idx="11"/>
          </p:nvPr>
        </p:nvSpPr>
        <p:spPr>
          <a:xfrm>
            <a:off x="4038600" y="6221903"/>
            <a:ext cx="4114800" cy="41956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221903"/>
            <a:ext cx="2743200" cy="410066"/>
          </a:xfrm>
          <a:prstGeom prst="rect">
            <a:avLst/>
          </a:prstGeom>
        </p:spPr>
        <p:txBody>
          <a:bodyPr/>
          <a:lstStyle/>
          <a:p>
            <a:fld id="{5A857258-FFC2-7D4D-A206-B001053DCD77}" type="slidenum">
              <a:rPr lang="en-US" smtClean="0"/>
              <a:t>‹#›</a:t>
            </a:fld>
            <a:endParaRPr lang="en-US" dirty="0"/>
          </a:p>
        </p:txBody>
      </p:sp>
      <p:pic>
        <p:nvPicPr>
          <p:cNvPr id="7" name="Picture 6">
            <a:extLst>
              <a:ext uri="{FF2B5EF4-FFF2-40B4-BE49-F238E27FC236}">
                <a16:creationId xmlns:a16="http://schemas.microsoft.com/office/drawing/2014/main" id="{E1CFBE6A-1924-414F-A62F-7DD5001B5F39}"/>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72205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7966DE-3A6C-426C-B889-20DC60FE4CA9}"/>
              </a:ext>
            </a:extLst>
          </p:cNvPr>
          <p:cNvSpPr/>
          <p:nvPr userDrawn="1"/>
        </p:nvSpPr>
        <p:spPr>
          <a:xfrm>
            <a:off x="4" y="-1"/>
            <a:ext cx="12192000" cy="1070200"/>
          </a:xfrm>
          <a:prstGeom prst="rect">
            <a:avLst/>
          </a:prstGeom>
          <a:solidFill>
            <a:srgbClr val="07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438183"/>
            <a:ext cx="10515600" cy="47387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988BFA2E-6DE8-4364-A600-D8D3A6ED7DEC}"/>
              </a:ext>
            </a:extLst>
          </p:cNvPr>
          <p:cNvSpPr/>
          <p:nvPr userDrawn="1"/>
        </p:nvSpPr>
        <p:spPr>
          <a:xfrm>
            <a:off x="-8" y="1070199"/>
            <a:ext cx="12192004" cy="74815"/>
          </a:xfrm>
          <a:prstGeom prst="rect">
            <a:avLst/>
          </a:prstGeom>
          <a:solidFill>
            <a:srgbClr val="F0D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l" defTabSz="457200" rtl="0" eaLnBrk="1" latinLnBrk="0" hangingPunct="1"/>
            <a:endParaRPr lang="en-US" sz="3200" b="1" dirty="0">
              <a:solidFill>
                <a:schemeClr val="bg1"/>
              </a:solidFill>
              <a:latin typeface="Calibri" panose="020F0502020204030204" pitchFamily="34" charset="0"/>
            </a:endParaRPr>
          </a:p>
        </p:txBody>
      </p:sp>
      <p:sp>
        <p:nvSpPr>
          <p:cNvPr id="2" name="Title Placeholder 1"/>
          <p:cNvSpPr>
            <a:spLocks noGrp="1"/>
          </p:cNvSpPr>
          <p:nvPr>
            <p:ph type="title"/>
          </p:nvPr>
        </p:nvSpPr>
        <p:spPr>
          <a:xfrm>
            <a:off x="926976" y="0"/>
            <a:ext cx="10515600" cy="738196"/>
          </a:xfrm>
          <a:prstGeom prst="rect">
            <a:avLst/>
          </a:prstGeom>
        </p:spPr>
        <p:txBody>
          <a:bodyPr vert="horz" lIns="91440" tIns="45720" rIns="91440" bIns="45720" rtlCol="0" anchor="ctr">
            <a:normAutofit/>
          </a:bodyPr>
          <a:lstStyle/>
          <a:p>
            <a:r>
              <a:rPr lang="en-US" dirty="0"/>
              <a:t>Click to edit Master title style</a:t>
            </a:r>
          </a:p>
        </p:txBody>
      </p:sp>
      <p:pic>
        <p:nvPicPr>
          <p:cNvPr id="15" name="Picture 14">
            <a:extLst>
              <a:ext uri="{FF2B5EF4-FFF2-40B4-BE49-F238E27FC236}">
                <a16:creationId xmlns:a16="http://schemas.microsoft.com/office/drawing/2014/main" id="{1D5E5E7F-D851-41F2-AF30-9323E51CABD3}"/>
              </a:ext>
            </a:extLst>
          </p:cNvPr>
          <p:cNvPicPr>
            <a:picLocks noChangeAspect="1"/>
          </p:cNvPicPr>
          <p:nvPr userDrawn="1"/>
        </p:nvPicPr>
        <p:blipFill>
          <a:blip r:embed="rId11"/>
          <a:stretch>
            <a:fillRect/>
          </a:stretch>
        </p:blipFill>
        <p:spPr>
          <a:xfrm>
            <a:off x="0" y="6793237"/>
            <a:ext cx="12192000" cy="73152"/>
          </a:xfrm>
          <a:prstGeom prst="rect">
            <a:avLst/>
          </a:prstGeom>
        </p:spPr>
      </p:pic>
    </p:spTree>
    <p:custDataLst>
      <p:tags r:id="rId10"/>
    </p:custDataLst>
    <p:extLst>
      <p:ext uri="{BB962C8B-B14F-4D97-AF65-F5344CB8AC3E}">
        <p14:creationId xmlns:p14="http://schemas.microsoft.com/office/powerpoint/2010/main" val="20291296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26" r:id="rId4"/>
    <p:sldLayoutId id="2147483701" r:id="rId5"/>
    <p:sldLayoutId id="2147483704" r:id="rId6"/>
    <p:sldLayoutId id="2147483705" r:id="rId7"/>
    <p:sldLayoutId id="2147483706" r:id="rId8"/>
  </p:sldLayoutIdLst>
  <p:hf hdr="0" ftr="0" dt="0"/>
  <p:txStyles>
    <p:titleStyle>
      <a:lvl1pPr algn="l" defTabSz="914400" rtl="0" eaLnBrk="1" latinLnBrk="0" hangingPunct="1">
        <a:lnSpc>
          <a:spcPct val="90000"/>
        </a:lnSpc>
        <a:spcBef>
          <a:spcPct val="0"/>
        </a:spcBef>
        <a:buNone/>
        <a:defRPr sz="40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D0CF-2244-4930-B07C-0EDF98862D7D}"/>
              </a:ext>
            </a:extLst>
          </p:cNvPr>
          <p:cNvSpPr>
            <a:spLocks noGrp="1"/>
          </p:cNvSpPr>
          <p:nvPr>
            <p:ph type="ctrTitle"/>
          </p:nvPr>
        </p:nvSpPr>
        <p:spPr>
          <a:xfrm>
            <a:off x="4656222" y="2244558"/>
            <a:ext cx="7391400" cy="2387600"/>
          </a:xfrm>
        </p:spPr>
        <p:txBody>
          <a:bodyPr>
            <a:noAutofit/>
          </a:bodyPr>
          <a:lstStyle/>
          <a:p>
            <a:r>
              <a:rPr lang="en-US" sz="4600" i="1" dirty="0"/>
              <a:t>Welcome to our roundtable series. </a:t>
            </a:r>
            <a:br>
              <a:rPr lang="en-US" sz="4600" i="1" dirty="0"/>
            </a:br>
            <a:r>
              <a:rPr lang="en-US" sz="4600" i="1" dirty="0"/>
              <a:t>We’re glad you’re here.</a:t>
            </a:r>
            <a:endParaRPr lang="en-US" sz="4600" i="1"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949795F-85AA-43A5-A95C-60305C8A85DC}"/>
              </a:ext>
            </a:extLst>
          </p:cNvPr>
          <p:cNvPicPr>
            <a:picLocks noChangeAspect="1"/>
          </p:cNvPicPr>
          <p:nvPr/>
        </p:nvPicPr>
        <p:blipFill>
          <a:blip r:embed="rId2"/>
          <a:stretch>
            <a:fillRect/>
          </a:stretch>
        </p:blipFill>
        <p:spPr>
          <a:xfrm>
            <a:off x="0" y="6793237"/>
            <a:ext cx="12192000" cy="73152"/>
          </a:xfrm>
          <a:prstGeom prst="rect">
            <a:avLst/>
          </a:prstGeom>
        </p:spPr>
      </p:pic>
      <p:pic>
        <p:nvPicPr>
          <p:cNvPr id="2050" name="Picture 2" descr="AMDA Suggests Oral Feedings Rather Than Feeding Tubes | Choosing Wisely">
            <a:extLst>
              <a:ext uri="{FF2B5EF4-FFF2-40B4-BE49-F238E27FC236}">
                <a16:creationId xmlns:a16="http://schemas.microsoft.com/office/drawing/2014/main" id="{830D4D6D-CCE4-4A8D-B996-E7CBE756B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732" y="5640751"/>
            <a:ext cx="2519494" cy="791935"/>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4979B890-D241-46C5-BF4E-92B6B8B87903}"/>
              </a:ext>
            </a:extLst>
          </p:cNvPr>
          <p:cNvSpPr txBox="1">
            <a:spLocks/>
          </p:cNvSpPr>
          <p:nvPr/>
        </p:nvSpPr>
        <p:spPr>
          <a:xfrm>
            <a:off x="6929306" y="101358"/>
            <a:ext cx="5002636" cy="4278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Tx/>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Tx/>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rPr>
              <a:t>Roundtable Discussion #3</a:t>
            </a:r>
          </a:p>
          <a:p>
            <a:pPr algn="r"/>
            <a:r>
              <a:rPr lang="en-US" b="1" dirty="0">
                <a:solidFill>
                  <a:schemeClr val="bg1"/>
                </a:solidFill>
              </a:rPr>
              <a:t>June 23</a:t>
            </a:r>
            <a:r>
              <a:rPr lang="en-US" b="1" baseline="30000" dirty="0">
                <a:solidFill>
                  <a:schemeClr val="bg1"/>
                </a:solidFill>
              </a:rPr>
              <a:t>rd</a:t>
            </a:r>
            <a:r>
              <a:rPr lang="en-US" b="1" dirty="0">
                <a:solidFill>
                  <a:schemeClr val="bg1"/>
                </a:solidFill>
              </a:rPr>
              <a:t>, 2022</a:t>
            </a:r>
          </a:p>
        </p:txBody>
      </p:sp>
      <p:pic>
        <p:nvPicPr>
          <p:cNvPr id="9" name="Picture 8" descr="Text&#10;&#10;Description automatically generated with medium confidence">
            <a:extLst>
              <a:ext uri="{FF2B5EF4-FFF2-40B4-BE49-F238E27FC236}">
                <a16:creationId xmlns:a16="http://schemas.microsoft.com/office/drawing/2014/main" id="{452C5BA1-2525-4FAC-AC17-1E632C32EBCF}"/>
              </a:ext>
            </a:extLst>
          </p:cNvPr>
          <p:cNvPicPr>
            <a:picLocks noChangeAspect="1"/>
          </p:cNvPicPr>
          <p:nvPr/>
        </p:nvPicPr>
        <p:blipFill>
          <a:blip r:embed="rId4"/>
          <a:stretch>
            <a:fillRect/>
          </a:stretch>
        </p:blipFill>
        <p:spPr>
          <a:xfrm>
            <a:off x="721897" y="1808104"/>
            <a:ext cx="3934325" cy="3934325"/>
          </a:xfrm>
          <a:prstGeom prst="rect">
            <a:avLst/>
          </a:prstGeom>
        </p:spPr>
      </p:pic>
    </p:spTree>
    <p:extLst>
      <p:ext uri="{BB962C8B-B14F-4D97-AF65-F5344CB8AC3E}">
        <p14:creationId xmlns:p14="http://schemas.microsoft.com/office/powerpoint/2010/main" val="340550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 authentic and transparent</a:t>
            </a:r>
          </a:p>
          <a:p>
            <a:r>
              <a:rPr lang="en-US" dirty="0"/>
              <a:t>Live it, speak it, express it, incorporate the principles in your daily interactions.</a:t>
            </a:r>
          </a:p>
          <a:p>
            <a:pPr marL="0" indent="0">
              <a:buNone/>
            </a:pPr>
            <a:r>
              <a:rPr lang="en-US" dirty="0"/>
              <a:t>	“Walk the walk and talk the talk”- this is how we begin a culture shift…</a:t>
            </a:r>
          </a:p>
          <a:p>
            <a:pPr marL="0" indent="0">
              <a:buNone/>
            </a:pPr>
            <a:endParaRPr lang="en-US" dirty="0"/>
          </a:p>
          <a:p>
            <a:pPr marL="0" indent="0">
              <a:buNone/>
            </a:pPr>
            <a:r>
              <a:rPr lang="en-US" dirty="0"/>
              <a:t>Evaluate what you have….and begin.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0009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88571"/>
          </a:xfrm>
        </p:spPr>
        <p:txBody>
          <a:bodyPr>
            <a:normAutofit/>
          </a:bodyPr>
          <a:lstStyle/>
          <a:p>
            <a:r>
              <a:rPr lang="en-US" dirty="0"/>
              <a:t>Begin with ONE PIECE</a:t>
            </a:r>
          </a:p>
        </p:txBody>
      </p:sp>
      <p:pic>
        <p:nvPicPr>
          <p:cNvPr id="4" name="Content Placeholder 3" descr="Puzzle Piece Puzzles - Free image on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526" y="1331913"/>
            <a:ext cx="7278948" cy="4845050"/>
          </a:xfrm>
        </p:spPr>
      </p:pic>
    </p:spTree>
    <p:extLst>
      <p:ext uri="{BB962C8B-B14F-4D97-AF65-F5344CB8AC3E}">
        <p14:creationId xmlns:p14="http://schemas.microsoft.com/office/powerpoint/2010/main" val="232588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23" y="187569"/>
            <a:ext cx="10515600" cy="745724"/>
          </a:xfrm>
        </p:spPr>
        <p:txBody>
          <a:bodyPr/>
          <a:lstStyle/>
          <a:p>
            <a:r>
              <a:rPr lang="en-US" dirty="0"/>
              <a:t>Now let’s relate the concepts:</a:t>
            </a:r>
          </a:p>
        </p:txBody>
      </p:sp>
      <p:sp>
        <p:nvSpPr>
          <p:cNvPr id="3" name="Content Placeholder 2"/>
          <p:cNvSpPr>
            <a:spLocks noGrp="1"/>
          </p:cNvSpPr>
          <p:nvPr>
            <p:ph idx="1"/>
          </p:nvPr>
        </p:nvSpPr>
        <p:spPr/>
        <p:txBody>
          <a:bodyPr>
            <a:normAutofit/>
          </a:bodyPr>
          <a:lstStyle/>
          <a:p>
            <a:r>
              <a:rPr lang="en-US" dirty="0"/>
              <a:t>Shared Governance helps address: </a:t>
            </a:r>
            <a:r>
              <a:rPr lang="en-US" i="1" u="sng" dirty="0"/>
              <a:t>accountability, equity, partnership, and ownership</a:t>
            </a:r>
          </a:p>
          <a:p>
            <a:endParaRPr lang="en-US" i="1" u="sng" dirty="0"/>
          </a:p>
          <a:p>
            <a:r>
              <a:rPr lang="en-US" dirty="0"/>
              <a:t>Retention is affected by: </a:t>
            </a:r>
          </a:p>
          <a:p>
            <a:pPr lvl="1"/>
            <a:r>
              <a:rPr lang="en-US" sz="2100" dirty="0">
                <a:solidFill>
                  <a:prstClr val="black"/>
                </a:solidFill>
              </a:rPr>
              <a:t>job characteristics (skill variety and job autonomy)</a:t>
            </a:r>
          </a:p>
          <a:p>
            <a:pPr lvl="1"/>
            <a:r>
              <a:rPr lang="en-US" sz="2100" dirty="0">
                <a:solidFill>
                  <a:prstClr val="black"/>
                </a:solidFill>
              </a:rPr>
              <a:t>training and development opportunities</a:t>
            </a:r>
          </a:p>
          <a:p>
            <a:pPr lvl="1"/>
            <a:r>
              <a:rPr lang="en-US" sz="2100" dirty="0">
                <a:solidFill>
                  <a:prstClr val="black"/>
                </a:solidFill>
              </a:rPr>
              <a:t>recognition by and feedback from supervisors</a:t>
            </a:r>
          </a:p>
          <a:p>
            <a:pPr lvl="1"/>
            <a:r>
              <a:rPr lang="en-US" sz="2100" dirty="0">
                <a:solidFill>
                  <a:prstClr val="black"/>
                </a:solidFill>
              </a:rPr>
              <a:t>internal and external career opportunities</a:t>
            </a:r>
          </a:p>
          <a:p>
            <a:pPr lvl="1"/>
            <a:r>
              <a:rPr lang="en-US" sz="2100" dirty="0">
                <a:solidFill>
                  <a:prstClr val="black"/>
                </a:solidFill>
              </a:rPr>
              <a:t>work–life balance</a:t>
            </a:r>
          </a:p>
          <a:p>
            <a:pPr lvl="1"/>
            <a:r>
              <a:rPr lang="en-US" sz="2100" dirty="0">
                <a:solidFill>
                  <a:prstClr val="black"/>
                </a:solidFill>
              </a:rPr>
              <a:t>organizational commitment (employee's emotional attachment to, identification with, and involvement in the organization)  	</a:t>
            </a:r>
            <a:endParaRPr lang="en-US" dirty="0"/>
          </a:p>
          <a:p>
            <a:pPr lvl="1"/>
            <a:endParaRPr lang="en-US" i="1" u="sng" dirty="0"/>
          </a:p>
          <a:p>
            <a:pPr lvl="1"/>
            <a:endParaRPr lang="en-US" dirty="0"/>
          </a:p>
        </p:txBody>
      </p:sp>
    </p:spTree>
    <p:extLst>
      <p:ext uri="{BB962C8B-B14F-4D97-AF65-F5344CB8AC3E}">
        <p14:creationId xmlns:p14="http://schemas.microsoft.com/office/powerpoint/2010/main" val="124718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15"/>
            <a:ext cx="10515600" cy="745724"/>
          </a:xfrm>
        </p:spPr>
        <p:txBody>
          <a:bodyPr/>
          <a:lstStyle/>
          <a:p>
            <a:r>
              <a:rPr lang="en-US" dirty="0"/>
              <a:t>THEN CAME 2020….2021…2022….</a:t>
            </a:r>
          </a:p>
        </p:txBody>
      </p:sp>
      <p:sp>
        <p:nvSpPr>
          <p:cNvPr id="3" name="Content Placeholder 2"/>
          <p:cNvSpPr>
            <a:spLocks noGrp="1"/>
          </p:cNvSpPr>
          <p:nvPr>
            <p:ph idx="1"/>
          </p:nvPr>
        </p:nvSpPr>
        <p:spPr/>
        <p:txBody>
          <a:bodyPr/>
          <a:lstStyle/>
          <a:p>
            <a:r>
              <a:rPr lang="en-US" dirty="0"/>
              <a:t>skilled nursing industry losing staffing at record rates</a:t>
            </a:r>
          </a:p>
          <a:p>
            <a:r>
              <a:rPr lang="en-US" dirty="0"/>
              <a:t>healthcare access issues due to staffing shortages</a:t>
            </a:r>
          </a:p>
          <a:p>
            <a:r>
              <a:rPr lang="en-US" dirty="0"/>
              <a:t>staff burnout, fatigue, employees facing moral dilemmas </a:t>
            </a:r>
          </a:p>
          <a:p>
            <a:pPr marL="0" indent="0">
              <a:buNone/>
            </a:pPr>
            <a:r>
              <a:rPr lang="en-US" dirty="0"/>
              <a:t>                       </a:t>
            </a:r>
          </a:p>
          <a:p>
            <a:pPr marL="0" indent="0">
              <a:buNone/>
            </a:pPr>
            <a:r>
              <a:rPr lang="en-US" dirty="0"/>
              <a:t> WE ALL LIVED THIS….we can go on and on</a:t>
            </a:r>
            <a:br>
              <a:rPr lang="en-US" dirty="0"/>
            </a:br>
            <a:endParaRPr lang="en-US" dirty="0"/>
          </a:p>
        </p:txBody>
      </p:sp>
      <p:pic>
        <p:nvPicPr>
          <p:cNvPr id="1026" name="Picture 2" descr="https://lh6.googleusercontent.com/eg3_8ud9LMxsOhaq1BACNLihtVUWuzSZId1jbcF_PDXiR3IsIj9J3Hl2eZKpvvcl0B1jcKzPU4Js650bmFUQtvaq3uOjkwNbUDDfJTg_RuJsz5JCrBhm0y1cAdJPaZ555jBLiycpkAJWGdsldpof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592" y="3666309"/>
            <a:ext cx="2989851" cy="298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8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745724"/>
          </a:xfrm>
        </p:spPr>
        <p:txBody>
          <a:bodyPr/>
          <a:lstStyle/>
          <a:p>
            <a:r>
              <a:rPr lang="en-US" dirty="0"/>
              <a:t>One Tool: Career Mobility</a:t>
            </a:r>
          </a:p>
        </p:txBody>
      </p:sp>
      <p:sp>
        <p:nvSpPr>
          <p:cNvPr id="3" name="Content Placeholder 2"/>
          <p:cNvSpPr>
            <a:spLocks noGrp="1"/>
          </p:cNvSpPr>
          <p:nvPr>
            <p:ph idx="1"/>
          </p:nvPr>
        </p:nvSpPr>
        <p:spPr/>
        <p:txBody>
          <a:bodyPr/>
          <a:lstStyle/>
          <a:p>
            <a:endParaRPr lang="en-US" sz="2800" dirty="0"/>
          </a:p>
          <a:p>
            <a:r>
              <a:rPr lang="en-US" sz="2800" dirty="0"/>
              <a:t>Upward, downward or lateral movement of employees across positions </a:t>
            </a:r>
          </a:p>
          <a:p>
            <a:pPr lvl="1"/>
            <a:r>
              <a:rPr lang="en-US" sz="2400" dirty="0"/>
              <a:t>Organizational/Center based programs that support career mobility can be a cost-effective strategy to increase morale, retention and attract future employees to our workforce</a:t>
            </a:r>
          </a:p>
          <a:p>
            <a:pPr lvl="1"/>
            <a:r>
              <a:rPr lang="en-US" sz="2400" dirty="0"/>
              <a:t>Programs that support ALL/ ANY movement desired by an employee are ideal.</a:t>
            </a:r>
          </a:p>
          <a:p>
            <a:pPr marL="0" indent="0">
              <a:buNone/>
            </a:pPr>
            <a:r>
              <a:rPr lang="en-US" dirty="0"/>
              <a:t>  </a:t>
            </a:r>
          </a:p>
        </p:txBody>
      </p:sp>
      <p:pic>
        <p:nvPicPr>
          <p:cNvPr id="6" name="Picture 5" descr="Red Toolbox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956" y="4223003"/>
            <a:ext cx="3748035" cy="2504369"/>
          </a:xfrm>
          <a:prstGeom prst="rect">
            <a:avLst/>
          </a:prstGeom>
        </p:spPr>
      </p:pic>
    </p:spTree>
    <p:extLst>
      <p:ext uri="{BB962C8B-B14F-4D97-AF65-F5344CB8AC3E}">
        <p14:creationId xmlns:p14="http://schemas.microsoft.com/office/powerpoint/2010/main" val="37070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10515600" cy="745724"/>
          </a:xfrm>
        </p:spPr>
        <p:txBody>
          <a:bodyPr>
            <a:normAutofit fontScale="90000"/>
          </a:bodyPr>
          <a:lstStyle/>
          <a:p>
            <a:br>
              <a:rPr lang="en-US" dirty="0"/>
            </a:br>
            <a:r>
              <a:rPr lang="en-US" dirty="0"/>
              <a:t>Moving on….to the How</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fontAlgn="base">
              <a:spcBef>
                <a:spcPts val="0"/>
              </a:spcBef>
            </a:pPr>
            <a:endParaRPr lang="en-US" dirty="0">
              <a:solidFill>
                <a:srgbClr val="5E696C"/>
              </a:solidFill>
              <a:latin typeface="Lato"/>
            </a:endParaRPr>
          </a:p>
          <a:p>
            <a:pPr fontAlgn="base">
              <a:spcBef>
                <a:spcPts val="0"/>
              </a:spcBef>
            </a:pPr>
            <a:r>
              <a:rPr lang="en-US" sz="3000" dirty="0"/>
              <a:t>Assess what you have now…..and lean into it!!! Signs and occasional reminders of programs are not enough</a:t>
            </a:r>
          </a:p>
          <a:p>
            <a:pPr marL="0" indent="0" fontAlgn="base">
              <a:spcBef>
                <a:spcPts val="0"/>
              </a:spcBef>
              <a:buNone/>
            </a:pPr>
            <a:endParaRPr lang="en-US" sz="3000" dirty="0"/>
          </a:p>
          <a:p>
            <a:pPr fontAlgn="base">
              <a:spcBef>
                <a:spcPts val="0"/>
              </a:spcBef>
            </a:pPr>
            <a:r>
              <a:rPr lang="en-US" sz="3000" dirty="0"/>
              <a:t>Intentional, sustained conversation and communication, highlighting the programs are crucial</a:t>
            </a:r>
          </a:p>
          <a:p>
            <a:pPr marL="457200" lvl="1" indent="0" fontAlgn="base">
              <a:spcBef>
                <a:spcPts val="0"/>
              </a:spcBef>
              <a:buNone/>
            </a:pPr>
            <a:endParaRPr lang="en-US" sz="3000" dirty="0"/>
          </a:p>
          <a:p>
            <a:pPr fontAlgn="base">
              <a:spcBef>
                <a:spcPts val="0"/>
              </a:spcBef>
            </a:pPr>
            <a:r>
              <a:rPr lang="en-US" sz="3000" dirty="0"/>
              <a:t>We need to walk the walk and talk the talk! CULTURE!!!!</a:t>
            </a:r>
          </a:p>
          <a:p>
            <a:pPr fontAlgn="base">
              <a:spcBef>
                <a:spcPts val="0"/>
              </a:spcBef>
            </a:pPr>
            <a:endParaRPr lang="en-US" sz="3000" dirty="0"/>
          </a:p>
          <a:p>
            <a:pPr fontAlgn="base">
              <a:spcBef>
                <a:spcPts val="0"/>
              </a:spcBef>
            </a:pPr>
            <a:r>
              <a:rPr lang="en-US" sz="3000" dirty="0"/>
              <a:t>Build new programs that are designed for each type of employee:</a:t>
            </a:r>
          </a:p>
          <a:p>
            <a:pPr marL="0" indent="0" fontAlgn="base">
              <a:spcBef>
                <a:spcPts val="0"/>
              </a:spcBef>
              <a:buNone/>
            </a:pPr>
            <a:endParaRPr lang="en-US" sz="3000" dirty="0"/>
          </a:p>
          <a:p>
            <a:pPr lvl="1" fontAlgn="base">
              <a:spcBef>
                <a:spcPts val="0"/>
              </a:spcBef>
              <a:buFont typeface="Courier New" panose="02070309020205020404" pitchFamily="49" charset="0"/>
              <a:buChar char="o"/>
            </a:pPr>
            <a:r>
              <a:rPr lang="en-US" dirty="0"/>
              <a:t>Those looking for career advancement</a:t>
            </a:r>
          </a:p>
          <a:p>
            <a:pPr lvl="1" fontAlgn="base">
              <a:spcBef>
                <a:spcPts val="0"/>
              </a:spcBef>
              <a:buFont typeface="Courier New" panose="02070309020205020404" pitchFamily="49" charset="0"/>
              <a:buChar char="o"/>
            </a:pPr>
            <a:endParaRPr lang="en-US" dirty="0"/>
          </a:p>
          <a:p>
            <a:pPr lvl="1" fontAlgn="base">
              <a:spcBef>
                <a:spcPts val="0"/>
              </a:spcBef>
              <a:buFont typeface="Courier New" panose="02070309020205020404" pitchFamily="49" charset="0"/>
              <a:buChar char="o"/>
            </a:pPr>
            <a:r>
              <a:rPr lang="en-US" dirty="0"/>
              <a:t>Those looking for lateral moves (temporary or permanent)</a:t>
            </a:r>
          </a:p>
          <a:p>
            <a:pPr lvl="1" fontAlgn="base">
              <a:spcBef>
                <a:spcPts val="0"/>
              </a:spcBef>
              <a:buFont typeface="Courier New" panose="02070309020205020404" pitchFamily="49" charset="0"/>
              <a:buChar char="o"/>
            </a:pPr>
            <a:endParaRPr lang="en-US" dirty="0"/>
          </a:p>
          <a:p>
            <a:pPr lvl="1" fontAlgn="base">
              <a:lnSpc>
                <a:spcPct val="120000"/>
              </a:lnSpc>
              <a:spcBef>
                <a:spcPts val="0"/>
              </a:spcBef>
              <a:spcAft>
                <a:spcPts val="1200"/>
              </a:spcAft>
              <a:buFont typeface="Courier New" panose="02070309020205020404" pitchFamily="49" charset="0"/>
              <a:buChar char="o"/>
            </a:pPr>
            <a:r>
              <a:rPr lang="en-US" dirty="0"/>
              <a:t>Destigmatize stepping down from a higher position to one of less responsibility </a:t>
            </a:r>
            <a:br>
              <a:rPr lang="en-US" dirty="0"/>
            </a:br>
            <a:endParaRPr lang="en-US" dirty="0"/>
          </a:p>
        </p:txBody>
      </p:sp>
    </p:spTree>
    <p:extLst>
      <p:ext uri="{BB962C8B-B14F-4D97-AF65-F5344CB8AC3E}">
        <p14:creationId xmlns:p14="http://schemas.microsoft.com/office/powerpoint/2010/main" val="414888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259080"/>
            <a:ext cx="10761617" cy="822960"/>
          </a:xfrm>
        </p:spPr>
        <p:txBody>
          <a:bodyPr>
            <a:noAutofit/>
          </a:bodyPr>
          <a:lstStyle/>
          <a:p>
            <a:r>
              <a:rPr lang="en-US" sz="3200" dirty="0"/>
              <a:t>HINT: Ask what they want…. then start with a Mentor Program</a:t>
            </a:r>
          </a:p>
        </p:txBody>
      </p:sp>
      <p:sp>
        <p:nvSpPr>
          <p:cNvPr id="3" name="Content Placeholder 2"/>
          <p:cNvSpPr>
            <a:spLocks noGrp="1"/>
          </p:cNvSpPr>
          <p:nvPr>
            <p:ph idx="1"/>
          </p:nvPr>
        </p:nvSpPr>
        <p:spPr/>
        <p:txBody>
          <a:bodyPr/>
          <a:lstStyle/>
          <a:p>
            <a:r>
              <a:rPr lang="en-US" sz="2800" dirty="0"/>
              <a:t>We are here because of a mentor……</a:t>
            </a:r>
          </a:p>
          <a:p>
            <a:r>
              <a:rPr lang="en-US" sz="2800" dirty="0"/>
              <a:t>Building a true mentor program that incorporates training should be included in all career mobility programs</a:t>
            </a:r>
          </a:p>
          <a:p>
            <a:pPr lvl="1"/>
            <a:r>
              <a:rPr lang="en-US" dirty="0"/>
              <a:t>recognition of mentors (physical)</a:t>
            </a:r>
          </a:p>
          <a:p>
            <a:pPr lvl="1"/>
            <a:r>
              <a:rPr lang="en-US" dirty="0"/>
              <a:t>provides an avenue for relationship building and insight into employees, aspirations, aptitude and appetite for growth</a:t>
            </a:r>
          </a:p>
          <a:p>
            <a:pPr lvl="1"/>
            <a:endParaRPr lang="en-US" dirty="0"/>
          </a:p>
          <a:p>
            <a:pPr marL="457200" lvl="1" indent="0">
              <a:buNone/>
            </a:pPr>
            <a:r>
              <a:rPr lang="en-US" b="1" i="1" u="sng" dirty="0"/>
              <a:t>Mentorship can/should be separate from training and orientation!!!</a:t>
            </a:r>
          </a:p>
          <a:p>
            <a:pPr marL="0" indent="0">
              <a:buNone/>
            </a:pPr>
            <a:endParaRPr lang="en-US" dirty="0"/>
          </a:p>
        </p:txBody>
      </p:sp>
    </p:spTree>
    <p:extLst>
      <p:ext uri="{BB962C8B-B14F-4D97-AF65-F5344CB8AC3E}">
        <p14:creationId xmlns:p14="http://schemas.microsoft.com/office/powerpoint/2010/main" val="137128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7720" y="246966"/>
            <a:ext cx="10576560" cy="623804"/>
          </a:xfrm>
        </p:spPr>
        <p:txBody>
          <a:bodyPr>
            <a:noAutofit/>
          </a:bodyPr>
          <a:lstStyle/>
          <a:p>
            <a:r>
              <a:rPr lang="en-US" dirty="0"/>
              <a:t>Mobility….</a:t>
            </a:r>
          </a:p>
        </p:txBody>
      </p:sp>
      <p:sp>
        <p:nvSpPr>
          <p:cNvPr id="3" name="Content Placeholder 2"/>
          <p:cNvSpPr>
            <a:spLocks noGrp="1"/>
          </p:cNvSpPr>
          <p:nvPr>
            <p:ph idx="1"/>
          </p:nvPr>
        </p:nvSpPr>
        <p:spPr/>
        <p:txBody>
          <a:bodyPr>
            <a:normAutofit fontScale="85000" lnSpcReduction="20000"/>
          </a:bodyPr>
          <a:lstStyle/>
          <a:p>
            <a:r>
              <a:rPr lang="en-US" sz="3000" dirty="0"/>
              <a:t>Lateral moves - temporary or permanent, make available to all staff based on predetermined criteria</a:t>
            </a:r>
          </a:p>
          <a:p>
            <a:endParaRPr lang="en-US" sz="3000" dirty="0"/>
          </a:p>
          <a:p>
            <a:r>
              <a:rPr lang="en-US" sz="3000" dirty="0"/>
              <a:t>Downward moves</a:t>
            </a:r>
          </a:p>
          <a:p>
            <a:endParaRPr lang="en-US" sz="3000" dirty="0"/>
          </a:p>
          <a:p>
            <a:r>
              <a:rPr lang="en-US" sz="3000" dirty="0"/>
              <a:t>Career Shadowing/Career Ladders: tuition reimbursement and career ladders tied to educational requirements</a:t>
            </a:r>
          </a:p>
          <a:p>
            <a:pPr lvl="1"/>
            <a:r>
              <a:rPr lang="en-US" dirty="0"/>
              <a:t>CNA ,CNA Level 1, CNA Level 2</a:t>
            </a:r>
          </a:p>
          <a:p>
            <a:pPr lvl="1"/>
            <a:r>
              <a:rPr lang="en-US" dirty="0"/>
              <a:t>Valuable certifications</a:t>
            </a:r>
          </a:p>
          <a:p>
            <a:pPr lvl="1"/>
            <a:r>
              <a:rPr lang="en-US" dirty="0"/>
              <a:t>LPN to RN to BSN</a:t>
            </a:r>
          </a:p>
          <a:p>
            <a:pPr lvl="1"/>
            <a:r>
              <a:rPr lang="en-US" dirty="0"/>
              <a:t>Don’t forget non-nursing career progression </a:t>
            </a:r>
          </a:p>
          <a:p>
            <a:pPr marL="0" indent="0">
              <a:buNone/>
            </a:pPr>
            <a:endParaRPr lang="en-US" dirty="0"/>
          </a:p>
          <a:p>
            <a:r>
              <a:rPr lang="en-US" sz="2800" dirty="0"/>
              <a:t>Educational Opportunities: Industry conferences</a:t>
            </a:r>
          </a:p>
          <a:p>
            <a:endParaRPr lang="en-US" dirty="0"/>
          </a:p>
        </p:txBody>
      </p:sp>
    </p:spTree>
    <p:extLst>
      <p:ext uri="{BB962C8B-B14F-4D97-AF65-F5344CB8AC3E}">
        <p14:creationId xmlns:p14="http://schemas.microsoft.com/office/powerpoint/2010/main" val="262491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123"/>
            <a:ext cx="10515600" cy="745724"/>
          </a:xfrm>
        </p:spPr>
        <p:txBody>
          <a:bodyPr/>
          <a:lstStyle/>
          <a:p>
            <a:r>
              <a:rPr lang="en-US" dirty="0"/>
              <a:t>Real Life Examples:</a:t>
            </a:r>
          </a:p>
        </p:txBody>
      </p:sp>
      <p:sp>
        <p:nvSpPr>
          <p:cNvPr id="3" name="Content Placeholder 2"/>
          <p:cNvSpPr>
            <a:spLocks noGrp="1"/>
          </p:cNvSpPr>
          <p:nvPr>
            <p:ph idx="1"/>
          </p:nvPr>
        </p:nvSpPr>
        <p:spPr/>
        <p:txBody>
          <a:bodyPr>
            <a:normAutofit fontScale="70000" lnSpcReduction="20000"/>
          </a:bodyPr>
          <a:lstStyle/>
          <a:p>
            <a:r>
              <a:rPr lang="en-US" dirty="0"/>
              <a:t>Lateral career ladders designed to highlight expertise or provide other departmental experience while giving employees other opportunities outside their “9-5”.</a:t>
            </a:r>
          </a:p>
          <a:p>
            <a:pPr fontAlgn="base"/>
            <a:r>
              <a:rPr lang="en-US" dirty="0"/>
              <a:t>Identify areas of our business process/clinical process that can be led by the center experts</a:t>
            </a:r>
          </a:p>
          <a:p>
            <a:pPr lvl="1" fontAlgn="base"/>
            <a:r>
              <a:rPr lang="en-US" dirty="0"/>
              <a:t>LPN who has who has demonstrated through experience robust understanding of risk management and event completion….( THEY CAN TEACH OTHERS)</a:t>
            </a:r>
          </a:p>
          <a:p>
            <a:pPr lvl="1" fontAlgn="base"/>
            <a:r>
              <a:rPr lang="en-US" dirty="0"/>
              <a:t>Spearheading unit/center projects</a:t>
            </a:r>
          </a:p>
          <a:p>
            <a:pPr fontAlgn="base"/>
            <a:r>
              <a:rPr lang="en-US" dirty="0"/>
              <a:t>Cross training…..</a:t>
            </a:r>
          </a:p>
          <a:p>
            <a:pPr lvl="1" fontAlgn="base"/>
            <a:r>
              <a:rPr lang="en-US" dirty="0"/>
              <a:t>Receptionist who always stays over (UNPAID) to visit with residents…..provide opportunity to work in the activity department</a:t>
            </a:r>
          </a:p>
          <a:p>
            <a:pPr lvl="1" fontAlgn="base"/>
            <a:r>
              <a:rPr lang="en-US" dirty="0"/>
              <a:t>The kitchen staff—chef, dietary aides—engage in resident social planning activities</a:t>
            </a:r>
          </a:p>
          <a:p>
            <a:pPr fontAlgn="base"/>
            <a:r>
              <a:rPr lang="en-US" dirty="0"/>
              <a:t>BUT ….again, we need to SAY IT OUT LOUD…walk the walk and talk the talk</a:t>
            </a:r>
          </a:p>
          <a:p>
            <a:pPr lvl="1" fontAlgn="base"/>
            <a:r>
              <a:rPr lang="en-US" dirty="0">
                <a:solidFill>
                  <a:srgbClr val="0070C0"/>
                </a:solidFill>
              </a:rPr>
              <a:t>Intentional programs that are available and communicated to staff regularly and are sustained.</a:t>
            </a:r>
          </a:p>
          <a:p>
            <a:endParaRPr lang="en-US" dirty="0"/>
          </a:p>
        </p:txBody>
      </p:sp>
    </p:spTree>
    <p:extLst>
      <p:ext uri="{BB962C8B-B14F-4D97-AF65-F5344CB8AC3E}">
        <p14:creationId xmlns:p14="http://schemas.microsoft.com/office/powerpoint/2010/main" val="366151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5.googleusercontent.com/FTmhrhFUh54rBs1tqdtiCy4WmmQ_ClpinaGr9m4b4D4uxf_6MAN7LUVS9tjZnhG9WmE2K76r5_npmoVLshC7d-OOS2pdsDuHIIV1fSKyRwBRXSoZayTCqEKGO7iaiufybm2VoZKgbudjr1Ta8FimX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998" y="1318554"/>
            <a:ext cx="4892464" cy="37798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736460" y="1318554"/>
            <a:ext cx="3787468" cy="3452159"/>
          </a:xfrm>
          <a:prstGeom prst="rect">
            <a:avLst/>
          </a:prstGeom>
        </p:spPr>
      </p:pic>
      <p:sp>
        <p:nvSpPr>
          <p:cNvPr id="2" name="Rectangle 1"/>
          <p:cNvSpPr/>
          <p:nvPr/>
        </p:nvSpPr>
        <p:spPr>
          <a:xfrm>
            <a:off x="622998" y="258914"/>
            <a:ext cx="11123525" cy="584775"/>
          </a:xfrm>
          <a:prstGeom prst="rect">
            <a:avLst/>
          </a:prstGeom>
        </p:spPr>
        <p:txBody>
          <a:bodyPr wrap="square">
            <a:spAutoFit/>
          </a:bodyPr>
          <a:lstStyle/>
          <a:p>
            <a:r>
              <a:rPr lang="en-US" sz="3200" b="1" dirty="0">
                <a:solidFill>
                  <a:prstClr val="white"/>
                </a:solidFill>
                <a:latin typeface="Arial" panose="020B0604020202020204" pitchFamily="34" charset="0"/>
                <a:ea typeface="+mj-ea"/>
                <a:cs typeface="Arial" panose="020B0604020202020204" pitchFamily="34" charset="0"/>
              </a:rPr>
              <a:t>Career Mobility…..Making it Visible &amp; Tangible</a:t>
            </a:r>
            <a:endParaRPr lang="en-US" sz="3200" dirty="0"/>
          </a:p>
        </p:txBody>
      </p:sp>
      <p:sp>
        <p:nvSpPr>
          <p:cNvPr id="3" name="Rectangle 2"/>
          <p:cNvSpPr/>
          <p:nvPr/>
        </p:nvSpPr>
        <p:spPr>
          <a:xfrm>
            <a:off x="622997" y="5019109"/>
            <a:ext cx="10791929" cy="978729"/>
          </a:xfrm>
          <a:prstGeom prst="rect">
            <a:avLst/>
          </a:prstGeom>
        </p:spPr>
        <p:txBody>
          <a:bodyPr wrap="square">
            <a:spAutoFit/>
          </a:bodyPr>
          <a:lstStyle/>
          <a:p>
            <a:pPr lvl="0" algn="ctr" defTabSz="914400">
              <a:lnSpc>
                <a:spcPct val="90000"/>
              </a:lnSpc>
              <a:spcBef>
                <a:spcPts val="1000"/>
              </a:spcBef>
              <a:buClr>
                <a:prstClr val="black"/>
              </a:buClr>
            </a:pPr>
            <a:r>
              <a:rPr lang="en-US" sz="3200" dirty="0">
                <a:solidFill>
                  <a:prstClr val="black"/>
                </a:solidFill>
                <a:latin typeface="Arial" panose="020B0604020202020204" pitchFamily="34" charset="0"/>
                <a:cs typeface="Arial" panose="020B0604020202020204" pitchFamily="34" charset="0"/>
              </a:rPr>
              <a:t>Elevate employees through recognition. Celebrate all achievements, large and small!</a:t>
            </a:r>
          </a:p>
        </p:txBody>
      </p:sp>
    </p:spTree>
    <p:extLst>
      <p:ext uri="{BB962C8B-B14F-4D97-AF65-F5344CB8AC3E}">
        <p14:creationId xmlns:p14="http://schemas.microsoft.com/office/powerpoint/2010/main" val="324523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B4E6-BAE9-634C-801F-5A81BE6F71BA}"/>
              </a:ext>
            </a:extLst>
          </p:cNvPr>
          <p:cNvSpPr>
            <a:spLocks noGrp="1"/>
          </p:cNvSpPr>
          <p:nvPr>
            <p:ph type="ctrTitle"/>
          </p:nvPr>
        </p:nvSpPr>
        <p:spPr>
          <a:xfrm>
            <a:off x="1524000" y="604571"/>
            <a:ext cx="9144000" cy="2387600"/>
          </a:xfrm>
        </p:spPr>
        <p:txBody>
          <a:bodyPr/>
          <a:lstStyle/>
          <a:p>
            <a:r>
              <a:rPr lang="en-US" dirty="0"/>
              <a:t>Our Work Together</a:t>
            </a:r>
          </a:p>
        </p:txBody>
      </p:sp>
      <p:sp>
        <p:nvSpPr>
          <p:cNvPr id="3" name="Subtitle 2">
            <a:extLst>
              <a:ext uri="{FF2B5EF4-FFF2-40B4-BE49-F238E27FC236}">
                <a16:creationId xmlns:a16="http://schemas.microsoft.com/office/drawing/2014/main" id="{10AE6E60-1262-AF46-85CD-17D04D471C08}"/>
              </a:ext>
            </a:extLst>
          </p:cNvPr>
          <p:cNvSpPr>
            <a:spLocks noGrp="1"/>
          </p:cNvSpPr>
          <p:nvPr>
            <p:ph type="subTitle" idx="1"/>
          </p:nvPr>
        </p:nvSpPr>
        <p:spPr>
          <a:xfrm>
            <a:off x="1523999" y="3139329"/>
            <a:ext cx="9144000" cy="1655762"/>
          </a:xfrm>
        </p:spPr>
        <p:txBody>
          <a:bodyPr>
            <a:normAutofit lnSpcReduction="10000"/>
          </a:bodyPr>
          <a:lstStyle/>
          <a:p>
            <a:r>
              <a:rPr lang="en-US" dirty="0"/>
              <a:t>JoAnne Reifsnyder PhD, MSN, MBA, RN, FAAN</a:t>
            </a:r>
          </a:p>
          <a:p>
            <a:r>
              <a:rPr lang="en-US" dirty="0"/>
              <a:t>Professor, Health Services Leadership and Management</a:t>
            </a:r>
          </a:p>
          <a:p>
            <a:r>
              <a:rPr lang="en-US" dirty="0"/>
              <a:t>University of Maryland School of Nursing</a:t>
            </a:r>
          </a:p>
          <a:p>
            <a:r>
              <a:rPr lang="en-US" dirty="0"/>
              <a:t>Former Chief Nursing Officer, Genesis HealthCare</a:t>
            </a:r>
          </a:p>
        </p:txBody>
      </p:sp>
      <p:pic>
        <p:nvPicPr>
          <p:cNvPr id="6" name="Picture 5">
            <a:extLst>
              <a:ext uri="{FF2B5EF4-FFF2-40B4-BE49-F238E27FC236}">
                <a16:creationId xmlns:a16="http://schemas.microsoft.com/office/drawing/2014/main" id="{089C8A08-40F9-C342-9DFB-A4750E0DDF44}"/>
              </a:ext>
            </a:extLst>
          </p:cNvPr>
          <p:cNvPicPr>
            <a:picLocks noChangeAspect="1"/>
          </p:cNvPicPr>
          <p:nvPr/>
        </p:nvPicPr>
        <p:blipFill>
          <a:blip r:embed="rId2"/>
          <a:stretch>
            <a:fillRect/>
          </a:stretch>
        </p:blipFill>
        <p:spPr>
          <a:xfrm>
            <a:off x="367171" y="5560099"/>
            <a:ext cx="2313657" cy="953240"/>
          </a:xfrm>
          <a:prstGeom prst="rect">
            <a:avLst/>
          </a:prstGeom>
        </p:spPr>
      </p:pic>
      <p:pic>
        <p:nvPicPr>
          <p:cNvPr id="7" name="Picture 2" descr="AMDA Suggests Oral Feedings Rather Than Feeding Tubes | Choosing Wisely">
            <a:extLst>
              <a:ext uri="{FF2B5EF4-FFF2-40B4-BE49-F238E27FC236}">
                <a16:creationId xmlns:a16="http://schemas.microsoft.com/office/drawing/2014/main" id="{F8605557-63C8-C546-8E02-F833C907E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732" y="5640751"/>
            <a:ext cx="2519494" cy="7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6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862"/>
            <a:ext cx="10515600" cy="745724"/>
          </a:xfrm>
        </p:spPr>
        <p:txBody>
          <a:bodyPr>
            <a:noAutofit/>
          </a:bodyPr>
          <a:lstStyle/>
          <a:p>
            <a:r>
              <a:rPr lang="en-US" sz="3200" dirty="0"/>
              <a:t>Career Mobility and Staffing….Flexible Scheduling</a:t>
            </a:r>
            <a:br>
              <a:rPr lang="en-US" sz="3200" dirty="0"/>
            </a:br>
            <a:endParaRPr lang="en-US" sz="3200" dirty="0"/>
          </a:p>
        </p:txBody>
      </p:sp>
      <p:sp>
        <p:nvSpPr>
          <p:cNvPr id="3" name="Content Placeholder 2"/>
          <p:cNvSpPr>
            <a:spLocks noGrp="1"/>
          </p:cNvSpPr>
          <p:nvPr>
            <p:ph idx="1"/>
          </p:nvPr>
        </p:nvSpPr>
        <p:spPr>
          <a:xfrm>
            <a:off x="838200" y="1341482"/>
            <a:ext cx="10515600" cy="4845313"/>
          </a:xfrm>
        </p:spPr>
        <p:txBody>
          <a:bodyPr>
            <a:normAutofit/>
          </a:bodyPr>
          <a:lstStyle/>
          <a:p>
            <a:pPr marL="0" indent="0">
              <a:buNone/>
            </a:pPr>
            <a:endParaRPr lang="en-US" sz="2400" dirty="0"/>
          </a:p>
          <a:p>
            <a:pPr marL="0" indent="0">
              <a:buNone/>
            </a:pPr>
            <a:r>
              <a:rPr lang="en-US" sz="2400" i="1" dirty="0"/>
              <a:t>“When I decided to further my education, my very first concern was if I would be able to work my current full-time schedule and handle the school workload all at once. Luckily, the center exceeded my expectations! They helped me switch days or have other staff cover my shifts so I could attend my classes. They worked with me each semester to help me accomplish both my work schedule and schooling. I will always be very appreciative of that.”</a:t>
            </a:r>
          </a:p>
          <a:p>
            <a:pPr marL="0" indent="0">
              <a:buNone/>
            </a:pPr>
            <a:endParaRPr lang="en-US" sz="2400" dirty="0"/>
          </a:p>
        </p:txBody>
      </p:sp>
    </p:spTree>
    <p:extLst>
      <p:ext uri="{BB962C8B-B14F-4D97-AF65-F5344CB8AC3E}">
        <p14:creationId xmlns:p14="http://schemas.microsoft.com/office/powerpoint/2010/main" val="280635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68620" y="1189703"/>
            <a:ext cx="9766567" cy="5569061"/>
          </a:xfrm>
          <a:prstGeom prst="rect">
            <a:avLst/>
          </a:prstGeom>
        </p:spPr>
      </p:pic>
    </p:spTree>
    <p:extLst>
      <p:ext uri="{BB962C8B-B14F-4D97-AF65-F5344CB8AC3E}">
        <p14:creationId xmlns:p14="http://schemas.microsoft.com/office/powerpoint/2010/main" val="239588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Don’t overcomplicate it!!!</a:t>
            </a:r>
          </a:p>
          <a:p>
            <a:r>
              <a:rPr lang="en-US" dirty="0"/>
              <a:t>Structure is necessary, but don’t get caught in the weeds</a:t>
            </a:r>
          </a:p>
        </p:txBody>
      </p:sp>
      <p:pic>
        <p:nvPicPr>
          <p:cNvPr id="4" name="Picture 3" descr="Justice Scales Fairness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799" y="2382662"/>
            <a:ext cx="3149601" cy="4080455"/>
          </a:xfrm>
          <a:prstGeom prst="rect">
            <a:avLst/>
          </a:prstGeom>
        </p:spPr>
      </p:pic>
      <p:sp>
        <p:nvSpPr>
          <p:cNvPr id="5" name="Title 1">
            <a:extLst>
              <a:ext uri="{FF2B5EF4-FFF2-40B4-BE49-F238E27FC236}">
                <a16:creationId xmlns:a16="http://schemas.microsoft.com/office/drawing/2014/main" id="{62D909E4-08CF-77FF-1582-A15D52B20E42}"/>
              </a:ext>
            </a:extLst>
          </p:cNvPr>
          <p:cNvSpPr>
            <a:spLocks noGrp="1"/>
          </p:cNvSpPr>
          <p:nvPr>
            <p:ph type="title"/>
          </p:nvPr>
        </p:nvSpPr>
        <p:spPr>
          <a:xfrm>
            <a:off x="838200" y="372862"/>
            <a:ext cx="10515600" cy="745724"/>
          </a:xfrm>
        </p:spPr>
        <p:txBody>
          <a:bodyPr>
            <a:noAutofit/>
          </a:bodyPr>
          <a:lstStyle/>
          <a:p>
            <a:r>
              <a:rPr lang="en-US" dirty="0"/>
              <a:t>Remember:</a:t>
            </a:r>
            <a:br>
              <a:rPr lang="en-US" dirty="0"/>
            </a:br>
            <a:endParaRPr lang="en-US" dirty="0"/>
          </a:p>
        </p:txBody>
      </p:sp>
    </p:spTree>
    <p:extLst>
      <p:ext uri="{BB962C8B-B14F-4D97-AF65-F5344CB8AC3E}">
        <p14:creationId xmlns:p14="http://schemas.microsoft.com/office/powerpoint/2010/main" val="295068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
            <a:ext cx="10515600" cy="570464"/>
          </a:xfrm>
        </p:spPr>
        <p:txBody>
          <a:bodyPr>
            <a:normAutofit fontScale="90000"/>
          </a:bodyPr>
          <a:lstStyle/>
          <a:p>
            <a:r>
              <a:rPr lang="en-US" dirty="0"/>
              <a:t>Role of our Physicians and Practitioners….</a:t>
            </a:r>
          </a:p>
        </p:txBody>
      </p:sp>
      <p:sp>
        <p:nvSpPr>
          <p:cNvPr id="3" name="Content Placeholder 2"/>
          <p:cNvSpPr>
            <a:spLocks noGrp="1"/>
          </p:cNvSpPr>
          <p:nvPr>
            <p:ph idx="1"/>
          </p:nvPr>
        </p:nvSpPr>
        <p:spPr/>
        <p:txBody>
          <a:bodyPr>
            <a:normAutofit fontScale="92500"/>
          </a:bodyPr>
          <a:lstStyle/>
          <a:p>
            <a:pPr marL="0" indent="0">
              <a:buNone/>
            </a:pPr>
            <a:r>
              <a:rPr lang="en-US" b="1" dirty="0"/>
              <a:t>Position of influence, opinion and input is highly valued among all staff</a:t>
            </a:r>
          </a:p>
          <a:p>
            <a:pPr lvl="1"/>
            <a:r>
              <a:rPr lang="en-US" dirty="0"/>
              <a:t>Need to be a resource for all staff, engaged in center meetings, center celebrations, communication meetings, etc.</a:t>
            </a:r>
          </a:p>
          <a:p>
            <a:pPr lvl="1"/>
            <a:r>
              <a:rPr lang="en-US" dirty="0"/>
              <a:t>Career discussion, connections to resources outside the facility</a:t>
            </a:r>
          </a:p>
          <a:p>
            <a:pPr lvl="1"/>
            <a:r>
              <a:rPr lang="en-US" dirty="0"/>
              <a:t>Knowing staff, staff knowing them and being “present” as a center leader</a:t>
            </a:r>
          </a:p>
          <a:p>
            <a:pPr lvl="2"/>
            <a:r>
              <a:rPr lang="en-US" dirty="0"/>
              <a:t>personal connections, show active interest in overall staff well-being  </a:t>
            </a:r>
          </a:p>
          <a:p>
            <a:pPr lvl="1"/>
            <a:r>
              <a:rPr lang="en-US" dirty="0"/>
              <a:t>Host education sessions (not just related to clinical)</a:t>
            </a:r>
          </a:p>
          <a:p>
            <a:pPr lvl="2"/>
            <a:r>
              <a:rPr lang="en-US" dirty="0"/>
              <a:t>Stress reduction</a:t>
            </a:r>
          </a:p>
          <a:p>
            <a:pPr lvl="2"/>
            <a:r>
              <a:rPr lang="en-US" dirty="0"/>
              <a:t>Smoking cessation</a:t>
            </a:r>
          </a:p>
          <a:p>
            <a:pPr lvl="2"/>
            <a:r>
              <a:rPr lang="en-US" dirty="0"/>
              <a:t>Rock climbing and ice skating (true story)</a:t>
            </a:r>
          </a:p>
          <a:p>
            <a:pPr lvl="1"/>
            <a:endParaRPr lang="en-US" dirty="0"/>
          </a:p>
        </p:txBody>
      </p:sp>
    </p:spTree>
    <p:extLst>
      <p:ext uri="{BB962C8B-B14F-4D97-AF65-F5344CB8AC3E}">
        <p14:creationId xmlns:p14="http://schemas.microsoft.com/office/powerpoint/2010/main" val="301035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80975"/>
            <a:ext cx="10515600" cy="745724"/>
          </a:xfrm>
        </p:spPr>
        <p:txBody>
          <a:bodyPr>
            <a:normAutofit/>
          </a:bodyPr>
          <a:lstStyle/>
          <a:p>
            <a:r>
              <a:rPr lang="en-US" sz="3200" dirty="0"/>
              <a:t> </a:t>
            </a:r>
            <a:r>
              <a:rPr lang="en-US" dirty="0"/>
              <a:t>Overcome Pitfalls…</a:t>
            </a:r>
          </a:p>
        </p:txBody>
      </p:sp>
      <p:pic>
        <p:nvPicPr>
          <p:cNvPr id="8" name="Content Placeholder 7"/>
          <p:cNvPicPr>
            <a:picLocks noGrp="1" noChangeAspect="1"/>
          </p:cNvPicPr>
          <p:nvPr>
            <p:ph idx="1"/>
          </p:nvPr>
        </p:nvPicPr>
        <p:blipFill>
          <a:blip r:embed="rId2"/>
          <a:stretch>
            <a:fillRect/>
          </a:stretch>
        </p:blipFill>
        <p:spPr>
          <a:xfrm>
            <a:off x="2106584" y="1940721"/>
            <a:ext cx="7978831" cy="3627434"/>
          </a:xfrm>
          <a:prstGeom prst="rect">
            <a:avLst/>
          </a:prstGeom>
        </p:spPr>
      </p:pic>
    </p:spTree>
    <p:extLst>
      <p:ext uri="{BB962C8B-B14F-4D97-AF65-F5344CB8AC3E}">
        <p14:creationId xmlns:p14="http://schemas.microsoft.com/office/powerpoint/2010/main" val="67080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Questions? Comments?</a:t>
            </a:r>
          </a:p>
        </p:txBody>
      </p:sp>
      <p:pic>
        <p:nvPicPr>
          <p:cNvPr id="4" name="Picture 3" descr="5 Important questions which you need to ask before taking out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40" y="2366963"/>
            <a:ext cx="7620000" cy="3810000"/>
          </a:xfrm>
          <a:prstGeom prst="rect">
            <a:avLst/>
          </a:prstGeom>
        </p:spPr>
      </p:pic>
    </p:spTree>
    <p:extLst>
      <p:ext uri="{BB962C8B-B14F-4D97-AF65-F5344CB8AC3E}">
        <p14:creationId xmlns:p14="http://schemas.microsoft.com/office/powerpoint/2010/main" val="293147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0AB-DA05-F443-8BB9-0D3CA875DCC4}"/>
              </a:ext>
            </a:extLst>
          </p:cNvPr>
          <p:cNvSpPr>
            <a:spLocks noGrp="1"/>
          </p:cNvSpPr>
          <p:nvPr>
            <p:ph type="title"/>
          </p:nvPr>
        </p:nvSpPr>
        <p:spPr/>
        <p:txBody>
          <a:bodyPr/>
          <a:lstStyle/>
          <a:p>
            <a:r>
              <a:rPr lang="en-US" dirty="0"/>
              <a:t>AFHS 4 “M’s” Applied to the </a:t>
            </a:r>
            <a:r>
              <a:rPr lang="en-US" i="1" dirty="0"/>
              <a:t>Careforce</a:t>
            </a:r>
          </a:p>
        </p:txBody>
      </p:sp>
      <p:sp>
        <p:nvSpPr>
          <p:cNvPr id="3" name="Content Placeholder 2">
            <a:extLst>
              <a:ext uri="{FF2B5EF4-FFF2-40B4-BE49-F238E27FC236}">
                <a16:creationId xmlns:a16="http://schemas.microsoft.com/office/drawing/2014/main" id="{A6B8D3DA-CEC7-564D-BF38-6B0456C87B10}"/>
              </a:ext>
            </a:extLst>
          </p:cNvPr>
          <p:cNvSpPr>
            <a:spLocks noGrp="1"/>
          </p:cNvSpPr>
          <p:nvPr>
            <p:ph idx="1"/>
          </p:nvPr>
        </p:nvSpPr>
        <p:spPr>
          <a:xfrm>
            <a:off x="838200" y="1892088"/>
            <a:ext cx="10515600" cy="4845313"/>
          </a:xfrm>
        </p:spPr>
        <p:txBody>
          <a:bodyPr>
            <a:normAutofit/>
          </a:bodyPr>
          <a:lstStyle/>
          <a:p>
            <a:r>
              <a:rPr lang="en-US" dirty="0"/>
              <a:t>What </a:t>
            </a:r>
            <a:r>
              <a:rPr lang="en-US" dirty="0">
                <a:solidFill>
                  <a:srgbClr val="00B050"/>
                </a:solidFill>
              </a:rPr>
              <a:t>M</a:t>
            </a:r>
            <a:r>
              <a:rPr lang="en-US" dirty="0"/>
              <a:t>atters (e.g., facility culture, respect, a voice), </a:t>
            </a:r>
          </a:p>
          <a:p>
            <a:r>
              <a:rPr lang="en-US" dirty="0">
                <a:solidFill>
                  <a:srgbClr val="00B050"/>
                </a:solidFill>
              </a:rPr>
              <a:t>M</a:t>
            </a:r>
            <a:r>
              <a:rPr lang="en-US" dirty="0"/>
              <a:t>edication (health promotion &amp; workplace safety), </a:t>
            </a:r>
          </a:p>
          <a:p>
            <a:r>
              <a:rPr lang="en-US" dirty="0">
                <a:solidFill>
                  <a:srgbClr val="00B050"/>
                </a:solidFill>
              </a:rPr>
              <a:t>M</a:t>
            </a:r>
            <a:r>
              <a:rPr lang="en-US" dirty="0"/>
              <a:t>entation (wellbeing of staff with a focus on stress management and compassionate self-care), and </a:t>
            </a:r>
          </a:p>
          <a:p>
            <a:r>
              <a:rPr lang="en-US" dirty="0">
                <a:solidFill>
                  <a:srgbClr val="00B050"/>
                </a:solidFill>
              </a:rPr>
              <a:t>M</a:t>
            </a:r>
            <a:r>
              <a:rPr lang="en-US" dirty="0"/>
              <a:t>obility (opportunities for personal growth and career advancement with ongoing education), </a:t>
            </a:r>
          </a:p>
        </p:txBody>
      </p:sp>
      <p:pic>
        <p:nvPicPr>
          <p:cNvPr id="4" name="Picture 3">
            <a:extLst>
              <a:ext uri="{FF2B5EF4-FFF2-40B4-BE49-F238E27FC236}">
                <a16:creationId xmlns:a16="http://schemas.microsoft.com/office/drawing/2014/main" id="{E20F8959-8668-334B-9984-15A449D0C95F}"/>
              </a:ext>
            </a:extLst>
          </p:cNvPr>
          <p:cNvPicPr>
            <a:picLocks noChangeAspect="1"/>
          </p:cNvPicPr>
          <p:nvPr/>
        </p:nvPicPr>
        <p:blipFill>
          <a:blip r:embed="rId3"/>
          <a:stretch>
            <a:fillRect/>
          </a:stretch>
        </p:blipFill>
        <p:spPr>
          <a:xfrm>
            <a:off x="2786216" y="5198192"/>
            <a:ext cx="6324600" cy="1181100"/>
          </a:xfrm>
          <a:prstGeom prst="rect">
            <a:avLst/>
          </a:prstGeom>
        </p:spPr>
      </p:pic>
    </p:spTree>
    <p:extLst>
      <p:ext uri="{BB962C8B-B14F-4D97-AF65-F5344CB8AC3E}">
        <p14:creationId xmlns:p14="http://schemas.microsoft.com/office/powerpoint/2010/main" val="295379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D186-9F81-8346-BA8F-E5A7FC1D8414}"/>
              </a:ext>
            </a:extLst>
          </p:cNvPr>
          <p:cNvSpPr>
            <a:spLocks noGrp="1"/>
          </p:cNvSpPr>
          <p:nvPr>
            <p:ph type="title"/>
          </p:nvPr>
        </p:nvSpPr>
        <p:spPr>
          <a:xfrm>
            <a:off x="838200" y="163592"/>
            <a:ext cx="10515600" cy="745724"/>
          </a:xfrm>
        </p:spPr>
        <p:txBody>
          <a:bodyPr/>
          <a:lstStyle/>
          <a:p>
            <a:r>
              <a:rPr lang="en-US" dirty="0"/>
              <a:t>Roundtables to date…and coming up</a:t>
            </a:r>
          </a:p>
        </p:txBody>
      </p:sp>
      <p:sp>
        <p:nvSpPr>
          <p:cNvPr id="3" name="Content Placeholder 2">
            <a:extLst>
              <a:ext uri="{FF2B5EF4-FFF2-40B4-BE49-F238E27FC236}">
                <a16:creationId xmlns:a16="http://schemas.microsoft.com/office/drawing/2014/main" id="{365080A2-59FA-6B4F-A0F0-F575149F81F4}"/>
              </a:ext>
            </a:extLst>
          </p:cNvPr>
          <p:cNvSpPr>
            <a:spLocks noGrp="1"/>
          </p:cNvSpPr>
          <p:nvPr>
            <p:ph idx="1"/>
          </p:nvPr>
        </p:nvSpPr>
        <p:spPr>
          <a:xfrm>
            <a:off x="838200" y="1774101"/>
            <a:ext cx="10515600" cy="4845313"/>
          </a:xfrm>
          <a:ln w="3175">
            <a:solidFill>
              <a:schemeClr val="accent1">
                <a:shade val="50000"/>
              </a:schemeClr>
            </a:solidFill>
          </a:ln>
        </p:spPr>
        <p:txBody>
          <a:bodyPr/>
          <a:lstStyle/>
          <a:p>
            <a:r>
              <a:rPr lang="en-US" dirty="0"/>
              <a:t>April 28		Kick-off: The 4Ms Expanded for Staff</a:t>
            </a:r>
          </a:p>
          <a:p>
            <a:r>
              <a:rPr lang="en-US" dirty="0"/>
              <a:t>May 26		Sustaining Compassion &amp; Calling in the 				Midst of Crisis: Schwartz Center Rounds</a:t>
            </a:r>
          </a:p>
          <a:p>
            <a:r>
              <a:rPr lang="en-US" dirty="0"/>
              <a:t>June 23</a:t>
            </a:r>
            <a:r>
              <a:rPr lang="en-US" b="1" dirty="0">
                <a:solidFill>
                  <a:srgbClr val="00B050"/>
                </a:solidFill>
              </a:rPr>
              <a:t>		</a:t>
            </a:r>
            <a:r>
              <a:rPr lang="en-US" dirty="0"/>
              <a:t>Career Mobility and Shared Governance</a:t>
            </a:r>
          </a:p>
          <a:p>
            <a:r>
              <a:rPr lang="en-US" dirty="0"/>
              <a:t>July 28		Health Promotion and Safety</a:t>
            </a:r>
          </a:p>
          <a:p>
            <a:r>
              <a:rPr lang="en-US" dirty="0"/>
              <a:t>August 25	Trauma-informed Care for </a:t>
            </a:r>
            <a:r>
              <a:rPr lang="en-US"/>
              <a:t>our Careforce</a:t>
            </a:r>
            <a:endParaRPr lang="en-US" dirty="0"/>
          </a:p>
          <a:p>
            <a:r>
              <a:rPr lang="en-US" dirty="0"/>
              <a:t>Sept 22		Developing Leaders for the Future</a:t>
            </a:r>
          </a:p>
        </p:txBody>
      </p:sp>
    </p:spTree>
    <p:extLst>
      <p:ext uri="{BB962C8B-B14F-4D97-AF65-F5344CB8AC3E}">
        <p14:creationId xmlns:p14="http://schemas.microsoft.com/office/powerpoint/2010/main" val="147126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915959" y="172903"/>
            <a:ext cx="10515600" cy="738196"/>
          </a:xfrm>
        </p:spPr>
        <p:txBody>
          <a:bodyPr/>
          <a:lstStyle/>
          <a:p>
            <a:r>
              <a:rPr lang="en-US" dirty="0"/>
              <a:t>To Level Set….</a:t>
            </a:r>
          </a:p>
        </p:txBody>
      </p:sp>
      <p:sp>
        <p:nvSpPr>
          <p:cNvPr id="3" name="Content Placeholder 2">
            <a:extLst>
              <a:ext uri="{FF2B5EF4-FFF2-40B4-BE49-F238E27FC236}">
                <a16:creationId xmlns:a16="http://schemas.microsoft.com/office/drawing/2014/main" id="{E5196B23-5D90-5649-BBCF-6ACFAF0F93DA}"/>
              </a:ext>
            </a:extLst>
          </p:cNvPr>
          <p:cNvSpPr>
            <a:spLocks noGrp="1"/>
          </p:cNvSpPr>
          <p:nvPr>
            <p:ph sz="half" idx="1"/>
          </p:nvPr>
        </p:nvSpPr>
        <p:spPr/>
        <p:txBody>
          <a:bodyPr/>
          <a:lstStyle/>
          <a:p>
            <a:r>
              <a:rPr lang="en-US" sz="3200" dirty="0"/>
              <a:t>We are a community focused on co-design</a:t>
            </a:r>
          </a:p>
          <a:p>
            <a:r>
              <a:rPr lang="en-US" sz="3200" dirty="0"/>
              <a:t>“All teach, all learn”</a:t>
            </a:r>
            <a:r>
              <a:rPr lang="en-US" sz="3200" baseline="30000" dirty="0"/>
              <a:t>1</a:t>
            </a:r>
          </a:p>
          <a:p>
            <a:r>
              <a:rPr lang="en-US" sz="3200" dirty="0"/>
              <a:t>Small tests of change</a:t>
            </a:r>
          </a:p>
          <a:p>
            <a:r>
              <a:rPr lang="en-US" sz="3200" dirty="0"/>
              <a:t>Collation and dissemination of insights</a:t>
            </a:r>
          </a:p>
          <a:p>
            <a:endParaRPr lang="en-US" dirty="0"/>
          </a:p>
          <a:p>
            <a:pPr marL="0" indent="0">
              <a:buNone/>
            </a:pPr>
            <a:endParaRPr lang="en-US" dirty="0"/>
          </a:p>
        </p:txBody>
      </p:sp>
      <p:pic>
        <p:nvPicPr>
          <p:cNvPr id="5" name="Content Placeholder 4">
            <a:extLst>
              <a:ext uri="{FF2B5EF4-FFF2-40B4-BE49-F238E27FC236}">
                <a16:creationId xmlns:a16="http://schemas.microsoft.com/office/drawing/2014/main" id="{16A0D39A-57A2-5D4E-AF23-E2E5C7C1123D}"/>
              </a:ext>
            </a:extLst>
          </p:cNvPr>
          <p:cNvPicPr>
            <a:picLocks noGrp="1" noChangeAspect="1"/>
          </p:cNvPicPr>
          <p:nvPr>
            <p:ph sz="half" idx="2"/>
          </p:nvPr>
        </p:nvPicPr>
        <p:blipFill rotWithShape="1">
          <a:blip r:embed="rId2"/>
          <a:srcRect l="865" t="41546" r="86061" b="28935"/>
          <a:stretch/>
        </p:blipFill>
        <p:spPr>
          <a:xfrm>
            <a:off x="6172202" y="1381452"/>
            <a:ext cx="3220599" cy="4460095"/>
          </a:xfrm>
          <a:prstGeom prst="rect">
            <a:avLst/>
          </a:prstGeom>
        </p:spPr>
      </p:pic>
      <p:sp>
        <p:nvSpPr>
          <p:cNvPr id="6" name="TextBox 5">
            <a:extLst>
              <a:ext uri="{FF2B5EF4-FFF2-40B4-BE49-F238E27FC236}">
                <a16:creationId xmlns:a16="http://schemas.microsoft.com/office/drawing/2014/main" id="{671E0972-3628-0B4C-B508-99C9C859343D}"/>
              </a:ext>
            </a:extLst>
          </p:cNvPr>
          <p:cNvSpPr txBox="1"/>
          <p:nvPr/>
        </p:nvSpPr>
        <p:spPr>
          <a:xfrm>
            <a:off x="711543" y="6311900"/>
            <a:ext cx="10616514" cy="307777"/>
          </a:xfrm>
          <a:prstGeom prst="rect">
            <a:avLst/>
          </a:prstGeom>
          <a:noFill/>
        </p:spPr>
        <p:txBody>
          <a:bodyPr wrap="square" rtlCol="0">
            <a:spAutoFit/>
          </a:bodyPr>
          <a:lstStyle/>
          <a:p>
            <a:r>
              <a:rPr lang="en-US" sz="1400" baseline="30000" dirty="0"/>
              <a:t>1</a:t>
            </a:r>
            <a:r>
              <a:rPr lang="en-US" sz="1400" dirty="0"/>
              <a:t>Project ECHO. (2022). https://</a:t>
            </a:r>
            <a:r>
              <a:rPr lang="en-US" sz="1400" dirty="0" err="1"/>
              <a:t>hsc.unm.edu</a:t>
            </a:r>
            <a:r>
              <a:rPr lang="en-US" sz="1400" dirty="0"/>
              <a:t>/echo/what-we-do/about-the-echo-</a:t>
            </a:r>
            <a:r>
              <a:rPr lang="en-US" sz="1400" dirty="0" err="1"/>
              <a:t>model.html</a:t>
            </a:r>
            <a:endParaRPr lang="en-US" sz="1400" dirty="0"/>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785" y="5651653"/>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237818" y="5514630"/>
            <a:ext cx="1826066" cy="752350"/>
          </a:xfrm>
          <a:prstGeom prst="rect">
            <a:avLst/>
          </a:prstGeom>
        </p:spPr>
      </p:pic>
    </p:spTree>
    <p:extLst>
      <p:ext uri="{BB962C8B-B14F-4D97-AF65-F5344CB8AC3E}">
        <p14:creationId xmlns:p14="http://schemas.microsoft.com/office/powerpoint/2010/main" val="353550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99962" y="2870235"/>
            <a:ext cx="9144000" cy="2961957"/>
          </a:xfrm>
        </p:spPr>
        <p:txBody>
          <a:bodyPr>
            <a:normAutofit fontScale="90000"/>
          </a:bodyPr>
          <a:lstStyle/>
          <a:p>
            <a:br>
              <a:rPr lang="en-US" dirty="0"/>
            </a:br>
            <a:br>
              <a:rPr lang="en-US" dirty="0"/>
            </a:br>
            <a:br>
              <a:rPr lang="en-US" dirty="0"/>
            </a:br>
            <a:br>
              <a:rPr lang="en-US" dirty="0"/>
            </a:br>
            <a:br>
              <a:rPr lang="en-US" dirty="0"/>
            </a:br>
            <a:r>
              <a:rPr lang="en-US" dirty="0"/>
              <a:t>More of a Good Thing:  Career Mobility and Shared Governance</a:t>
            </a:r>
            <a:br>
              <a:rPr lang="en-US" dirty="0"/>
            </a:br>
            <a:br>
              <a:rPr lang="en-US" dirty="0"/>
            </a:br>
            <a:r>
              <a:rPr lang="en-US" sz="3600" dirty="0"/>
              <a:t>Erin Woodford, MSN, RN</a:t>
            </a:r>
            <a:br>
              <a:rPr lang="en-US" sz="3600" dirty="0"/>
            </a:br>
            <a:r>
              <a:rPr lang="en-US" sz="2800" b="0"/>
              <a:t>Vice President of </a:t>
            </a:r>
            <a:r>
              <a:rPr lang="en-US" sz="2800" b="0" dirty="0"/>
              <a:t>Population Health</a:t>
            </a:r>
            <a:br>
              <a:rPr lang="en-US" sz="2800" b="0" dirty="0"/>
            </a:br>
            <a:r>
              <a:rPr lang="en-US" sz="2800" b="0" dirty="0"/>
              <a:t>Genesis HealthCare</a:t>
            </a:r>
            <a:endParaRPr lang="en-US" dirty="0"/>
          </a:p>
        </p:txBody>
      </p:sp>
    </p:spTree>
    <p:extLst>
      <p:ext uri="{BB962C8B-B14F-4D97-AF65-F5344CB8AC3E}">
        <p14:creationId xmlns:p14="http://schemas.microsoft.com/office/powerpoint/2010/main" val="59594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Why.</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Research has shown specific organizational factors influence staff retention.  </a:t>
            </a:r>
          </a:p>
          <a:p>
            <a:r>
              <a:rPr lang="en-US" dirty="0"/>
              <a:t>compensation (monetary and non-monetary rewards) </a:t>
            </a:r>
          </a:p>
          <a:p>
            <a:r>
              <a:rPr lang="en-US" dirty="0"/>
              <a:t>job characteristics (skill variety and job autonomy) </a:t>
            </a:r>
          </a:p>
          <a:p>
            <a:r>
              <a:rPr lang="en-US" dirty="0"/>
              <a:t>training and development opportunities </a:t>
            </a:r>
          </a:p>
          <a:p>
            <a:r>
              <a:rPr lang="en-US" dirty="0"/>
              <a:t>supervisor support (recognition by and feedback from supervisors to employees)</a:t>
            </a:r>
          </a:p>
          <a:p>
            <a:r>
              <a:rPr lang="en-US" dirty="0"/>
              <a:t>career opportunities (internal and external career options an employee may have)</a:t>
            </a:r>
          </a:p>
          <a:p>
            <a:r>
              <a:rPr lang="en-US" dirty="0"/>
              <a:t>work–life balance (ability to meet both work and family commitments)</a:t>
            </a:r>
          </a:p>
          <a:p>
            <a:r>
              <a:rPr lang="en-US" dirty="0"/>
              <a:t>organizational commitment (employee's emotional attachment to, identification with, and involvement in the organization)  									</a:t>
            </a:r>
          </a:p>
          <a:p>
            <a:pPr marL="0" indent="0">
              <a:buNone/>
            </a:pPr>
            <a:r>
              <a:rPr lang="en-US" dirty="0"/>
              <a:t>                                                                            (Coetzee &amp; Stoltz, 2015)</a:t>
            </a:r>
          </a:p>
          <a:p>
            <a:pPr marL="0" indent="0">
              <a:buNone/>
            </a:pPr>
            <a:endParaRPr lang="en-US" dirty="0"/>
          </a:p>
        </p:txBody>
      </p:sp>
    </p:spTree>
    <p:extLst>
      <p:ext uri="{BB962C8B-B14F-4D97-AF65-F5344CB8AC3E}">
        <p14:creationId xmlns:p14="http://schemas.microsoft.com/office/powerpoint/2010/main" val="316809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1154"/>
          </a:xfrm>
        </p:spPr>
        <p:txBody>
          <a:bodyPr>
            <a:normAutofit/>
          </a:bodyPr>
          <a:lstStyle/>
          <a:p>
            <a:r>
              <a:rPr lang="en-US" sz="3200" dirty="0"/>
              <a:t>What is Shared Governance and WHY would it help?</a:t>
            </a: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Tim Porter O’Grady’s Shared Governance</a:t>
            </a:r>
          </a:p>
          <a:p>
            <a:pPr marL="0" indent="0">
              <a:buNone/>
            </a:pPr>
            <a:endParaRPr lang="en-US" dirty="0"/>
          </a:p>
          <a:p>
            <a:r>
              <a:rPr lang="en-US" dirty="0"/>
              <a:t>Shared governance is about putting decision-making power in the hands of those who are most closely affected by those decisions, such as clinical issues to nurses.</a:t>
            </a:r>
          </a:p>
          <a:p>
            <a:pPr marL="0" indent="0">
              <a:buNone/>
            </a:pPr>
            <a:endParaRPr lang="en-US" dirty="0"/>
          </a:p>
          <a:p>
            <a:r>
              <a:rPr lang="en-US" dirty="0"/>
              <a:t>The model encourages the use of evidence-based information and data to inform practice. Tim Porter-O’Grady believes a facility begins its journey to shared governance by structuring a sturdy framework based on </a:t>
            </a:r>
            <a:r>
              <a:rPr lang="en-US" i="1" u="sng" dirty="0"/>
              <a:t>accountability, equity, partnership, and ownership.</a:t>
            </a:r>
          </a:p>
        </p:txBody>
      </p:sp>
    </p:spTree>
    <p:extLst>
      <p:ext uri="{BB962C8B-B14F-4D97-AF65-F5344CB8AC3E}">
        <p14:creationId xmlns:p14="http://schemas.microsoft.com/office/powerpoint/2010/main" val="428886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example…….</a:t>
            </a:r>
          </a:p>
        </p:txBody>
      </p:sp>
      <p:pic>
        <p:nvPicPr>
          <p:cNvPr id="6" name="Content Placeholder 5"/>
          <p:cNvPicPr>
            <a:picLocks noGrp="1" noChangeAspect="1"/>
          </p:cNvPicPr>
          <p:nvPr>
            <p:ph idx="1"/>
          </p:nvPr>
        </p:nvPicPr>
        <p:blipFill>
          <a:blip r:embed="rId2"/>
          <a:stretch>
            <a:fillRect/>
          </a:stretch>
        </p:blipFill>
        <p:spPr>
          <a:xfrm>
            <a:off x="2685754" y="2032145"/>
            <a:ext cx="6820491" cy="3977985"/>
          </a:xfrm>
          <a:prstGeom prst="rect">
            <a:avLst/>
          </a:prstGeom>
        </p:spPr>
      </p:pic>
      <p:sp>
        <p:nvSpPr>
          <p:cNvPr id="8" name="Rounded Rectangle 7"/>
          <p:cNvSpPr/>
          <p:nvPr/>
        </p:nvSpPr>
        <p:spPr>
          <a:xfrm>
            <a:off x="7153275" y="2032145"/>
            <a:ext cx="1924050" cy="552450"/>
          </a:xfrm>
          <a:prstGeom prst="roundRect">
            <a:avLst/>
          </a:prstGeom>
          <a:solidFill>
            <a:srgbClr val="DDDDD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Center Department Leadership</a:t>
            </a:r>
          </a:p>
        </p:txBody>
      </p:sp>
      <p:sp>
        <p:nvSpPr>
          <p:cNvPr id="9" name="Rounded Rectangle 8"/>
          <p:cNvSpPr/>
          <p:nvPr/>
        </p:nvSpPr>
        <p:spPr>
          <a:xfrm>
            <a:off x="2685754" y="2098820"/>
            <a:ext cx="1924050" cy="552450"/>
          </a:xfrm>
          <a:prstGeom prst="roundRect">
            <a:avLst/>
          </a:prstGeom>
          <a:solidFill>
            <a:srgbClr val="DDDDD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Center Medical Team</a:t>
            </a:r>
          </a:p>
        </p:txBody>
      </p:sp>
      <p:sp>
        <p:nvSpPr>
          <p:cNvPr id="10" name="Right Arrow 9"/>
          <p:cNvSpPr/>
          <p:nvPr/>
        </p:nvSpPr>
        <p:spPr>
          <a:xfrm>
            <a:off x="6742511" y="2344293"/>
            <a:ext cx="565546" cy="30697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574232" y="2431106"/>
            <a:ext cx="461963" cy="30697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4521846" y="2091853"/>
            <a:ext cx="514349" cy="27954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6742510" y="2034376"/>
            <a:ext cx="514349" cy="27954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4391025" y="2584594"/>
            <a:ext cx="771525" cy="37882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65620" y="2497781"/>
            <a:ext cx="525780" cy="51973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035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hVP7R2ij"/>
  <p:tag name="ARTICULATE_DESIGN_ID_2_OFFICE THEME" val="wNRWDHoR"/>
  <p:tag name="ARTICULATE_DESIGN_ID_CUSTOM DESIGN" val="lKoE7uKE"/>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ALTC22">
      <a:dk1>
        <a:sysClr val="windowText" lastClr="000000"/>
      </a:dk1>
      <a:lt1>
        <a:sysClr val="window" lastClr="FFFFFF"/>
      </a:lt1>
      <a:dk2>
        <a:srgbClr val="44546A"/>
      </a:dk2>
      <a:lt2>
        <a:srgbClr val="E7E6E6"/>
      </a:lt2>
      <a:accent1>
        <a:srgbClr val="788B51"/>
      </a:accent1>
      <a:accent2>
        <a:srgbClr val="795B65"/>
      </a:accent2>
      <a:accent3>
        <a:srgbClr val="F4AF24"/>
      </a:accent3>
      <a:accent4>
        <a:srgbClr val="76A6D0"/>
      </a:accent4>
      <a:accent5>
        <a:srgbClr val="788B51"/>
      </a:accent5>
      <a:accent6>
        <a:srgbClr val="795B6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Template-OnDemand- PALTC22_TEST.pptx" id="{0E793A50-729E-4115-818C-23CF1ED3FCF4}" vid="{DFDFA61C-4348-406B-A5FD-A75C5A9F7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AD3F09E0B1044C9F9927162A44AF37" ma:contentTypeVersion="13" ma:contentTypeDescription="Create a new document." ma:contentTypeScope="" ma:versionID="89436254df0ab3e9099de1c29c8ec8e7">
  <xsd:schema xmlns:xsd="http://www.w3.org/2001/XMLSchema" xmlns:xs="http://www.w3.org/2001/XMLSchema" xmlns:p="http://schemas.microsoft.com/office/2006/metadata/properties" xmlns:ns2="d1fa441e-368d-49a9-82d6-6a267e41e414" xmlns:ns3="01bc9fcb-3f83-4f69-824e-3eaeafc06ff9" targetNamespace="http://schemas.microsoft.com/office/2006/metadata/properties" ma:root="true" ma:fieldsID="154350542ea9bc459e4635ba247f54c2" ns2:_="" ns3:_="">
    <xsd:import namespace="d1fa441e-368d-49a9-82d6-6a267e41e414"/>
    <xsd:import namespace="01bc9fcb-3f83-4f69-824e-3eaeafc06f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a441e-368d-49a9-82d6-6a267e41e4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bc9fcb-3f83-4f69-824e-3eaeafc06ff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D3428-7193-404E-931D-D9AE11C353D8}">
  <ds:schemaRefs>
    <ds:schemaRef ds:uri="http://schemas.microsoft.com/office/2006/metadata/properties"/>
    <ds:schemaRef ds:uri="http://purl.org/dc/terms/"/>
    <ds:schemaRef ds:uri="http://schemas.microsoft.com/office/2006/documentManagement/types"/>
    <ds:schemaRef ds:uri="http://purl.org/dc/dcmitype/"/>
    <ds:schemaRef ds:uri="d1fa441e-368d-49a9-82d6-6a267e41e414"/>
    <ds:schemaRef ds:uri="http://schemas.microsoft.com/office/infopath/2007/PartnerControls"/>
    <ds:schemaRef ds:uri="http://purl.org/dc/elements/1.1/"/>
    <ds:schemaRef ds:uri="http://schemas.openxmlformats.org/package/2006/metadata/core-properties"/>
    <ds:schemaRef ds:uri="01bc9fcb-3f83-4f69-824e-3eaeafc06ff9"/>
    <ds:schemaRef ds:uri="http://www.w3.org/XML/1998/namespace"/>
  </ds:schemaRefs>
</ds:datastoreItem>
</file>

<file path=customXml/itemProps2.xml><?xml version="1.0" encoding="utf-8"?>
<ds:datastoreItem xmlns:ds="http://schemas.openxmlformats.org/officeDocument/2006/customXml" ds:itemID="{822BE8D5-D402-421F-B160-2A110DB89608}">
  <ds:schemaRefs>
    <ds:schemaRef ds:uri="http://schemas.microsoft.com/sharepoint/v3/contenttype/forms"/>
  </ds:schemaRefs>
</ds:datastoreItem>
</file>

<file path=customXml/itemProps3.xml><?xml version="1.0" encoding="utf-8"?>
<ds:datastoreItem xmlns:ds="http://schemas.openxmlformats.org/officeDocument/2006/customXml" ds:itemID="{9C95509A-BEE6-4CB2-B6EF-7065C18AA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fa441e-368d-49a9-82d6-6a267e41e414"/>
    <ds:schemaRef ds:uri="01bc9fcb-3f83-4f69-824e-3eaeafc06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5571</TotalTime>
  <Words>1348</Words>
  <Application>Microsoft Office PowerPoint</Application>
  <PresentationFormat>Widescreen</PresentationFormat>
  <Paragraphs>141</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Lato</vt:lpstr>
      <vt:lpstr>Office Theme</vt:lpstr>
      <vt:lpstr>Welcome to our roundtable series.  We’re glad you’re here.</vt:lpstr>
      <vt:lpstr>Our Work Together</vt:lpstr>
      <vt:lpstr>AFHS 4 “M’s” Applied to the Careforce</vt:lpstr>
      <vt:lpstr>Roundtables to date…and coming up</vt:lpstr>
      <vt:lpstr>To Level Set….</vt:lpstr>
      <vt:lpstr>     More of a Good Thing:  Career Mobility and Shared Governance  Erin Woodford, MSN, RN Vice President of Population Health Genesis HealthCare</vt:lpstr>
      <vt:lpstr>The Why.</vt:lpstr>
      <vt:lpstr>What is Shared Governance and WHY would it help?</vt:lpstr>
      <vt:lpstr>One example…….</vt:lpstr>
      <vt:lpstr>PowerPoint Presentation</vt:lpstr>
      <vt:lpstr>Begin with ONE PIECE</vt:lpstr>
      <vt:lpstr>Now let’s relate the concepts:</vt:lpstr>
      <vt:lpstr>THEN CAME 2020….2021…2022….</vt:lpstr>
      <vt:lpstr>One Tool: Career Mobility</vt:lpstr>
      <vt:lpstr> Moving on….to the How </vt:lpstr>
      <vt:lpstr>HINT: Ask what they want…. then start with a Mentor Program</vt:lpstr>
      <vt:lpstr>Mobility….</vt:lpstr>
      <vt:lpstr>Real Life Examples:</vt:lpstr>
      <vt:lpstr>PowerPoint Presentation</vt:lpstr>
      <vt:lpstr>Career Mobility and Staffing….Flexible Scheduling </vt:lpstr>
      <vt:lpstr>PowerPoint Presentation</vt:lpstr>
      <vt:lpstr>Remember: </vt:lpstr>
      <vt:lpstr>Role of our Physicians and Practitioners….</vt:lpstr>
      <vt:lpstr> Overcome Pitfalls…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Komisar, Christopher J.</dc:creator>
  <cp:lastModifiedBy>Lori Sharp</cp:lastModifiedBy>
  <cp:revision>46</cp:revision>
  <dcterms:created xsi:type="dcterms:W3CDTF">2020-09-18T17:38:27Z</dcterms:created>
  <dcterms:modified xsi:type="dcterms:W3CDTF">2024-01-25T17:29:09Z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0x010100CFAD3F09E0B1044C9F9927162A44AF37</vt:lpwstr>
  </property>
  <property fmtid="{D5CDD505-2E9C-101B-9397-08002B2CF9AE}" pid="3" name="ArticulateGUID">
    <vt:lpwstr>AB23824E-36C3-480F-8C42-8C7B0D234CC0</vt:lpwstr>
  </property>
  <property fmtid="{D5CDD505-2E9C-101B-9397-08002B2CF9AE}" pid="4" name="ArticulatePath">
    <vt:lpwstr>https://amdaorg.sharepoint.com/sites/PDM/PDMShare/AMDA Annual Conference/Annual Conference 2021/Presentations/Templates/Slide Template-OnDemand- PALTC21</vt:lpwstr>
  </property>
</Properties>
</file>