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5"/>
  </p:notesMasterIdLst>
  <p:sldIdLst>
    <p:sldId id="270" r:id="rId5"/>
    <p:sldId id="256" r:id="rId6"/>
    <p:sldId id="293" r:id="rId7"/>
    <p:sldId id="294" r:id="rId8"/>
    <p:sldId id="258" r:id="rId9"/>
    <p:sldId id="295" r:id="rId10"/>
    <p:sldId id="271" r:id="rId11"/>
    <p:sldId id="338" r:id="rId12"/>
    <p:sldId id="265" r:id="rId13"/>
    <p:sldId id="268" r:id="rId14"/>
    <p:sldId id="276" r:id="rId15"/>
    <p:sldId id="304" r:id="rId16"/>
    <p:sldId id="281" r:id="rId17"/>
    <p:sldId id="306" r:id="rId18"/>
    <p:sldId id="307" r:id="rId19"/>
    <p:sldId id="308" r:id="rId20"/>
    <p:sldId id="323" r:id="rId21"/>
    <p:sldId id="327" r:id="rId22"/>
    <p:sldId id="337" r:id="rId23"/>
    <p:sldId id="263" r:id="rId24"/>
  </p:sldIdLst>
  <p:sldSz cx="12192000"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FCCFF"/>
    <a:srgbClr val="074D88"/>
    <a:srgbClr val="F0D12C"/>
    <a:srgbClr val="795B65"/>
    <a:srgbClr val="778B51"/>
    <a:srgbClr val="A42555"/>
    <a:srgbClr val="4C7C7D"/>
    <a:srgbClr val="1C3B69"/>
    <a:srgbClr val="279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F2D46-6A82-4AB2-9495-D3F40BF908DE}" v="8" dt="2022-07-28T19:38:30.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143"/>
  </p:normalViewPr>
  <p:slideViewPr>
    <p:cSldViewPr snapToGrid="0" snapToObjects="1">
      <p:cViewPr varScale="1">
        <p:scale>
          <a:sx n="67" d="100"/>
          <a:sy n="67" d="100"/>
        </p:scale>
        <p:origin x="1242"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D704C-42FB-4243-8404-AC1E4D2CAAF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877B95C-3254-4A6B-89E1-460F84E8C281}">
      <dgm:prSet phldrT="[Text]" custT="1">
        <dgm:style>
          <a:lnRef idx="2">
            <a:schemeClr val="accent6"/>
          </a:lnRef>
          <a:fillRef idx="1">
            <a:schemeClr val="lt1"/>
          </a:fillRef>
          <a:effectRef idx="0">
            <a:schemeClr val="accent6"/>
          </a:effectRef>
          <a:fontRef idx="minor">
            <a:schemeClr val="dk1"/>
          </a:fontRef>
        </dgm:style>
      </dgm:prSet>
      <dgm:spPr>
        <a:solidFill>
          <a:schemeClr val="accent6"/>
        </a:solidFill>
      </dgm:spPr>
      <dgm:t>
        <a:bodyPr/>
        <a:lstStyle/>
        <a:p>
          <a:r>
            <a:rPr lang="en-US" sz="2000" b="1" i="0" dirty="0">
              <a:solidFill>
                <a:schemeClr val="bg1"/>
              </a:solidFill>
            </a:rPr>
            <a:t>Integration/culture of health</a:t>
          </a:r>
        </a:p>
        <a:p>
          <a:r>
            <a:rPr lang="en-US" sz="2000" b="0" i="0" dirty="0">
              <a:solidFill>
                <a:schemeClr val="tx1"/>
              </a:solidFill>
            </a:rPr>
            <a:t>TWH, champions, stakeholders </a:t>
          </a:r>
          <a:br>
            <a:rPr lang="en-US" sz="2000" dirty="0">
              <a:solidFill>
                <a:schemeClr val="tx1"/>
              </a:solidFill>
            </a:rPr>
          </a:br>
          <a:endParaRPr lang="en-US" sz="2000" dirty="0">
            <a:solidFill>
              <a:schemeClr val="tx1"/>
            </a:solidFill>
          </a:endParaRPr>
        </a:p>
      </dgm:t>
    </dgm:pt>
    <dgm:pt modelId="{35DBFD63-C755-4204-A2DB-4017A20CCB64}" type="parTrans" cxnId="{0E3FDFE5-78DD-4D3D-BDE9-1B5306847607}">
      <dgm:prSet/>
      <dgm:spPr/>
      <dgm:t>
        <a:bodyPr/>
        <a:lstStyle/>
        <a:p>
          <a:endParaRPr lang="en-US">
            <a:solidFill>
              <a:schemeClr val="tx1"/>
            </a:solidFill>
          </a:endParaRPr>
        </a:p>
      </dgm:t>
    </dgm:pt>
    <dgm:pt modelId="{7C4F5041-0850-424E-8B94-549FCC59B42A}" type="sibTrans" cxnId="{0E3FDFE5-78DD-4D3D-BDE9-1B5306847607}">
      <dgm:prSet/>
      <dgm:spPr/>
      <dgm:t>
        <a:bodyPr/>
        <a:lstStyle/>
        <a:p>
          <a:endParaRPr lang="en-US">
            <a:solidFill>
              <a:schemeClr val="tx1"/>
            </a:solidFill>
          </a:endParaRPr>
        </a:p>
      </dgm:t>
    </dgm:pt>
    <dgm:pt modelId="{72FB22EA-893E-40E7-8A2A-3E65D840B44A}">
      <dgm:prSet phldrT="[Text]" custT="1"/>
      <dgm:spPr/>
      <dgm:t>
        <a:bodyPr/>
        <a:lstStyle/>
        <a:p>
          <a:r>
            <a:rPr lang="en-US" sz="2000" b="1" dirty="0">
              <a:solidFill>
                <a:schemeClr val="bg1"/>
              </a:solidFill>
            </a:rPr>
            <a:t>PA</a:t>
          </a:r>
        </a:p>
        <a:p>
          <a:r>
            <a:rPr lang="en-US" sz="2000" dirty="0">
              <a:solidFill>
                <a:schemeClr val="tx1"/>
              </a:solidFill>
            </a:rPr>
            <a:t>Work time,  PA work stations, </a:t>
          </a:r>
          <a:r>
            <a:rPr lang="en-US" sz="2000" b="0" i="0" dirty="0">
              <a:solidFill>
                <a:schemeClr val="tx1"/>
              </a:solidFill>
            </a:rPr>
            <a:t>incentives/ competitions, tracking devices, equipment</a:t>
          </a:r>
          <a:endParaRPr lang="en-US" sz="2000" dirty="0">
            <a:solidFill>
              <a:schemeClr val="tx1"/>
            </a:solidFill>
          </a:endParaRPr>
        </a:p>
      </dgm:t>
    </dgm:pt>
    <dgm:pt modelId="{FCF63566-39A2-4A4F-BA1D-47D436B3523B}" type="parTrans" cxnId="{B1E4125F-8274-4BE2-9D85-45ECD285E7EA}">
      <dgm:prSet/>
      <dgm:spPr/>
      <dgm:t>
        <a:bodyPr/>
        <a:lstStyle/>
        <a:p>
          <a:endParaRPr lang="en-US">
            <a:solidFill>
              <a:schemeClr val="tx1"/>
            </a:solidFill>
          </a:endParaRPr>
        </a:p>
      </dgm:t>
    </dgm:pt>
    <dgm:pt modelId="{AF02FD97-0E5C-4AE3-A591-3C43B693C0BE}" type="sibTrans" cxnId="{B1E4125F-8274-4BE2-9D85-45ECD285E7EA}">
      <dgm:prSet/>
      <dgm:spPr/>
      <dgm:t>
        <a:bodyPr/>
        <a:lstStyle/>
        <a:p>
          <a:endParaRPr lang="en-US">
            <a:solidFill>
              <a:schemeClr val="tx1"/>
            </a:solidFill>
          </a:endParaRPr>
        </a:p>
      </dgm:t>
    </dgm:pt>
    <dgm:pt modelId="{B319E89B-9D1E-49DC-A89A-BD00FE25FC53}">
      <dgm:prSet phldrT="[Text]" custT="1"/>
      <dgm:spPr/>
      <dgm:t>
        <a:bodyPr/>
        <a:lstStyle/>
        <a:p>
          <a:r>
            <a:rPr lang="en-US" sz="2000" b="1" i="0" dirty="0">
              <a:solidFill>
                <a:schemeClr val="bg1"/>
              </a:solidFill>
            </a:rPr>
            <a:t>HRA</a:t>
          </a:r>
        </a:p>
        <a:p>
          <a:r>
            <a:rPr lang="en-US" sz="2000" b="0" i="0" dirty="0">
              <a:solidFill>
                <a:schemeClr val="tx1"/>
              </a:solidFill>
            </a:rPr>
            <a:t>Screening with individual feedback, health coaching, referrals, follow up screening</a:t>
          </a:r>
          <a:endParaRPr lang="en-US" sz="2000" dirty="0">
            <a:solidFill>
              <a:schemeClr val="tx1"/>
            </a:solidFill>
          </a:endParaRPr>
        </a:p>
      </dgm:t>
    </dgm:pt>
    <dgm:pt modelId="{E5AB1E65-23F0-4998-946B-CFF94E593F10}" type="parTrans" cxnId="{1F327B5C-EC86-4427-A777-BA517250EC23}">
      <dgm:prSet/>
      <dgm:spPr/>
      <dgm:t>
        <a:bodyPr/>
        <a:lstStyle/>
        <a:p>
          <a:endParaRPr lang="en-US">
            <a:solidFill>
              <a:schemeClr val="tx1"/>
            </a:solidFill>
          </a:endParaRPr>
        </a:p>
      </dgm:t>
    </dgm:pt>
    <dgm:pt modelId="{8192AA0C-152A-4C27-A947-3EA21C41401E}" type="sibTrans" cxnId="{1F327B5C-EC86-4427-A777-BA517250EC23}">
      <dgm:prSet/>
      <dgm:spPr/>
      <dgm:t>
        <a:bodyPr/>
        <a:lstStyle/>
        <a:p>
          <a:endParaRPr lang="en-US">
            <a:solidFill>
              <a:schemeClr val="tx1"/>
            </a:solidFill>
          </a:endParaRPr>
        </a:p>
      </dgm:t>
    </dgm:pt>
    <dgm:pt modelId="{F433ACEB-A778-4390-B0D7-A2615511C7C6}">
      <dgm:prSet phldrT="[Text]" custT="1"/>
      <dgm:spPr/>
      <dgm:t>
        <a:bodyPr/>
        <a:lstStyle/>
        <a:p>
          <a:r>
            <a:rPr lang="en-US" sz="2000" b="1" dirty="0">
              <a:solidFill>
                <a:schemeClr val="bg1"/>
              </a:solidFill>
            </a:rPr>
            <a:t>WT/DM</a:t>
          </a:r>
        </a:p>
        <a:p>
          <a:r>
            <a:rPr lang="en-US" sz="2000" dirty="0">
              <a:solidFill>
                <a:schemeClr val="tx1"/>
              </a:solidFill>
            </a:rPr>
            <a:t> Onsite classes, health coaching, subsides/ rewards for participating</a:t>
          </a:r>
        </a:p>
      </dgm:t>
    </dgm:pt>
    <dgm:pt modelId="{2817C3DC-801D-4D2F-95EF-72C897035FAD}" type="parTrans" cxnId="{399EC6B0-19AB-43C7-9821-6B8856E2B2A4}">
      <dgm:prSet/>
      <dgm:spPr/>
      <dgm:t>
        <a:bodyPr/>
        <a:lstStyle/>
        <a:p>
          <a:endParaRPr lang="en-US">
            <a:solidFill>
              <a:schemeClr val="tx1"/>
            </a:solidFill>
          </a:endParaRPr>
        </a:p>
      </dgm:t>
    </dgm:pt>
    <dgm:pt modelId="{811A068A-C473-4D58-ACF8-154D1EE213B8}" type="sibTrans" cxnId="{399EC6B0-19AB-43C7-9821-6B8856E2B2A4}">
      <dgm:prSet/>
      <dgm:spPr/>
      <dgm:t>
        <a:bodyPr/>
        <a:lstStyle/>
        <a:p>
          <a:endParaRPr lang="en-US">
            <a:solidFill>
              <a:schemeClr val="tx1"/>
            </a:solidFill>
          </a:endParaRPr>
        </a:p>
      </dgm:t>
    </dgm:pt>
    <dgm:pt modelId="{45D63E74-5EF7-4BCE-8C31-DB7A87A3D3CD}">
      <dgm:prSet phldrT="[Text]" custT="1"/>
      <dgm:spPr/>
      <dgm:t>
        <a:bodyPr/>
        <a:lstStyle/>
        <a:p>
          <a:r>
            <a:rPr lang="en-US" sz="2000" b="1" i="0" dirty="0">
              <a:solidFill>
                <a:schemeClr val="bg1"/>
              </a:solidFill>
            </a:rPr>
            <a:t>Tobacco/clean air </a:t>
          </a:r>
        </a:p>
        <a:p>
          <a:r>
            <a:rPr lang="en-US" sz="2000" b="0" i="0" dirty="0">
              <a:solidFill>
                <a:schemeClr val="tx1"/>
              </a:solidFill>
            </a:rPr>
            <a:t> Workplace policies, health coaching, linkage to NRT/other supports </a:t>
          </a:r>
          <a:br>
            <a:rPr lang="en-US" sz="2000" dirty="0">
              <a:solidFill>
                <a:schemeClr val="tx1"/>
              </a:solidFill>
            </a:rPr>
          </a:br>
          <a:endParaRPr lang="en-US" sz="2000" dirty="0">
            <a:solidFill>
              <a:schemeClr val="tx1"/>
            </a:solidFill>
          </a:endParaRPr>
        </a:p>
      </dgm:t>
    </dgm:pt>
    <dgm:pt modelId="{43C91968-A35E-4375-B448-52FC0CB49591}" type="parTrans" cxnId="{A348FC83-068C-4EBA-A980-66CD8039BE24}">
      <dgm:prSet/>
      <dgm:spPr/>
      <dgm:t>
        <a:bodyPr/>
        <a:lstStyle/>
        <a:p>
          <a:endParaRPr lang="en-US">
            <a:solidFill>
              <a:schemeClr val="tx1"/>
            </a:solidFill>
          </a:endParaRPr>
        </a:p>
      </dgm:t>
    </dgm:pt>
    <dgm:pt modelId="{C936A404-DA64-4F72-9F2C-2B6330DB5046}" type="sibTrans" cxnId="{A348FC83-068C-4EBA-A980-66CD8039BE24}">
      <dgm:prSet/>
      <dgm:spPr/>
      <dgm:t>
        <a:bodyPr/>
        <a:lstStyle/>
        <a:p>
          <a:endParaRPr lang="en-US">
            <a:solidFill>
              <a:schemeClr val="tx1"/>
            </a:solidFill>
          </a:endParaRPr>
        </a:p>
      </dgm:t>
    </dgm:pt>
    <dgm:pt modelId="{5D8BB3D7-50F8-4EDA-9E6B-0B295BA45AB7}">
      <dgm:prSet custT="1"/>
      <dgm:spPr/>
      <dgm:t>
        <a:bodyPr/>
        <a:lstStyle/>
        <a:p>
          <a:r>
            <a:rPr lang="en-US" sz="2000" b="1" dirty="0">
              <a:solidFill>
                <a:schemeClr val="bg1"/>
              </a:solidFill>
            </a:rPr>
            <a:t>Food</a:t>
          </a:r>
        </a:p>
        <a:p>
          <a:r>
            <a:rPr lang="en-US" sz="2000" b="0" i="0" dirty="0">
              <a:solidFill>
                <a:schemeClr val="tx1"/>
              </a:solidFill>
            </a:rPr>
            <a:t>Financial incentives, prompts, architecture, menu changes, potlucks, take out </a:t>
          </a:r>
          <a:endParaRPr lang="en-US" sz="2000" dirty="0">
            <a:solidFill>
              <a:schemeClr val="tx1"/>
            </a:solidFill>
          </a:endParaRPr>
        </a:p>
      </dgm:t>
    </dgm:pt>
    <dgm:pt modelId="{83CC4E1F-B6B5-48DF-B8BF-674401506C61}" type="parTrans" cxnId="{A28DF67E-A130-4E04-88E1-E6800AC9C71E}">
      <dgm:prSet/>
      <dgm:spPr/>
      <dgm:t>
        <a:bodyPr/>
        <a:lstStyle/>
        <a:p>
          <a:endParaRPr lang="en-US">
            <a:solidFill>
              <a:schemeClr val="tx1"/>
            </a:solidFill>
          </a:endParaRPr>
        </a:p>
      </dgm:t>
    </dgm:pt>
    <dgm:pt modelId="{A2745708-9190-4858-B26A-A5153D0E4C3B}" type="sibTrans" cxnId="{A28DF67E-A130-4E04-88E1-E6800AC9C71E}">
      <dgm:prSet/>
      <dgm:spPr/>
      <dgm:t>
        <a:bodyPr/>
        <a:lstStyle/>
        <a:p>
          <a:endParaRPr lang="en-US">
            <a:solidFill>
              <a:schemeClr val="tx1"/>
            </a:solidFill>
          </a:endParaRPr>
        </a:p>
      </dgm:t>
    </dgm:pt>
    <dgm:pt modelId="{3FDD072B-FB83-4AB9-82BB-641F2EF8DFCB}">
      <dgm:prSet custT="1"/>
      <dgm:spPr/>
      <dgm:t>
        <a:bodyPr/>
        <a:lstStyle/>
        <a:p>
          <a:r>
            <a:rPr lang="en-US" sz="2000" b="1" dirty="0">
              <a:solidFill>
                <a:schemeClr val="bg1"/>
              </a:solidFill>
            </a:rPr>
            <a:t>Mood/stress/depression</a:t>
          </a:r>
        </a:p>
        <a:p>
          <a:r>
            <a:rPr lang="en-US" sz="2000" dirty="0">
              <a:solidFill>
                <a:schemeClr val="tx1"/>
              </a:solidFill>
            </a:rPr>
            <a:t>Mindfulness, TWH, mental health swipe out   </a:t>
          </a:r>
        </a:p>
      </dgm:t>
    </dgm:pt>
    <dgm:pt modelId="{82CB6E18-6C87-4E19-821C-F7C858ACD843}" type="parTrans" cxnId="{AFD08C5A-D3A3-4B11-88D8-4C465A399FB6}">
      <dgm:prSet/>
      <dgm:spPr/>
      <dgm:t>
        <a:bodyPr/>
        <a:lstStyle/>
        <a:p>
          <a:endParaRPr lang="en-US">
            <a:solidFill>
              <a:schemeClr val="tx1"/>
            </a:solidFill>
          </a:endParaRPr>
        </a:p>
      </dgm:t>
    </dgm:pt>
    <dgm:pt modelId="{CD9F3219-ED26-4A9D-B387-3DB073E70FA9}" type="sibTrans" cxnId="{AFD08C5A-D3A3-4B11-88D8-4C465A399FB6}">
      <dgm:prSet/>
      <dgm:spPr/>
      <dgm:t>
        <a:bodyPr/>
        <a:lstStyle/>
        <a:p>
          <a:endParaRPr lang="en-US">
            <a:solidFill>
              <a:schemeClr val="tx1"/>
            </a:solidFill>
          </a:endParaRPr>
        </a:p>
      </dgm:t>
    </dgm:pt>
    <dgm:pt modelId="{F5B4B8E1-C629-490B-A3B6-04243B1C871C}" type="pres">
      <dgm:prSet presAssocID="{B92D704C-42FB-4243-8404-AC1E4D2CAAF7}" presName="diagram" presStyleCnt="0">
        <dgm:presLayoutVars>
          <dgm:dir/>
          <dgm:resizeHandles val="exact"/>
        </dgm:presLayoutVars>
      </dgm:prSet>
      <dgm:spPr/>
    </dgm:pt>
    <dgm:pt modelId="{2A09C268-9EF2-46ED-9619-5E44E3FBE339}" type="pres">
      <dgm:prSet presAssocID="{5877B95C-3254-4A6B-89E1-460F84E8C281}" presName="node" presStyleLbl="node1" presStyleIdx="0" presStyleCnt="7">
        <dgm:presLayoutVars>
          <dgm:bulletEnabled val="1"/>
        </dgm:presLayoutVars>
      </dgm:prSet>
      <dgm:spPr/>
    </dgm:pt>
    <dgm:pt modelId="{800612A6-0D6D-4B22-8CAB-EA6A0DFC17D4}" type="pres">
      <dgm:prSet presAssocID="{7C4F5041-0850-424E-8B94-549FCC59B42A}" presName="sibTrans" presStyleCnt="0"/>
      <dgm:spPr/>
    </dgm:pt>
    <dgm:pt modelId="{2E9F1104-A8A5-4260-9E61-EAFFDBA018DD}" type="pres">
      <dgm:prSet presAssocID="{72FB22EA-893E-40E7-8A2A-3E65D840B44A}" presName="node" presStyleLbl="node1" presStyleIdx="1" presStyleCnt="7">
        <dgm:presLayoutVars>
          <dgm:bulletEnabled val="1"/>
        </dgm:presLayoutVars>
      </dgm:prSet>
      <dgm:spPr/>
    </dgm:pt>
    <dgm:pt modelId="{1E00C73D-4F80-484C-AC20-D2730AD10901}" type="pres">
      <dgm:prSet presAssocID="{AF02FD97-0E5C-4AE3-A591-3C43B693C0BE}" presName="sibTrans" presStyleCnt="0"/>
      <dgm:spPr/>
    </dgm:pt>
    <dgm:pt modelId="{D6963CAB-895D-488B-9996-DF72A6CE5537}" type="pres">
      <dgm:prSet presAssocID="{5D8BB3D7-50F8-4EDA-9E6B-0B295BA45AB7}" presName="node" presStyleLbl="node1" presStyleIdx="2" presStyleCnt="7">
        <dgm:presLayoutVars>
          <dgm:bulletEnabled val="1"/>
        </dgm:presLayoutVars>
      </dgm:prSet>
      <dgm:spPr/>
    </dgm:pt>
    <dgm:pt modelId="{B527DABE-FA6C-4D49-B31A-CA24DD7FC659}" type="pres">
      <dgm:prSet presAssocID="{A2745708-9190-4858-B26A-A5153D0E4C3B}" presName="sibTrans" presStyleCnt="0"/>
      <dgm:spPr/>
    </dgm:pt>
    <dgm:pt modelId="{09002D82-9EC5-4955-8679-81854ABEF065}" type="pres">
      <dgm:prSet presAssocID="{B319E89B-9D1E-49DC-A89A-BD00FE25FC53}" presName="node" presStyleLbl="node1" presStyleIdx="3" presStyleCnt="7">
        <dgm:presLayoutVars>
          <dgm:bulletEnabled val="1"/>
        </dgm:presLayoutVars>
      </dgm:prSet>
      <dgm:spPr/>
    </dgm:pt>
    <dgm:pt modelId="{519ABE24-C025-4B9D-AF60-1BE579660CA4}" type="pres">
      <dgm:prSet presAssocID="{8192AA0C-152A-4C27-A947-3EA21C41401E}" presName="sibTrans" presStyleCnt="0"/>
      <dgm:spPr/>
    </dgm:pt>
    <dgm:pt modelId="{E4AAA3A0-D85E-4052-BB22-D100F5C50D05}" type="pres">
      <dgm:prSet presAssocID="{F433ACEB-A778-4390-B0D7-A2615511C7C6}" presName="node" presStyleLbl="node1" presStyleIdx="4" presStyleCnt="7">
        <dgm:presLayoutVars>
          <dgm:bulletEnabled val="1"/>
        </dgm:presLayoutVars>
      </dgm:prSet>
      <dgm:spPr/>
    </dgm:pt>
    <dgm:pt modelId="{BE7573CB-E2A9-4387-9DFD-C371C5206E56}" type="pres">
      <dgm:prSet presAssocID="{811A068A-C473-4D58-ACF8-154D1EE213B8}" presName="sibTrans" presStyleCnt="0"/>
      <dgm:spPr/>
    </dgm:pt>
    <dgm:pt modelId="{F5AA0168-EA0E-4D84-A00A-2FE04338252E}" type="pres">
      <dgm:prSet presAssocID="{45D63E74-5EF7-4BCE-8C31-DB7A87A3D3CD}" presName="node" presStyleLbl="node1" presStyleIdx="5" presStyleCnt="7">
        <dgm:presLayoutVars>
          <dgm:bulletEnabled val="1"/>
        </dgm:presLayoutVars>
      </dgm:prSet>
      <dgm:spPr/>
    </dgm:pt>
    <dgm:pt modelId="{CA91E0D0-9A7B-4656-B1D1-FD61B1059260}" type="pres">
      <dgm:prSet presAssocID="{C936A404-DA64-4F72-9F2C-2B6330DB5046}" presName="sibTrans" presStyleCnt="0"/>
      <dgm:spPr/>
    </dgm:pt>
    <dgm:pt modelId="{088267CC-FEEE-4ADA-B4C1-DD5CF7535C0A}" type="pres">
      <dgm:prSet presAssocID="{3FDD072B-FB83-4AB9-82BB-641F2EF8DFCB}" presName="node" presStyleLbl="node1" presStyleIdx="6" presStyleCnt="7" custLinFactNeighborY="2685">
        <dgm:presLayoutVars>
          <dgm:bulletEnabled val="1"/>
        </dgm:presLayoutVars>
      </dgm:prSet>
      <dgm:spPr/>
    </dgm:pt>
  </dgm:ptLst>
  <dgm:cxnLst>
    <dgm:cxn modelId="{7D7A0900-7BC1-413A-99C2-40753595EAA8}" type="presOf" srcId="{B92D704C-42FB-4243-8404-AC1E4D2CAAF7}" destId="{F5B4B8E1-C629-490B-A3B6-04243B1C871C}" srcOrd="0" destOrd="0" presId="urn:microsoft.com/office/officeart/2005/8/layout/default"/>
    <dgm:cxn modelId="{4BE8CE1C-7D1E-48E2-9B0B-C5CFBAE330A8}" type="presOf" srcId="{5D8BB3D7-50F8-4EDA-9E6B-0B295BA45AB7}" destId="{D6963CAB-895D-488B-9996-DF72A6CE5537}" srcOrd="0" destOrd="0" presId="urn:microsoft.com/office/officeart/2005/8/layout/default"/>
    <dgm:cxn modelId="{95D17D25-74C4-440A-B50F-81EAC8D228A9}" type="presOf" srcId="{F433ACEB-A778-4390-B0D7-A2615511C7C6}" destId="{E4AAA3A0-D85E-4052-BB22-D100F5C50D05}" srcOrd="0" destOrd="0" presId="urn:microsoft.com/office/officeart/2005/8/layout/default"/>
    <dgm:cxn modelId="{1F327B5C-EC86-4427-A777-BA517250EC23}" srcId="{B92D704C-42FB-4243-8404-AC1E4D2CAAF7}" destId="{B319E89B-9D1E-49DC-A89A-BD00FE25FC53}" srcOrd="3" destOrd="0" parTransId="{E5AB1E65-23F0-4998-946B-CFF94E593F10}" sibTransId="{8192AA0C-152A-4C27-A947-3EA21C41401E}"/>
    <dgm:cxn modelId="{B1E4125F-8274-4BE2-9D85-45ECD285E7EA}" srcId="{B92D704C-42FB-4243-8404-AC1E4D2CAAF7}" destId="{72FB22EA-893E-40E7-8A2A-3E65D840B44A}" srcOrd="1" destOrd="0" parTransId="{FCF63566-39A2-4A4F-BA1D-47D436B3523B}" sibTransId="{AF02FD97-0E5C-4AE3-A591-3C43B693C0BE}"/>
    <dgm:cxn modelId="{AFD08C5A-D3A3-4B11-88D8-4C465A399FB6}" srcId="{B92D704C-42FB-4243-8404-AC1E4D2CAAF7}" destId="{3FDD072B-FB83-4AB9-82BB-641F2EF8DFCB}" srcOrd="6" destOrd="0" parTransId="{82CB6E18-6C87-4E19-821C-F7C858ACD843}" sibTransId="{CD9F3219-ED26-4A9D-B387-3DB073E70FA9}"/>
    <dgm:cxn modelId="{A28DF67E-A130-4E04-88E1-E6800AC9C71E}" srcId="{B92D704C-42FB-4243-8404-AC1E4D2CAAF7}" destId="{5D8BB3D7-50F8-4EDA-9E6B-0B295BA45AB7}" srcOrd="2" destOrd="0" parTransId="{83CC4E1F-B6B5-48DF-B8BF-674401506C61}" sibTransId="{A2745708-9190-4858-B26A-A5153D0E4C3B}"/>
    <dgm:cxn modelId="{A348FC83-068C-4EBA-A980-66CD8039BE24}" srcId="{B92D704C-42FB-4243-8404-AC1E4D2CAAF7}" destId="{45D63E74-5EF7-4BCE-8C31-DB7A87A3D3CD}" srcOrd="5" destOrd="0" parTransId="{43C91968-A35E-4375-B448-52FC0CB49591}" sibTransId="{C936A404-DA64-4F72-9F2C-2B6330DB5046}"/>
    <dgm:cxn modelId="{CE430499-1105-4CDC-95F5-C6739FB59FC2}" type="presOf" srcId="{72FB22EA-893E-40E7-8A2A-3E65D840B44A}" destId="{2E9F1104-A8A5-4260-9E61-EAFFDBA018DD}" srcOrd="0" destOrd="0" presId="urn:microsoft.com/office/officeart/2005/8/layout/default"/>
    <dgm:cxn modelId="{A19B1399-3174-456F-9ACE-9C20EFCDB2A3}" type="presOf" srcId="{5877B95C-3254-4A6B-89E1-460F84E8C281}" destId="{2A09C268-9EF2-46ED-9619-5E44E3FBE339}" srcOrd="0" destOrd="0" presId="urn:microsoft.com/office/officeart/2005/8/layout/default"/>
    <dgm:cxn modelId="{D288FD9A-19DB-420B-87DB-D0AE96617107}" type="presOf" srcId="{3FDD072B-FB83-4AB9-82BB-641F2EF8DFCB}" destId="{088267CC-FEEE-4ADA-B4C1-DD5CF7535C0A}" srcOrd="0" destOrd="0" presId="urn:microsoft.com/office/officeart/2005/8/layout/default"/>
    <dgm:cxn modelId="{399EC6B0-19AB-43C7-9821-6B8856E2B2A4}" srcId="{B92D704C-42FB-4243-8404-AC1E4D2CAAF7}" destId="{F433ACEB-A778-4390-B0D7-A2615511C7C6}" srcOrd="4" destOrd="0" parTransId="{2817C3DC-801D-4D2F-95EF-72C897035FAD}" sibTransId="{811A068A-C473-4D58-ACF8-154D1EE213B8}"/>
    <dgm:cxn modelId="{5DE539CD-E5FC-4097-AAE7-3F2AE1958BE0}" type="presOf" srcId="{B319E89B-9D1E-49DC-A89A-BD00FE25FC53}" destId="{09002D82-9EC5-4955-8679-81854ABEF065}" srcOrd="0" destOrd="0" presId="urn:microsoft.com/office/officeart/2005/8/layout/default"/>
    <dgm:cxn modelId="{E6DAD2E4-A9C0-436A-A196-FF917A0852CD}" type="presOf" srcId="{45D63E74-5EF7-4BCE-8C31-DB7A87A3D3CD}" destId="{F5AA0168-EA0E-4D84-A00A-2FE04338252E}" srcOrd="0" destOrd="0" presId="urn:microsoft.com/office/officeart/2005/8/layout/default"/>
    <dgm:cxn modelId="{0E3FDFE5-78DD-4D3D-BDE9-1B5306847607}" srcId="{B92D704C-42FB-4243-8404-AC1E4D2CAAF7}" destId="{5877B95C-3254-4A6B-89E1-460F84E8C281}" srcOrd="0" destOrd="0" parTransId="{35DBFD63-C755-4204-A2DB-4017A20CCB64}" sibTransId="{7C4F5041-0850-424E-8B94-549FCC59B42A}"/>
    <dgm:cxn modelId="{D63DD597-9EA1-4A9E-8430-BE9F745FE385}" type="presParOf" srcId="{F5B4B8E1-C629-490B-A3B6-04243B1C871C}" destId="{2A09C268-9EF2-46ED-9619-5E44E3FBE339}" srcOrd="0" destOrd="0" presId="urn:microsoft.com/office/officeart/2005/8/layout/default"/>
    <dgm:cxn modelId="{8143DDF6-93D9-439F-81C9-4EA691629A6F}" type="presParOf" srcId="{F5B4B8E1-C629-490B-A3B6-04243B1C871C}" destId="{800612A6-0D6D-4B22-8CAB-EA6A0DFC17D4}" srcOrd="1" destOrd="0" presId="urn:microsoft.com/office/officeart/2005/8/layout/default"/>
    <dgm:cxn modelId="{8DC3D3C9-730C-438C-BC8D-C5F86BBFF23D}" type="presParOf" srcId="{F5B4B8E1-C629-490B-A3B6-04243B1C871C}" destId="{2E9F1104-A8A5-4260-9E61-EAFFDBA018DD}" srcOrd="2" destOrd="0" presId="urn:microsoft.com/office/officeart/2005/8/layout/default"/>
    <dgm:cxn modelId="{18BD774E-3B02-4D26-8545-8D5FD8FF4E6D}" type="presParOf" srcId="{F5B4B8E1-C629-490B-A3B6-04243B1C871C}" destId="{1E00C73D-4F80-484C-AC20-D2730AD10901}" srcOrd="3" destOrd="0" presId="urn:microsoft.com/office/officeart/2005/8/layout/default"/>
    <dgm:cxn modelId="{EBE8F248-4AC0-46E7-ADB5-A964BB15CA49}" type="presParOf" srcId="{F5B4B8E1-C629-490B-A3B6-04243B1C871C}" destId="{D6963CAB-895D-488B-9996-DF72A6CE5537}" srcOrd="4" destOrd="0" presId="urn:microsoft.com/office/officeart/2005/8/layout/default"/>
    <dgm:cxn modelId="{8FAEE6CC-2D13-4B50-B9A6-4568333FA862}" type="presParOf" srcId="{F5B4B8E1-C629-490B-A3B6-04243B1C871C}" destId="{B527DABE-FA6C-4D49-B31A-CA24DD7FC659}" srcOrd="5" destOrd="0" presId="urn:microsoft.com/office/officeart/2005/8/layout/default"/>
    <dgm:cxn modelId="{EA0BFF5D-D6BF-4465-9CEC-2993CD397BD6}" type="presParOf" srcId="{F5B4B8E1-C629-490B-A3B6-04243B1C871C}" destId="{09002D82-9EC5-4955-8679-81854ABEF065}" srcOrd="6" destOrd="0" presId="urn:microsoft.com/office/officeart/2005/8/layout/default"/>
    <dgm:cxn modelId="{5D06C315-2B62-486D-A5B1-BF63E37D407F}" type="presParOf" srcId="{F5B4B8E1-C629-490B-A3B6-04243B1C871C}" destId="{519ABE24-C025-4B9D-AF60-1BE579660CA4}" srcOrd="7" destOrd="0" presId="urn:microsoft.com/office/officeart/2005/8/layout/default"/>
    <dgm:cxn modelId="{F1969E2B-6255-4F2D-8110-0E6563A32986}" type="presParOf" srcId="{F5B4B8E1-C629-490B-A3B6-04243B1C871C}" destId="{E4AAA3A0-D85E-4052-BB22-D100F5C50D05}" srcOrd="8" destOrd="0" presId="urn:microsoft.com/office/officeart/2005/8/layout/default"/>
    <dgm:cxn modelId="{AEC0EF5A-0BA6-49A0-BB31-3417383D0CC8}" type="presParOf" srcId="{F5B4B8E1-C629-490B-A3B6-04243B1C871C}" destId="{BE7573CB-E2A9-4387-9DFD-C371C5206E56}" srcOrd="9" destOrd="0" presId="urn:microsoft.com/office/officeart/2005/8/layout/default"/>
    <dgm:cxn modelId="{1DF7EF61-3F77-490D-B8AD-C53CC4C86543}" type="presParOf" srcId="{F5B4B8E1-C629-490B-A3B6-04243B1C871C}" destId="{F5AA0168-EA0E-4D84-A00A-2FE04338252E}" srcOrd="10" destOrd="0" presId="urn:microsoft.com/office/officeart/2005/8/layout/default"/>
    <dgm:cxn modelId="{660FBC77-92A6-4963-8641-27BECC336C13}" type="presParOf" srcId="{F5B4B8E1-C629-490B-A3B6-04243B1C871C}" destId="{CA91E0D0-9A7B-4656-B1D1-FD61B1059260}" srcOrd="11" destOrd="0" presId="urn:microsoft.com/office/officeart/2005/8/layout/default"/>
    <dgm:cxn modelId="{EF51806F-9BB6-4FD1-85E7-DFD276E76517}" type="presParOf" srcId="{F5B4B8E1-C629-490B-A3B6-04243B1C871C}" destId="{088267CC-FEEE-4ADA-B4C1-DD5CF7535C0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60A5E0-B454-41F9-92F8-97601167A06F}"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3560E0C3-2ECE-462B-8CDD-E9D39F501F6E}">
      <dgm:prSet phldrT="[Text]" custT="1"/>
      <dgm:spPr/>
      <dgm:t>
        <a:bodyPr/>
        <a:lstStyle/>
        <a:p>
          <a:r>
            <a:rPr lang="en-US" sz="2400" dirty="0"/>
            <a:t>Sleep 6.5 hrs </a:t>
          </a:r>
        </a:p>
      </dgm:t>
    </dgm:pt>
    <dgm:pt modelId="{61443CD7-08B6-410D-A733-4AF085F706B2}" type="parTrans" cxnId="{777101DF-860B-4145-8C9E-C8DCBF3B60EE}">
      <dgm:prSet/>
      <dgm:spPr/>
      <dgm:t>
        <a:bodyPr/>
        <a:lstStyle/>
        <a:p>
          <a:endParaRPr lang="en-US"/>
        </a:p>
      </dgm:t>
    </dgm:pt>
    <dgm:pt modelId="{7E0A7F3B-8688-46C4-B5FE-2C08F9CE86C7}" type="sibTrans" cxnId="{777101DF-860B-4145-8C9E-C8DCBF3B60EE}">
      <dgm:prSet custT="1"/>
      <dgm:spPr/>
      <dgm:t>
        <a:bodyPr/>
        <a:lstStyle/>
        <a:p>
          <a:r>
            <a:rPr lang="en-US" sz="2300" dirty="0"/>
            <a:t>Steps 5,902</a:t>
          </a:r>
        </a:p>
      </dgm:t>
    </dgm:pt>
    <dgm:pt modelId="{3026AF09-A2F8-4AFF-B72D-93A53E7CFED1}">
      <dgm:prSet phldrT="[Text]" custT="1"/>
      <dgm:spPr/>
      <dgm:t>
        <a:bodyPr/>
        <a:lstStyle/>
        <a:p>
          <a:r>
            <a:rPr lang="en-US" sz="2400" dirty="0"/>
            <a:t>BMI </a:t>
          </a:r>
        </a:p>
        <a:p>
          <a:r>
            <a:rPr lang="en-US" sz="2400" dirty="0"/>
            <a:t>30.5</a:t>
          </a:r>
        </a:p>
      </dgm:t>
    </dgm:pt>
    <dgm:pt modelId="{F88ABEDF-EC43-4B79-8000-963E0422F103}" type="parTrans" cxnId="{589EB73C-D29F-4980-8828-998EB213D7A3}">
      <dgm:prSet/>
      <dgm:spPr/>
      <dgm:t>
        <a:bodyPr/>
        <a:lstStyle/>
        <a:p>
          <a:endParaRPr lang="en-US"/>
        </a:p>
      </dgm:t>
    </dgm:pt>
    <dgm:pt modelId="{135BF84C-AE3A-4E9F-B199-E7F810B83182}" type="sibTrans" cxnId="{589EB73C-D29F-4980-8828-998EB213D7A3}">
      <dgm:prSet/>
      <dgm:spPr/>
      <dgm:t>
        <a:bodyPr/>
        <a:lstStyle/>
        <a:p>
          <a:r>
            <a:rPr lang="en-US" dirty="0"/>
            <a:t>Aerobic steps 0</a:t>
          </a:r>
        </a:p>
      </dgm:t>
    </dgm:pt>
    <dgm:pt modelId="{E771809D-E622-41B7-B0BE-9E94F8EC9DEB}">
      <dgm:prSet phldrT="[Text]" custT="1"/>
      <dgm:spPr/>
      <dgm:t>
        <a:bodyPr/>
        <a:lstStyle/>
        <a:p>
          <a:r>
            <a:rPr lang="en-US" sz="1600" dirty="0"/>
            <a:t>32% sleep quality as bad or very bad </a:t>
          </a:r>
        </a:p>
      </dgm:t>
    </dgm:pt>
    <dgm:pt modelId="{1C93AF60-0671-443D-B992-9A8D6AA48885}" type="parTrans" cxnId="{AFFC90F8-6D65-48BA-BAE8-2FBAB692F15D}">
      <dgm:prSet/>
      <dgm:spPr/>
      <dgm:t>
        <a:bodyPr/>
        <a:lstStyle/>
        <a:p>
          <a:endParaRPr lang="en-US"/>
        </a:p>
      </dgm:t>
    </dgm:pt>
    <dgm:pt modelId="{5F1800A3-F4D3-4E76-A72B-4EB4AA28C85E}" type="sibTrans" cxnId="{AFFC90F8-6D65-48BA-BAE8-2FBAB692F15D}">
      <dgm:prSet custT="1"/>
      <dgm:spPr/>
      <dgm:t>
        <a:bodyPr/>
        <a:lstStyle/>
        <a:p>
          <a:r>
            <a:rPr lang="en-US" sz="2300" dirty="0"/>
            <a:t>37% passive smoke </a:t>
          </a:r>
        </a:p>
      </dgm:t>
    </dgm:pt>
    <dgm:pt modelId="{D52AE50C-401A-4FD4-81F7-686182AE6D43}">
      <dgm:prSet custT="1"/>
      <dgm:spPr/>
      <dgm:t>
        <a:bodyPr/>
        <a:lstStyle/>
        <a:p>
          <a:r>
            <a:rPr lang="en-US" sz="2300" dirty="0"/>
            <a:t>73% OW or obese </a:t>
          </a:r>
        </a:p>
      </dgm:t>
    </dgm:pt>
    <dgm:pt modelId="{A4D20478-9B53-48CB-A718-E75F27F75761}" type="parTrans" cxnId="{E618E6ED-4628-4E00-8328-2269F590CC5B}">
      <dgm:prSet/>
      <dgm:spPr/>
      <dgm:t>
        <a:bodyPr/>
        <a:lstStyle/>
        <a:p>
          <a:endParaRPr lang="en-US"/>
        </a:p>
      </dgm:t>
    </dgm:pt>
    <dgm:pt modelId="{8709E7A4-2038-4A14-859B-586D418A1041}" type="sibTrans" cxnId="{E618E6ED-4628-4E00-8328-2269F590CC5B}">
      <dgm:prSet custT="1"/>
      <dgm:spPr/>
      <dgm:t>
        <a:bodyPr/>
        <a:lstStyle/>
        <a:p>
          <a:r>
            <a:rPr lang="en-US" sz="2200" dirty="0"/>
            <a:t>12% tobacco </a:t>
          </a:r>
        </a:p>
      </dgm:t>
    </dgm:pt>
    <dgm:pt modelId="{2ADA8D80-D5E3-4FA0-9821-5A4D2A7FC94D}">
      <dgm:prSet custT="1"/>
      <dgm:spPr/>
      <dgm:t>
        <a:bodyPr/>
        <a:lstStyle/>
        <a:p>
          <a:r>
            <a:rPr lang="en-US" sz="2400" dirty="0"/>
            <a:t>High salt diet </a:t>
          </a:r>
        </a:p>
      </dgm:t>
    </dgm:pt>
    <dgm:pt modelId="{FBBF0631-9DF9-4A63-9A7E-49AF340A6EFC}" type="parTrans" cxnId="{1A995C4A-6743-4B8C-AEA7-DF9F5B30011A}">
      <dgm:prSet/>
      <dgm:spPr/>
      <dgm:t>
        <a:bodyPr/>
        <a:lstStyle/>
        <a:p>
          <a:endParaRPr lang="en-US"/>
        </a:p>
      </dgm:t>
    </dgm:pt>
    <dgm:pt modelId="{64C87F1B-C028-46A0-B062-F8040EB43AC2}" type="sibTrans" cxnId="{1A995C4A-6743-4B8C-AEA7-DF9F5B30011A}">
      <dgm:prSet custT="1"/>
      <dgm:spPr/>
      <dgm:t>
        <a:bodyPr/>
        <a:lstStyle/>
        <a:p>
          <a:r>
            <a:rPr lang="en-US" sz="2400" dirty="0"/>
            <a:t>High fat diet </a:t>
          </a:r>
        </a:p>
      </dgm:t>
    </dgm:pt>
    <dgm:pt modelId="{985C0A5B-70A1-4748-BE21-9D2FCD6EF0BE}" type="pres">
      <dgm:prSet presAssocID="{DC60A5E0-B454-41F9-92F8-97601167A06F}" presName="Name0" presStyleCnt="0">
        <dgm:presLayoutVars>
          <dgm:chMax/>
          <dgm:chPref/>
          <dgm:dir/>
          <dgm:animLvl val="lvl"/>
        </dgm:presLayoutVars>
      </dgm:prSet>
      <dgm:spPr/>
    </dgm:pt>
    <dgm:pt modelId="{76062104-1E46-43D7-9BD1-EC84DA2B02F9}" type="pres">
      <dgm:prSet presAssocID="{D52AE50C-401A-4FD4-81F7-686182AE6D43}" presName="composite" presStyleCnt="0"/>
      <dgm:spPr/>
    </dgm:pt>
    <dgm:pt modelId="{D44B2E89-493A-4BCC-9D14-F1B490EF55E7}" type="pres">
      <dgm:prSet presAssocID="{D52AE50C-401A-4FD4-81F7-686182AE6D43}" presName="Parent1" presStyleLbl="node1" presStyleIdx="0" presStyleCnt="10">
        <dgm:presLayoutVars>
          <dgm:chMax val="1"/>
          <dgm:chPref val="1"/>
          <dgm:bulletEnabled val="1"/>
        </dgm:presLayoutVars>
      </dgm:prSet>
      <dgm:spPr/>
    </dgm:pt>
    <dgm:pt modelId="{6813B8D8-F7F5-4433-BC01-C1B668F8FAD8}" type="pres">
      <dgm:prSet presAssocID="{D52AE50C-401A-4FD4-81F7-686182AE6D43}" presName="Childtext1" presStyleLbl="revTx" presStyleIdx="0" presStyleCnt="5">
        <dgm:presLayoutVars>
          <dgm:chMax val="0"/>
          <dgm:chPref val="0"/>
          <dgm:bulletEnabled val="1"/>
        </dgm:presLayoutVars>
      </dgm:prSet>
      <dgm:spPr/>
    </dgm:pt>
    <dgm:pt modelId="{386E36A3-EB23-49ED-85C6-6E3ECBD9CAB9}" type="pres">
      <dgm:prSet presAssocID="{D52AE50C-401A-4FD4-81F7-686182AE6D43}" presName="BalanceSpacing" presStyleCnt="0"/>
      <dgm:spPr/>
    </dgm:pt>
    <dgm:pt modelId="{2FF7FFA1-A9E1-420C-AA05-86F4D86ED661}" type="pres">
      <dgm:prSet presAssocID="{D52AE50C-401A-4FD4-81F7-686182AE6D43}" presName="BalanceSpacing1" presStyleCnt="0"/>
      <dgm:spPr/>
    </dgm:pt>
    <dgm:pt modelId="{A6C31AF5-3533-4A57-9829-BC56142532B9}" type="pres">
      <dgm:prSet presAssocID="{8709E7A4-2038-4A14-859B-586D418A1041}" presName="Accent1Text" presStyleLbl="node1" presStyleIdx="1" presStyleCnt="10"/>
      <dgm:spPr/>
    </dgm:pt>
    <dgm:pt modelId="{6ACD14E1-C70B-41D8-B561-ED936FF58715}" type="pres">
      <dgm:prSet presAssocID="{8709E7A4-2038-4A14-859B-586D418A1041}" presName="spaceBetweenRectangles" presStyleCnt="0"/>
      <dgm:spPr/>
    </dgm:pt>
    <dgm:pt modelId="{CF185A26-597D-4D77-B909-6FD5C25540E8}" type="pres">
      <dgm:prSet presAssocID="{3560E0C3-2ECE-462B-8CDD-E9D39F501F6E}" presName="composite" presStyleCnt="0"/>
      <dgm:spPr/>
    </dgm:pt>
    <dgm:pt modelId="{CEA867A1-EC50-47B8-AE42-04DC885FC86E}" type="pres">
      <dgm:prSet presAssocID="{3560E0C3-2ECE-462B-8CDD-E9D39F501F6E}" presName="Parent1" presStyleLbl="node1" presStyleIdx="2" presStyleCnt="10">
        <dgm:presLayoutVars>
          <dgm:chMax val="1"/>
          <dgm:chPref val="1"/>
          <dgm:bulletEnabled val="1"/>
        </dgm:presLayoutVars>
      </dgm:prSet>
      <dgm:spPr/>
    </dgm:pt>
    <dgm:pt modelId="{B8039A6B-4621-463F-AD14-AF9A46B40EFA}" type="pres">
      <dgm:prSet presAssocID="{3560E0C3-2ECE-462B-8CDD-E9D39F501F6E}" presName="Childtext1" presStyleLbl="revTx" presStyleIdx="1" presStyleCnt="5">
        <dgm:presLayoutVars>
          <dgm:chMax val="0"/>
          <dgm:chPref val="0"/>
          <dgm:bulletEnabled val="1"/>
        </dgm:presLayoutVars>
      </dgm:prSet>
      <dgm:spPr/>
    </dgm:pt>
    <dgm:pt modelId="{CC0C7680-8014-4007-8EEE-8D75DA6ABC4A}" type="pres">
      <dgm:prSet presAssocID="{3560E0C3-2ECE-462B-8CDD-E9D39F501F6E}" presName="BalanceSpacing" presStyleCnt="0"/>
      <dgm:spPr/>
    </dgm:pt>
    <dgm:pt modelId="{71DCDC15-54E0-4F5B-9CFB-D7930642277A}" type="pres">
      <dgm:prSet presAssocID="{3560E0C3-2ECE-462B-8CDD-E9D39F501F6E}" presName="BalanceSpacing1" presStyleCnt="0"/>
      <dgm:spPr/>
    </dgm:pt>
    <dgm:pt modelId="{6319A484-31EF-4A12-8F19-335A91DC252E}" type="pres">
      <dgm:prSet presAssocID="{7E0A7F3B-8688-46C4-B5FE-2C08F9CE86C7}" presName="Accent1Text" presStyleLbl="node1" presStyleIdx="3" presStyleCnt="10"/>
      <dgm:spPr/>
    </dgm:pt>
    <dgm:pt modelId="{7C43FB24-6019-4B95-90BE-CEBDBF5FC6B2}" type="pres">
      <dgm:prSet presAssocID="{7E0A7F3B-8688-46C4-B5FE-2C08F9CE86C7}" presName="spaceBetweenRectangles" presStyleCnt="0"/>
      <dgm:spPr/>
    </dgm:pt>
    <dgm:pt modelId="{2DADC468-3AD2-402B-BC61-CD9A6A0D786C}" type="pres">
      <dgm:prSet presAssocID="{2ADA8D80-D5E3-4FA0-9821-5A4D2A7FC94D}" presName="composite" presStyleCnt="0"/>
      <dgm:spPr/>
    </dgm:pt>
    <dgm:pt modelId="{39EA6CDA-84AA-45A2-B919-A94F84CDF224}" type="pres">
      <dgm:prSet presAssocID="{2ADA8D80-D5E3-4FA0-9821-5A4D2A7FC94D}" presName="Parent1" presStyleLbl="node1" presStyleIdx="4" presStyleCnt="10">
        <dgm:presLayoutVars>
          <dgm:chMax val="1"/>
          <dgm:chPref val="1"/>
          <dgm:bulletEnabled val="1"/>
        </dgm:presLayoutVars>
      </dgm:prSet>
      <dgm:spPr/>
    </dgm:pt>
    <dgm:pt modelId="{040DEB21-6494-42B4-94A1-09063A840383}" type="pres">
      <dgm:prSet presAssocID="{2ADA8D80-D5E3-4FA0-9821-5A4D2A7FC94D}" presName="Childtext1" presStyleLbl="revTx" presStyleIdx="2" presStyleCnt="5">
        <dgm:presLayoutVars>
          <dgm:chMax val="0"/>
          <dgm:chPref val="0"/>
          <dgm:bulletEnabled val="1"/>
        </dgm:presLayoutVars>
      </dgm:prSet>
      <dgm:spPr/>
    </dgm:pt>
    <dgm:pt modelId="{276B79C2-4A81-475B-965A-FD7F1A92D37B}" type="pres">
      <dgm:prSet presAssocID="{2ADA8D80-D5E3-4FA0-9821-5A4D2A7FC94D}" presName="BalanceSpacing" presStyleCnt="0"/>
      <dgm:spPr/>
    </dgm:pt>
    <dgm:pt modelId="{DA06366D-0E60-4D5D-89EF-69121CB70BED}" type="pres">
      <dgm:prSet presAssocID="{2ADA8D80-D5E3-4FA0-9821-5A4D2A7FC94D}" presName="BalanceSpacing1" presStyleCnt="0"/>
      <dgm:spPr/>
    </dgm:pt>
    <dgm:pt modelId="{058058C2-E862-400F-9582-8311B7BE2A4C}" type="pres">
      <dgm:prSet presAssocID="{64C87F1B-C028-46A0-B062-F8040EB43AC2}" presName="Accent1Text" presStyleLbl="node1" presStyleIdx="5" presStyleCnt="10"/>
      <dgm:spPr/>
    </dgm:pt>
    <dgm:pt modelId="{18B745C4-BEFB-40BC-9DA1-EAB08F015839}" type="pres">
      <dgm:prSet presAssocID="{64C87F1B-C028-46A0-B062-F8040EB43AC2}" presName="spaceBetweenRectangles" presStyleCnt="0"/>
      <dgm:spPr/>
    </dgm:pt>
    <dgm:pt modelId="{1CB4EB8E-CEB0-449D-ADBF-FFD3FD6C1F2B}" type="pres">
      <dgm:prSet presAssocID="{3026AF09-A2F8-4AFF-B72D-93A53E7CFED1}" presName="composite" presStyleCnt="0"/>
      <dgm:spPr/>
    </dgm:pt>
    <dgm:pt modelId="{EE4229E6-1E84-43C4-9AC1-FA8EE3AE1D5E}" type="pres">
      <dgm:prSet presAssocID="{3026AF09-A2F8-4AFF-B72D-93A53E7CFED1}" presName="Parent1" presStyleLbl="node1" presStyleIdx="6" presStyleCnt="10">
        <dgm:presLayoutVars>
          <dgm:chMax val="1"/>
          <dgm:chPref val="1"/>
          <dgm:bulletEnabled val="1"/>
        </dgm:presLayoutVars>
      </dgm:prSet>
      <dgm:spPr/>
    </dgm:pt>
    <dgm:pt modelId="{E1B72368-13C9-4D51-BE03-A5E8DA609D12}" type="pres">
      <dgm:prSet presAssocID="{3026AF09-A2F8-4AFF-B72D-93A53E7CFED1}" presName="Childtext1" presStyleLbl="revTx" presStyleIdx="3" presStyleCnt="5">
        <dgm:presLayoutVars>
          <dgm:chMax val="0"/>
          <dgm:chPref val="0"/>
          <dgm:bulletEnabled val="1"/>
        </dgm:presLayoutVars>
      </dgm:prSet>
      <dgm:spPr/>
    </dgm:pt>
    <dgm:pt modelId="{2ABABACB-B239-419F-B5DC-9C5383D8D7F3}" type="pres">
      <dgm:prSet presAssocID="{3026AF09-A2F8-4AFF-B72D-93A53E7CFED1}" presName="BalanceSpacing" presStyleCnt="0"/>
      <dgm:spPr/>
    </dgm:pt>
    <dgm:pt modelId="{1E360AA9-CF38-4850-8215-64E38E76AF4E}" type="pres">
      <dgm:prSet presAssocID="{3026AF09-A2F8-4AFF-B72D-93A53E7CFED1}" presName="BalanceSpacing1" presStyleCnt="0"/>
      <dgm:spPr/>
    </dgm:pt>
    <dgm:pt modelId="{E19C8080-0566-4209-B850-359C03768BF4}" type="pres">
      <dgm:prSet presAssocID="{135BF84C-AE3A-4E9F-B199-E7F810B83182}" presName="Accent1Text" presStyleLbl="node1" presStyleIdx="7" presStyleCnt="10"/>
      <dgm:spPr/>
    </dgm:pt>
    <dgm:pt modelId="{1C17540A-471E-4AB6-A626-1EC4442CDAC6}" type="pres">
      <dgm:prSet presAssocID="{135BF84C-AE3A-4E9F-B199-E7F810B83182}" presName="spaceBetweenRectangles" presStyleCnt="0"/>
      <dgm:spPr/>
    </dgm:pt>
    <dgm:pt modelId="{0784B75C-CA18-4028-97A1-EB9DD71C9EC5}" type="pres">
      <dgm:prSet presAssocID="{E771809D-E622-41B7-B0BE-9E94F8EC9DEB}" presName="composite" presStyleCnt="0"/>
      <dgm:spPr/>
    </dgm:pt>
    <dgm:pt modelId="{9632CBA6-D41B-4D63-8800-4209E215AF12}" type="pres">
      <dgm:prSet presAssocID="{E771809D-E622-41B7-B0BE-9E94F8EC9DEB}" presName="Parent1" presStyleLbl="node1" presStyleIdx="8" presStyleCnt="10" custScaleX="88667">
        <dgm:presLayoutVars>
          <dgm:chMax val="1"/>
          <dgm:chPref val="1"/>
          <dgm:bulletEnabled val="1"/>
        </dgm:presLayoutVars>
      </dgm:prSet>
      <dgm:spPr/>
    </dgm:pt>
    <dgm:pt modelId="{31A9732E-3BF9-4081-B523-1761427CE372}" type="pres">
      <dgm:prSet presAssocID="{E771809D-E622-41B7-B0BE-9E94F8EC9DEB}" presName="Childtext1" presStyleLbl="revTx" presStyleIdx="4" presStyleCnt="5">
        <dgm:presLayoutVars>
          <dgm:chMax val="0"/>
          <dgm:chPref val="0"/>
          <dgm:bulletEnabled val="1"/>
        </dgm:presLayoutVars>
      </dgm:prSet>
      <dgm:spPr/>
    </dgm:pt>
    <dgm:pt modelId="{A88F2403-D97F-4DAD-8601-CF2C36DC6143}" type="pres">
      <dgm:prSet presAssocID="{E771809D-E622-41B7-B0BE-9E94F8EC9DEB}" presName="BalanceSpacing" presStyleCnt="0"/>
      <dgm:spPr/>
    </dgm:pt>
    <dgm:pt modelId="{B37573E7-3EB6-41C9-AC49-6270754C065C}" type="pres">
      <dgm:prSet presAssocID="{E771809D-E622-41B7-B0BE-9E94F8EC9DEB}" presName="BalanceSpacing1" presStyleCnt="0"/>
      <dgm:spPr/>
    </dgm:pt>
    <dgm:pt modelId="{835EFFA0-8D7B-4273-A33C-081C8E449AB1}" type="pres">
      <dgm:prSet presAssocID="{5F1800A3-F4D3-4E76-A72B-4EB4AA28C85E}" presName="Accent1Text" presStyleLbl="node1" presStyleIdx="9" presStyleCnt="10"/>
      <dgm:spPr/>
    </dgm:pt>
  </dgm:ptLst>
  <dgm:cxnLst>
    <dgm:cxn modelId="{502A2714-3C23-43B9-8EAC-398CEF033819}" type="presOf" srcId="{135BF84C-AE3A-4E9F-B199-E7F810B83182}" destId="{E19C8080-0566-4209-B850-359C03768BF4}" srcOrd="0" destOrd="0" presId="urn:microsoft.com/office/officeart/2008/layout/AlternatingHexagons"/>
    <dgm:cxn modelId="{589EB73C-D29F-4980-8828-998EB213D7A3}" srcId="{DC60A5E0-B454-41F9-92F8-97601167A06F}" destId="{3026AF09-A2F8-4AFF-B72D-93A53E7CFED1}" srcOrd="3" destOrd="0" parTransId="{F88ABEDF-EC43-4B79-8000-963E0422F103}" sibTransId="{135BF84C-AE3A-4E9F-B199-E7F810B83182}"/>
    <dgm:cxn modelId="{67BB065B-4F08-4544-AA58-48533A7943FF}" type="presOf" srcId="{5F1800A3-F4D3-4E76-A72B-4EB4AA28C85E}" destId="{835EFFA0-8D7B-4273-A33C-081C8E449AB1}" srcOrd="0" destOrd="0" presId="urn:microsoft.com/office/officeart/2008/layout/AlternatingHexagons"/>
    <dgm:cxn modelId="{C1CC3363-C0E1-47B6-A798-28398B2B95AE}" type="presOf" srcId="{D52AE50C-401A-4FD4-81F7-686182AE6D43}" destId="{D44B2E89-493A-4BCC-9D14-F1B490EF55E7}" srcOrd="0" destOrd="0" presId="urn:microsoft.com/office/officeart/2008/layout/AlternatingHexagons"/>
    <dgm:cxn modelId="{68C39964-4AFE-4A99-ABDB-9B0FFDEACC7C}" type="presOf" srcId="{DC60A5E0-B454-41F9-92F8-97601167A06F}" destId="{985C0A5B-70A1-4748-BE21-9D2FCD6EF0BE}" srcOrd="0" destOrd="0" presId="urn:microsoft.com/office/officeart/2008/layout/AlternatingHexagons"/>
    <dgm:cxn modelId="{1A995C4A-6743-4B8C-AEA7-DF9F5B30011A}" srcId="{DC60A5E0-B454-41F9-92F8-97601167A06F}" destId="{2ADA8D80-D5E3-4FA0-9821-5A4D2A7FC94D}" srcOrd="2" destOrd="0" parTransId="{FBBF0631-9DF9-4A63-9A7E-49AF340A6EFC}" sibTransId="{64C87F1B-C028-46A0-B062-F8040EB43AC2}"/>
    <dgm:cxn modelId="{2BF4E74D-FE9C-4F50-A11A-8611CD9346C1}" type="presOf" srcId="{64C87F1B-C028-46A0-B062-F8040EB43AC2}" destId="{058058C2-E862-400F-9582-8311B7BE2A4C}" srcOrd="0" destOrd="0" presId="urn:microsoft.com/office/officeart/2008/layout/AlternatingHexagons"/>
    <dgm:cxn modelId="{48F4CA75-4116-47A6-99FB-11456EF0E392}" type="presOf" srcId="{7E0A7F3B-8688-46C4-B5FE-2C08F9CE86C7}" destId="{6319A484-31EF-4A12-8F19-335A91DC252E}" srcOrd="0" destOrd="0" presId="urn:microsoft.com/office/officeart/2008/layout/AlternatingHexagons"/>
    <dgm:cxn modelId="{2FFAC556-D51D-4340-AD31-BA7B569172AD}" type="presOf" srcId="{3560E0C3-2ECE-462B-8CDD-E9D39F501F6E}" destId="{CEA867A1-EC50-47B8-AE42-04DC885FC86E}" srcOrd="0" destOrd="0" presId="urn:microsoft.com/office/officeart/2008/layout/AlternatingHexagons"/>
    <dgm:cxn modelId="{EB7C5E57-062D-4E8A-8B51-52671243893F}" type="presOf" srcId="{8709E7A4-2038-4A14-859B-586D418A1041}" destId="{A6C31AF5-3533-4A57-9829-BC56142532B9}" srcOrd="0" destOrd="0" presId="urn:microsoft.com/office/officeart/2008/layout/AlternatingHexagons"/>
    <dgm:cxn modelId="{7A63807C-5186-4581-8DF2-2A8FF853D2F6}" type="presOf" srcId="{E771809D-E622-41B7-B0BE-9E94F8EC9DEB}" destId="{9632CBA6-D41B-4D63-8800-4209E215AF12}" srcOrd="0" destOrd="0" presId="urn:microsoft.com/office/officeart/2008/layout/AlternatingHexagons"/>
    <dgm:cxn modelId="{A895CBA3-3E23-46D4-B209-54E521363233}" type="presOf" srcId="{2ADA8D80-D5E3-4FA0-9821-5A4D2A7FC94D}" destId="{39EA6CDA-84AA-45A2-B919-A94F84CDF224}" srcOrd="0" destOrd="0" presId="urn:microsoft.com/office/officeart/2008/layout/AlternatingHexagons"/>
    <dgm:cxn modelId="{777101DF-860B-4145-8C9E-C8DCBF3B60EE}" srcId="{DC60A5E0-B454-41F9-92F8-97601167A06F}" destId="{3560E0C3-2ECE-462B-8CDD-E9D39F501F6E}" srcOrd="1" destOrd="0" parTransId="{61443CD7-08B6-410D-A733-4AF085F706B2}" sibTransId="{7E0A7F3B-8688-46C4-B5FE-2C08F9CE86C7}"/>
    <dgm:cxn modelId="{E78951DF-699E-4371-9CA2-CB3845A9276D}" type="presOf" srcId="{3026AF09-A2F8-4AFF-B72D-93A53E7CFED1}" destId="{EE4229E6-1E84-43C4-9AC1-FA8EE3AE1D5E}" srcOrd="0" destOrd="0" presId="urn:microsoft.com/office/officeart/2008/layout/AlternatingHexagons"/>
    <dgm:cxn modelId="{E618E6ED-4628-4E00-8328-2269F590CC5B}" srcId="{DC60A5E0-B454-41F9-92F8-97601167A06F}" destId="{D52AE50C-401A-4FD4-81F7-686182AE6D43}" srcOrd="0" destOrd="0" parTransId="{A4D20478-9B53-48CB-A718-E75F27F75761}" sibTransId="{8709E7A4-2038-4A14-859B-586D418A1041}"/>
    <dgm:cxn modelId="{AFFC90F8-6D65-48BA-BAE8-2FBAB692F15D}" srcId="{DC60A5E0-B454-41F9-92F8-97601167A06F}" destId="{E771809D-E622-41B7-B0BE-9E94F8EC9DEB}" srcOrd="4" destOrd="0" parTransId="{1C93AF60-0671-443D-B992-9A8D6AA48885}" sibTransId="{5F1800A3-F4D3-4E76-A72B-4EB4AA28C85E}"/>
    <dgm:cxn modelId="{6FA28EE0-8B95-4ACA-99B4-F66E8192426F}" type="presParOf" srcId="{985C0A5B-70A1-4748-BE21-9D2FCD6EF0BE}" destId="{76062104-1E46-43D7-9BD1-EC84DA2B02F9}" srcOrd="0" destOrd="0" presId="urn:microsoft.com/office/officeart/2008/layout/AlternatingHexagons"/>
    <dgm:cxn modelId="{92AE7F6C-2277-4484-9C7E-B0E74ADABFAE}" type="presParOf" srcId="{76062104-1E46-43D7-9BD1-EC84DA2B02F9}" destId="{D44B2E89-493A-4BCC-9D14-F1B490EF55E7}" srcOrd="0" destOrd="0" presId="urn:microsoft.com/office/officeart/2008/layout/AlternatingHexagons"/>
    <dgm:cxn modelId="{7DCFD87D-C44F-4A4B-94F6-EE3F26227CDC}" type="presParOf" srcId="{76062104-1E46-43D7-9BD1-EC84DA2B02F9}" destId="{6813B8D8-F7F5-4433-BC01-C1B668F8FAD8}" srcOrd="1" destOrd="0" presId="urn:microsoft.com/office/officeart/2008/layout/AlternatingHexagons"/>
    <dgm:cxn modelId="{9D13204F-7673-4707-BDE9-4CB342862AC7}" type="presParOf" srcId="{76062104-1E46-43D7-9BD1-EC84DA2B02F9}" destId="{386E36A3-EB23-49ED-85C6-6E3ECBD9CAB9}" srcOrd="2" destOrd="0" presId="urn:microsoft.com/office/officeart/2008/layout/AlternatingHexagons"/>
    <dgm:cxn modelId="{52603939-6AC9-4BA0-9B2F-C278636D335E}" type="presParOf" srcId="{76062104-1E46-43D7-9BD1-EC84DA2B02F9}" destId="{2FF7FFA1-A9E1-420C-AA05-86F4D86ED661}" srcOrd="3" destOrd="0" presId="urn:microsoft.com/office/officeart/2008/layout/AlternatingHexagons"/>
    <dgm:cxn modelId="{59B55D13-6471-4296-B070-FA30B9BB266B}" type="presParOf" srcId="{76062104-1E46-43D7-9BD1-EC84DA2B02F9}" destId="{A6C31AF5-3533-4A57-9829-BC56142532B9}" srcOrd="4" destOrd="0" presId="urn:microsoft.com/office/officeart/2008/layout/AlternatingHexagons"/>
    <dgm:cxn modelId="{562A9F9F-84F7-46C4-9F01-8F4D3EDD8974}" type="presParOf" srcId="{985C0A5B-70A1-4748-BE21-9D2FCD6EF0BE}" destId="{6ACD14E1-C70B-41D8-B561-ED936FF58715}" srcOrd="1" destOrd="0" presId="urn:microsoft.com/office/officeart/2008/layout/AlternatingHexagons"/>
    <dgm:cxn modelId="{65B3F7F1-4CBB-4A2A-B374-A14818A9AC88}" type="presParOf" srcId="{985C0A5B-70A1-4748-BE21-9D2FCD6EF0BE}" destId="{CF185A26-597D-4D77-B909-6FD5C25540E8}" srcOrd="2" destOrd="0" presId="urn:microsoft.com/office/officeart/2008/layout/AlternatingHexagons"/>
    <dgm:cxn modelId="{336E61EE-8809-4F47-8518-956A85F60607}" type="presParOf" srcId="{CF185A26-597D-4D77-B909-6FD5C25540E8}" destId="{CEA867A1-EC50-47B8-AE42-04DC885FC86E}" srcOrd="0" destOrd="0" presId="urn:microsoft.com/office/officeart/2008/layout/AlternatingHexagons"/>
    <dgm:cxn modelId="{DC03C8AF-85AA-45FC-8226-230F3E6F71C0}" type="presParOf" srcId="{CF185A26-597D-4D77-B909-6FD5C25540E8}" destId="{B8039A6B-4621-463F-AD14-AF9A46B40EFA}" srcOrd="1" destOrd="0" presId="urn:microsoft.com/office/officeart/2008/layout/AlternatingHexagons"/>
    <dgm:cxn modelId="{60552A4A-A869-496A-9D52-19DAB12ECF78}" type="presParOf" srcId="{CF185A26-597D-4D77-B909-6FD5C25540E8}" destId="{CC0C7680-8014-4007-8EEE-8D75DA6ABC4A}" srcOrd="2" destOrd="0" presId="urn:microsoft.com/office/officeart/2008/layout/AlternatingHexagons"/>
    <dgm:cxn modelId="{0F209668-7A9A-4BE0-8A8D-A1762440B1D8}" type="presParOf" srcId="{CF185A26-597D-4D77-B909-6FD5C25540E8}" destId="{71DCDC15-54E0-4F5B-9CFB-D7930642277A}" srcOrd="3" destOrd="0" presId="urn:microsoft.com/office/officeart/2008/layout/AlternatingHexagons"/>
    <dgm:cxn modelId="{3D16DBB3-058A-4209-834D-3C5C3EDDBEA1}" type="presParOf" srcId="{CF185A26-597D-4D77-B909-6FD5C25540E8}" destId="{6319A484-31EF-4A12-8F19-335A91DC252E}" srcOrd="4" destOrd="0" presId="urn:microsoft.com/office/officeart/2008/layout/AlternatingHexagons"/>
    <dgm:cxn modelId="{6F0C0DEE-CFD8-48FA-B66C-DE69D7A56C2B}" type="presParOf" srcId="{985C0A5B-70A1-4748-BE21-9D2FCD6EF0BE}" destId="{7C43FB24-6019-4B95-90BE-CEBDBF5FC6B2}" srcOrd="3" destOrd="0" presId="urn:microsoft.com/office/officeart/2008/layout/AlternatingHexagons"/>
    <dgm:cxn modelId="{2FC88768-3B7F-43F2-9908-F89F21887326}" type="presParOf" srcId="{985C0A5B-70A1-4748-BE21-9D2FCD6EF0BE}" destId="{2DADC468-3AD2-402B-BC61-CD9A6A0D786C}" srcOrd="4" destOrd="0" presId="urn:microsoft.com/office/officeart/2008/layout/AlternatingHexagons"/>
    <dgm:cxn modelId="{F754DBFB-F0BA-41B8-B1DB-48CC21A7D460}" type="presParOf" srcId="{2DADC468-3AD2-402B-BC61-CD9A6A0D786C}" destId="{39EA6CDA-84AA-45A2-B919-A94F84CDF224}" srcOrd="0" destOrd="0" presId="urn:microsoft.com/office/officeart/2008/layout/AlternatingHexagons"/>
    <dgm:cxn modelId="{373CA1E9-0DEE-495A-A141-8DDE865A4E93}" type="presParOf" srcId="{2DADC468-3AD2-402B-BC61-CD9A6A0D786C}" destId="{040DEB21-6494-42B4-94A1-09063A840383}" srcOrd="1" destOrd="0" presId="urn:microsoft.com/office/officeart/2008/layout/AlternatingHexagons"/>
    <dgm:cxn modelId="{5FEA031B-763D-4B55-A85E-D8D83B65D3ED}" type="presParOf" srcId="{2DADC468-3AD2-402B-BC61-CD9A6A0D786C}" destId="{276B79C2-4A81-475B-965A-FD7F1A92D37B}" srcOrd="2" destOrd="0" presId="urn:microsoft.com/office/officeart/2008/layout/AlternatingHexagons"/>
    <dgm:cxn modelId="{8A78CD56-181D-4CAE-971C-AFBB26346C9B}" type="presParOf" srcId="{2DADC468-3AD2-402B-BC61-CD9A6A0D786C}" destId="{DA06366D-0E60-4D5D-89EF-69121CB70BED}" srcOrd="3" destOrd="0" presId="urn:microsoft.com/office/officeart/2008/layout/AlternatingHexagons"/>
    <dgm:cxn modelId="{D17B6945-FE61-4AB9-8991-CB722B3C08EA}" type="presParOf" srcId="{2DADC468-3AD2-402B-BC61-CD9A6A0D786C}" destId="{058058C2-E862-400F-9582-8311B7BE2A4C}" srcOrd="4" destOrd="0" presId="urn:microsoft.com/office/officeart/2008/layout/AlternatingHexagons"/>
    <dgm:cxn modelId="{A1D8BCDB-FB27-49A8-ACD4-D4AA5F75B726}" type="presParOf" srcId="{985C0A5B-70A1-4748-BE21-9D2FCD6EF0BE}" destId="{18B745C4-BEFB-40BC-9DA1-EAB08F015839}" srcOrd="5" destOrd="0" presId="urn:microsoft.com/office/officeart/2008/layout/AlternatingHexagons"/>
    <dgm:cxn modelId="{9C91CAFF-BDF5-4454-96AD-B1C5CE623797}" type="presParOf" srcId="{985C0A5B-70A1-4748-BE21-9D2FCD6EF0BE}" destId="{1CB4EB8E-CEB0-449D-ADBF-FFD3FD6C1F2B}" srcOrd="6" destOrd="0" presId="urn:microsoft.com/office/officeart/2008/layout/AlternatingHexagons"/>
    <dgm:cxn modelId="{5A49542C-293B-4FEF-93A2-65D767AFFFF7}" type="presParOf" srcId="{1CB4EB8E-CEB0-449D-ADBF-FFD3FD6C1F2B}" destId="{EE4229E6-1E84-43C4-9AC1-FA8EE3AE1D5E}" srcOrd="0" destOrd="0" presId="urn:microsoft.com/office/officeart/2008/layout/AlternatingHexagons"/>
    <dgm:cxn modelId="{05B9194E-D8BB-4327-921D-DA2C166F901C}" type="presParOf" srcId="{1CB4EB8E-CEB0-449D-ADBF-FFD3FD6C1F2B}" destId="{E1B72368-13C9-4D51-BE03-A5E8DA609D12}" srcOrd="1" destOrd="0" presId="urn:microsoft.com/office/officeart/2008/layout/AlternatingHexagons"/>
    <dgm:cxn modelId="{1B695BCA-F135-47E5-8C7C-F9B40D5B8B21}" type="presParOf" srcId="{1CB4EB8E-CEB0-449D-ADBF-FFD3FD6C1F2B}" destId="{2ABABACB-B239-419F-B5DC-9C5383D8D7F3}" srcOrd="2" destOrd="0" presId="urn:microsoft.com/office/officeart/2008/layout/AlternatingHexagons"/>
    <dgm:cxn modelId="{151E266A-BA41-4AD8-B4C6-EFDDEC2A2F04}" type="presParOf" srcId="{1CB4EB8E-CEB0-449D-ADBF-FFD3FD6C1F2B}" destId="{1E360AA9-CF38-4850-8215-64E38E76AF4E}" srcOrd="3" destOrd="0" presId="urn:microsoft.com/office/officeart/2008/layout/AlternatingHexagons"/>
    <dgm:cxn modelId="{03CE7CB7-FB03-4D19-8519-951F13906D3A}" type="presParOf" srcId="{1CB4EB8E-CEB0-449D-ADBF-FFD3FD6C1F2B}" destId="{E19C8080-0566-4209-B850-359C03768BF4}" srcOrd="4" destOrd="0" presId="urn:microsoft.com/office/officeart/2008/layout/AlternatingHexagons"/>
    <dgm:cxn modelId="{028E91E4-9276-4C3B-9428-B8FA29611367}" type="presParOf" srcId="{985C0A5B-70A1-4748-BE21-9D2FCD6EF0BE}" destId="{1C17540A-471E-4AB6-A626-1EC4442CDAC6}" srcOrd="7" destOrd="0" presId="urn:microsoft.com/office/officeart/2008/layout/AlternatingHexagons"/>
    <dgm:cxn modelId="{FD3AA432-FB02-4266-9C19-78ABE74D1FED}" type="presParOf" srcId="{985C0A5B-70A1-4748-BE21-9D2FCD6EF0BE}" destId="{0784B75C-CA18-4028-97A1-EB9DD71C9EC5}" srcOrd="8" destOrd="0" presId="urn:microsoft.com/office/officeart/2008/layout/AlternatingHexagons"/>
    <dgm:cxn modelId="{6EEF06EE-99D5-4177-9B20-664D48947DA7}" type="presParOf" srcId="{0784B75C-CA18-4028-97A1-EB9DD71C9EC5}" destId="{9632CBA6-D41B-4D63-8800-4209E215AF12}" srcOrd="0" destOrd="0" presId="urn:microsoft.com/office/officeart/2008/layout/AlternatingHexagons"/>
    <dgm:cxn modelId="{147AF174-616D-470D-8920-CF93994AF6F9}" type="presParOf" srcId="{0784B75C-CA18-4028-97A1-EB9DD71C9EC5}" destId="{31A9732E-3BF9-4081-B523-1761427CE372}" srcOrd="1" destOrd="0" presId="urn:microsoft.com/office/officeart/2008/layout/AlternatingHexagons"/>
    <dgm:cxn modelId="{382D5968-4819-4F73-AA89-7D62328EABF5}" type="presParOf" srcId="{0784B75C-CA18-4028-97A1-EB9DD71C9EC5}" destId="{A88F2403-D97F-4DAD-8601-CF2C36DC6143}" srcOrd="2" destOrd="0" presId="urn:microsoft.com/office/officeart/2008/layout/AlternatingHexagons"/>
    <dgm:cxn modelId="{146D4149-4E46-4C7D-B621-8CB93A1160E4}" type="presParOf" srcId="{0784B75C-CA18-4028-97A1-EB9DD71C9EC5}" destId="{B37573E7-3EB6-41C9-AC49-6270754C065C}" srcOrd="3" destOrd="0" presId="urn:microsoft.com/office/officeart/2008/layout/AlternatingHexagons"/>
    <dgm:cxn modelId="{7B45403C-2E2D-4E12-AEDA-F51D04047925}" type="presParOf" srcId="{0784B75C-CA18-4028-97A1-EB9DD71C9EC5}" destId="{835EFFA0-8D7B-4273-A33C-081C8E449AB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148873-B659-4281-ADDF-E95C145C796F}"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8613EEC8-5C1E-468F-B72B-39257F716120}">
      <dgm:prSet phldrT="[Text]"/>
      <dgm:spPr/>
      <dgm:t>
        <a:bodyPr/>
        <a:lstStyle/>
        <a:p>
          <a:r>
            <a:rPr lang="en-US" dirty="0"/>
            <a:t>BP 114/77</a:t>
          </a:r>
        </a:p>
      </dgm:t>
    </dgm:pt>
    <dgm:pt modelId="{343945B7-2870-4BF2-8A30-90A0FE1DD855}" type="parTrans" cxnId="{ED0325C8-38AB-4165-894A-FCE5634BEA13}">
      <dgm:prSet/>
      <dgm:spPr/>
      <dgm:t>
        <a:bodyPr/>
        <a:lstStyle/>
        <a:p>
          <a:endParaRPr lang="en-US"/>
        </a:p>
      </dgm:t>
    </dgm:pt>
    <dgm:pt modelId="{2779A87B-EA62-4A06-9C23-E4B51EF3E6AD}" type="sibTrans" cxnId="{ED0325C8-38AB-4165-894A-FCE5634BEA13}">
      <dgm:prSet/>
      <dgm:spPr/>
      <dgm:t>
        <a:bodyPr/>
        <a:lstStyle/>
        <a:p>
          <a:endParaRPr lang="en-US"/>
        </a:p>
      </dgm:t>
    </dgm:pt>
    <dgm:pt modelId="{A79358E8-A7B7-4A12-BD7E-8A45E91230A4}">
      <dgm:prSet phldrT="[Text]"/>
      <dgm:spPr/>
      <dgm:t>
        <a:bodyPr/>
        <a:lstStyle/>
        <a:p>
          <a:r>
            <a:rPr lang="en-US" dirty="0"/>
            <a:t>TC 170</a:t>
          </a:r>
        </a:p>
      </dgm:t>
    </dgm:pt>
    <dgm:pt modelId="{DDD60E3F-C72B-4AA2-A6E3-A6699A2315E6}" type="parTrans" cxnId="{914E078F-5155-4A9C-8D2F-B6BE0367860B}">
      <dgm:prSet/>
      <dgm:spPr/>
      <dgm:t>
        <a:bodyPr/>
        <a:lstStyle/>
        <a:p>
          <a:endParaRPr lang="en-US"/>
        </a:p>
      </dgm:t>
    </dgm:pt>
    <dgm:pt modelId="{555D819D-1B97-455F-98AC-CB8A5818D535}" type="sibTrans" cxnId="{914E078F-5155-4A9C-8D2F-B6BE0367860B}">
      <dgm:prSet/>
      <dgm:spPr/>
      <dgm:t>
        <a:bodyPr/>
        <a:lstStyle/>
        <a:p>
          <a:endParaRPr lang="en-US"/>
        </a:p>
      </dgm:t>
    </dgm:pt>
    <dgm:pt modelId="{DB00DA43-2FA1-49EA-A7AB-433CE0706D0F}" type="pres">
      <dgm:prSet presAssocID="{02148873-B659-4281-ADDF-E95C145C796F}" presName="Name0" presStyleCnt="0">
        <dgm:presLayoutVars>
          <dgm:chMax val="11"/>
          <dgm:chPref val="11"/>
          <dgm:dir/>
          <dgm:resizeHandles/>
        </dgm:presLayoutVars>
      </dgm:prSet>
      <dgm:spPr/>
    </dgm:pt>
    <dgm:pt modelId="{2DC30569-A887-4F4D-BC77-8399B02296DD}" type="pres">
      <dgm:prSet presAssocID="{A79358E8-A7B7-4A12-BD7E-8A45E91230A4}" presName="Accent2" presStyleCnt="0"/>
      <dgm:spPr/>
    </dgm:pt>
    <dgm:pt modelId="{B866AFF6-3417-4B7E-822B-CCDAF5480C4A}" type="pres">
      <dgm:prSet presAssocID="{A79358E8-A7B7-4A12-BD7E-8A45E91230A4}" presName="Accent" presStyleLbl="node1" presStyleIdx="0" presStyleCnt="2"/>
      <dgm:spPr/>
    </dgm:pt>
    <dgm:pt modelId="{91B50391-1A6B-4FA4-8F10-979FAA9B7F3E}" type="pres">
      <dgm:prSet presAssocID="{A79358E8-A7B7-4A12-BD7E-8A45E91230A4}" presName="ParentBackground2" presStyleCnt="0"/>
      <dgm:spPr/>
    </dgm:pt>
    <dgm:pt modelId="{EE8F4DE2-F186-4899-BB3A-82A742A9CA71}" type="pres">
      <dgm:prSet presAssocID="{A79358E8-A7B7-4A12-BD7E-8A45E91230A4}" presName="ParentBackground" presStyleLbl="fgAcc1" presStyleIdx="0" presStyleCnt="2"/>
      <dgm:spPr/>
    </dgm:pt>
    <dgm:pt modelId="{0966C98A-4B0E-4FB9-958A-18CC337EFFD3}" type="pres">
      <dgm:prSet presAssocID="{A79358E8-A7B7-4A12-BD7E-8A45E91230A4}" presName="Parent2" presStyleLbl="revTx" presStyleIdx="0" presStyleCnt="0">
        <dgm:presLayoutVars>
          <dgm:chMax val="1"/>
          <dgm:chPref val="1"/>
          <dgm:bulletEnabled val="1"/>
        </dgm:presLayoutVars>
      </dgm:prSet>
      <dgm:spPr/>
    </dgm:pt>
    <dgm:pt modelId="{A0B8403D-1A8A-489C-88C1-3EE8CD3EBA22}" type="pres">
      <dgm:prSet presAssocID="{8613EEC8-5C1E-468F-B72B-39257F716120}" presName="Accent1" presStyleCnt="0"/>
      <dgm:spPr/>
    </dgm:pt>
    <dgm:pt modelId="{0B8B52AC-5E95-41C7-B44A-5A999C8A1276}" type="pres">
      <dgm:prSet presAssocID="{8613EEC8-5C1E-468F-B72B-39257F716120}" presName="Accent" presStyleLbl="node1" presStyleIdx="1" presStyleCnt="2"/>
      <dgm:spPr/>
    </dgm:pt>
    <dgm:pt modelId="{4EE61A0C-C9F3-4630-B0C3-001A21E20D7D}" type="pres">
      <dgm:prSet presAssocID="{8613EEC8-5C1E-468F-B72B-39257F716120}" presName="ParentBackground1" presStyleCnt="0"/>
      <dgm:spPr/>
    </dgm:pt>
    <dgm:pt modelId="{93618759-DA1D-4E4A-866E-2CC6E2CFB4C0}" type="pres">
      <dgm:prSet presAssocID="{8613EEC8-5C1E-468F-B72B-39257F716120}" presName="ParentBackground" presStyleLbl="fgAcc1" presStyleIdx="1" presStyleCnt="2"/>
      <dgm:spPr/>
    </dgm:pt>
    <dgm:pt modelId="{37BDE640-6A80-4760-ABEC-15FDE5F700DE}" type="pres">
      <dgm:prSet presAssocID="{8613EEC8-5C1E-468F-B72B-39257F716120}" presName="Parent1" presStyleLbl="revTx" presStyleIdx="0" presStyleCnt="0">
        <dgm:presLayoutVars>
          <dgm:chMax val="1"/>
          <dgm:chPref val="1"/>
          <dgm:bulletEnabled val="1"/>
        </dgm:presLayoutVars>
      </dgm:prSet>
      <dgm:spPr/>
    </dgm:pt>
  </dgm:ptLst>
  <dgm:cxnLst>
    <dgm:cxn modelId="{DE052D57-0175-415E-9B2D-77FD93DF9100}" type="presOf" srcId="{8613EEC8-5C1E-468F-B72B-39257F716120}" destId="{37BDE640-6A80-4760-ABEC-15FDE5F700DE}" srcOrd="1" destOrd="0" presId="urn:microsoft.com/office/officeart/2011/layout/CircleProcess"/>
    <dgm:cxn modelId="{BA25F58D-07DC-4571-A78C-3E6C9A95723E}" type="presOf" srcId="{A79358E8-A7B7-4A12-BD7E-8A45E91230A4}" destId="{0966C98A-4B0E-4FB9-958A-18CC337EFFD3}" srcOrd="1" destOrd="0" presId="urn:microsoft.com/office/officeart/2011/layout/CircleProcess"/>
    <dgm:cxn modelId="{914E078F-5155-4A9C-8D2F-B6BE0367860B}" srcId="{02148873-B659-4281-ADDF-E95C145C796F}" destId="{A79358E8-A7B7-4A12-BD7E-8A45E91230A4}" srcOrd="1" destOrd="0" parTransId="{DDD60E3F-C72B-4AA2-A6E3-A6699A2315E6}" sibTransId="{555D819D-1B97-455F-98AC-CB8A5818D535}"/>
    <dgm:cxn modelId="{8DBCFE94-E54D-40E0-81E7-4C112AF03E0C}" type="presOf" srcId="{A79358E8-A7B7-4A12-BD7E-8A45E91230A4}" destId="{EE8F4DE2-F186-4899-BB3A-82A742A9CA71}" srcOrd="0" destOrd="0" presId="urn:microsoft.com/office/officeart/2011/layout/CircleProcess"/>
    <dgm:cxn modelId="{042563A2-E978-4E70-9F09-C1A2170DF67C}" type="presOf" srcId="{02148873-B659-4281-ADDF-E95C145C796F}" destId="{DB00DA43-2FA1-49EA-A7AB-433CE0706D0F}" srcOrd="0" destOrd="0" presId="urn:microsoft.com/office/officeart/2011/layout/CircleProcess"/>
    <dgm:cxn modelId="{ED0325C8-38AB-4165-894A-FCE5634BEA13}" srcId="{02148873-B659-4281-ADDF-E95C145C796F}" destId="{8613EEC8-5C1E-468F-B72B-39257F716120}" srcOrd="0" destOrd="0" parTransId="{343945B7-2870-4BF2-8A30-90A0FE1DD855}" sibTransId="{2779A87B-EA62-4A06-9C23-E4B51EF3E6AD}"/>
    <dgm:cxn modelId="{3F2C82E4-4ADE-4445-ABFD-2EF01E4315A6}" type="presOf" srcId="{8613EEC8-5C1E-468F-B72B-39257F716120}" destId="{93618759-DA1D-4E4A-866E-2CC6E2CFB4C0}" srcOrd="0" destOrd="0" presId="urn:microsoft.com/office/officeart/2011/layout/CircleProcess"/>
    <dgm:cxn modelId="{4516F05C-3E5D-42D6-A3ED-974C14C0CFD8}" type="presParOf" srcId="{DB00DA43-2FA1-49EA-A7AB-433CE0706D0F}" destId="{2DC30569-A887-4F4D-BC77-8399B02296DD}" srcOrd="0" destOrd="0" presId="urn:microsoft.com/office/officeart/2011/layout/CircleProcess"/>
    <dgm:cxn modelId="{3DB55420-3C3E-4641-BBAD-43D957FFDCC9}" type="presParOf" srcId="{2DC30569-A887-4F4D-BC77-8399B02296DD}" destId="{B866AFF6-3417-4B7E-822B-CCDAF5480C4A}" srcOrd="0" destOrd="0" presId="urn:microsoft.com/office/officeart/2011/layout/CircleProcess"/>
    <dgm:cxn modelId="{17248139-7E09-45B6-A54A-C5BC7BF9E7A9}" type="presParOf" srcId="{DB00DA43-2FA1-49EA-A7AB-433CE0706D0F}" destId="{91B50391-1A6B-4FA4-8F10-979FAA9B7F3E}" srcOrd="1" destOrd="0" presId="urn:microsoft.com/office/officeart/2011/layout/CircleProcess"/>
    <dgm:cxn modelId="{5314A10F-5E10-426B-A6B7-4742C7257375}" type="presParOf" srcId="{91B50391-1A6B-4FA4-8F10-979FAA9B7F3E}" destId="{EE8F4DE2-F186-4899-BB3A-82A742A9CA71}" srcOrd="0" destOrd="0" presId="urn:microsoft.com/office/officeart/2011/layout/CircleProcess"/>
    <dgm:cxn modelId="{3B17D887-6926-417D-A766-91FB29540DBC}" type="presParOf" srcId="{DB00DA43-2FA1-49EA-A7AB-433CE0706D0F}" destId="{0966C98A-4B0E-4FB9-958A-18CC337EFFD3}" srcOrd="2" destOrd="0" presId="urn:microsoft.com/office/officeart/2011/layout/CircleProcess"/>
    <dgm:cxn modelId="{663CFB80-2F47-4946-9C6F-60B764506235}" type="presParOf" srcId="{DB00DA43-2FA1-49EA-A7AB-433CE0706D0F}" destId="{A0B8403D-1A8A-489C-88C1-3EE8CD3EBA22}" srcOrd="3" destOrd="0" presId="urn:microsoft.com/office/officeart/2011/layout/CircleProcess"/>
    <dgm:cxn modelId="{96F4A9BF-8E8C-4424-B1F4-0E637B35443B}" type="presParOf" srcId="{A0B8403D-1A8A-489C-88C1-3EE8CD3EBA22}" destId="{0B8B52AC-5E95-41C7-B44A-5A999C8A1276}" srcOrd="0" destOrd="0" presId="urn:microsoft.com/office/officeart/2011/layout/CircleProcess"/>
    <dgm:cxn modelId="{20ECE6E0-D919-48CB-8FD6-612F13B3E179}" type="presParOf" srcId="{DB00DA43-2FA1-49EA-A7AB-433CE0706D0F}" destId="{4EE61A0C-C9F3-4630-B0C3-001A21E20D7D}" srcOrd="4" destOrd="0" presId="urn:microsoft.com/office/officeart/2011/layout/CircleProcess"/>
    <dgm:cxn modelId="{6A73A91B-F58D-4A6C-9BCE-B51BF7C4E42E}" type="presParOf" srcId="{4EE61A0C-C9F3-4630-B0C3-001A21E20D7D}" destId="{93618759-DA1D-4E4A-866E-2CC6E2CFB4C0}" srcOrd="0" destOrd="0" presId="urn:microsoft.com/office/officeart/2011/layout/CircleProcess"/>
    <dgm:cxn modelId="{684732D3-E426-4E35-B399-E2C1BE8B051C}" type="presParOf" srcId="{DB00DA43-2FA1-49EA-A7AB-433CE0706D0F}" destId="{37BDE640-6A80-4760-ABEC-15FDE5F700DE}" srcOrd="5"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A4A3F7-AE50-46B8-A993-786F7CA38A69}"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en-US"/>
        </a:p>
      </dgm:t>
    </dgm:pt>
    <dgm:pt modelId="{7CEEA06D-60B9-43A4-B368-914A3881C509}">
      <dgm:prSet phldrT="[Text]" custT="1"/>
      <dgm:spPr/>
      <dgm:t>
        <a:bodyPr/>
        <a:lstStyle/>
        <a:p>
          <a:r>
            <a:rPr lang="en-US" sz="4000" dirty="0"/>
            <a:t>Stress</a:t>
          </a:r>
          <a:r>
            <a:rPr lang="en-US" sz="6200" dirty="0"/>
            <a:t> </a:t>
          </a:r>
        </a:p>
      </dgm:t>
    </dgm:pt>
    <dgm:pt modelId="{345A1BCC-FDD7-4D45-B7EA-38C1C74FFC83}" type="parTrans" cxnId="{6FB0AF22-B46B-4AB7-80DB-D7E4D2690C69}">
      <dgm:prSet/>
      <dgm:spPr/>
      <dgm:t>
        <a:bodyPr/>
        <a:lstStyle/>
        <a:p>
          <a:endParaRPr lang="en-US"/>
        </a:p>
      </dgm:t>
    </dgm:pt>
    <dgm:pt modelId="{0D7FF212-2F03-4E0B-9832-544C385F3261}" type="sibTrans" cxnId="{6FB0AF22-B46B-4AB7-80DB-D7E4D2690C69}">
      <dgm:prSet/>
      <dgm:spPr/>
      <dgm:t>
        <a:bodyPr/>
        <a:lstStyle/>
        <a:p>
          <a:endParaRPr lang="en-US"/>
        </a:p>
      </dgm:t>
    </dgm:pt>
    <dgm:pt modelId="{82EE366C-6B87-4818-896F-800DC17FC88D}">
      <dgm:prSet phldrT="[Text]" custT="1"/>
      <dgm:spPr/>
      <dgm:t>
        <a:bodyPr/>
        <a:lstStyle/>
        <a:p>
          <a:r>
            <a:rPr lang="en-US" sz="2000" b="1" dirty="0"/>
            <a:t>When</a:t>
          </a:r>
          <a:r>
            <a:rPr lang="en-US" sz="2000" dirty="0"/>
            <a:t> </a:t>
          </a:r>
        </a:p>
        <a:p>
          <a:r>
            <a:rPr lang="en-US" sz="2000" dirty="0"/>
            <a:t>~ 2/3 eve, night  </a:t>
          </a:r>
        </a:p>
      </dgm:t>
    </dgm:pt>
    <dgm:pt modelId="{963D48AD-B638-4CAC-BDBB-29AA34571527}" type="parTrans" cxnId="{35F54075-39BE-4CCA-8E92-06724091BE94}">
      <dgm:prSet/>
      <dgm:spPr/>
      <dgm:t>
        <a:bodyPr/>
        <a:lstStyle/>
        <a:p>
          <a:endParaRPr lang="en-US"/>
        </a:p>
      </dgm:t>
    </dgm:pt>
    <dgm:pt modelId="{22E123DE-5808-4C1D-8123-36AB46A1DCC6}" type="sibTrans" cxnId="{35F54075-39BE-4CCA-8E92-06724091BE94}">
      <dgm:prSet/>
      <dgm:spPr/>
      <dgm:t>
        <a:bodyPr/>
        <a:lstStyle/>
        <a:p>
          <a:endParaRPr lang="en-US"/>
        </a:p>
      </dgm:t>
    </dgm:pt>
    <dgm:pt modelId="{B022F02B-D594-4E9A-8C64-F89A43463E62}">
      <dgm:prSet phldrT="[Text]" custT="1"/>
      <dgm:spPr/>
      <dgm:t>
        <a:bodyPr/>
        <a:lstStyle/>
        <a:p>
          <a:r>
            <a:rPr lang="en-US" sz="2000" b="1" dirty="0"/>
            <a:t>Who</a:t>
          </a:r>
          <a:r>
            <a:rPr lang="en-US" sz="2000" dirty="0"/>
            <a:t> </a:t>
          </a:r>
        </a:p>
        <a:p>
          <a:r>
            <a:rPr lang="en-US" sz="2000" dirty="0"/>
            <a:t>Residents &gt; 1/2</a:t>
          </a:r>
        </a:p>
        <a:p>
          <a:r>
            <a:rPr lang="en-US" sz="2000" dirty="0"/>
            <a:t>Self  ~ 1/5 </a:t>
          </a:r>
        </a:p>
      </dgm:t>
    </dgm:pt>
    <dgm:pt modelId="{5111B869-B196-4897-9FEF-0DA563B5B8A4}" type="parTrans" cxnId="{EC423C66-4158-4D99-82BD-4AE08EB81F08}">
      <dgm:prSet/>
      <dgm:spPr/>
      <dgm:t>
        <a:bodyPr/>
        <a:lstStyle/>
        <a:p>
          <a:endParaRPr lang="en-US"/>
        </a:p>
      </dgm:t>
    </dgm:pt>
    <dgm:pt modelId="{B927414A-FF29-4B0B-A264-2AF519440591}" type="sibTrans" cxnId="{EC423C66-4158-4D99-82BD-4AE08EB81F08}">
      <dgm:prSet/>
      <dgm:spPr/>
      <dgm:t>
        <a:bodyPr/>
        <a:lstStyle/>
        <a:p>
          <a:endParaRPr lang="en-US"/>
        </a:p>
      </dgm:t>
    </dgm:pt>
    <dgm:pt modelId="{CA75CB58-C74F-4B87-B739-F73FF1DA1090}">
      <dgm:prSet phldrT="[Text]" custT="1"/>
      <dgm:spPr/>
      <dgm:t>
        <a:bodyPr/>
        <a:lstStyle/>
        <a:p>
          <a:r>
            <a:rPr lang="en-US" sz="1800" b="1" dirty="0"/>
            <a:t>What</a:t>
          </a:r>
          <a:r>
            <a:rPr lang="en-US" sz="1800" dirty="0"/>
            <a:t> </a:t>
          </a:r>
        </a:p>
        <a:p>
          <a:r>
            <a:rPr lang="en-US" sz="1800" dirty="0"/>
            <a:t>Rigid schedules, rushed, disrespect, pt safety, depleted, personal stress  </a:t>
          </a:r>
        </a:p>
      </dgm:t>
    </dgm:pt>
    <dgm:pt modelId="{24357C98-0DF3-4F69-9BF7-85F7C1422897}" type="parTrans" cxnId="{BDDA6487-B143-4143-8079-4954316C4EE5}">
      <dgm:prSet/>
      <dgm:spPr/>
      <dgm:t>
        <a:bodyPr/>
        <a:lstStyle/>
        <a:p>
          <a:endParaRPr lang="en-US"/>
        </a:p>
      </dgm:t>
    </dgm:pt>
    <dgm:pt modelId="{A02C1353-CE47-49CD-A2CA-4A6600B51A5F}" type="sibTrans" cxnId="{BDDA6487-B143-4143-8079-4954316C4EE5}">
      <dgm:prSet/>
      <dgm:spPr/>
      <dgm:t>
        <a:bodyPr/>
        <a:lstStyle/>
        <a:p>
          <a:endParaRPr lang="en-US"/>
        </a:p>
      </dgm:t>
    </dgm:pt>
    <dgm:pt modelId="{C7702D70-ED98-47D4-8474-C2C84392B119}">
      <dgm:prSet phldrT="[Text]" custT="1"/>
      <dgm:spPr/>
      <dgm:t>
        <a:bodyPr/>
        <a:lstStyle/>
        <a:p>
          <a:r>
            <a:rPr lang="en-US" sz="2000" b="1" dirty="0"/>
            <a:t>Where</a:t>
          </a:r>
          <a:r>
            <a:rPr lang="en-US" sz="2000" dirty="0"/>
            <a:t> </a:t>
          </a:r>
        </a:p>
        <a:p>
          <a:r>
            <a:rPr lang="en-US" sz="2000" dirty="0"/>
            <a:t>Everywhere with no escape (breakroom, outside, gym)</a:t>
          </a:r>
        </a:p>
      </dgm:t>
    </dgm:pt>
    <dgm:pt modelId="{5B697101-631A-43F5-8D4B-2097E596A775}" type="parTrans" cxnId="{7ECC8435-995C-4712-8C23-C2024BC88264}">
      <dgm:prSet/>
      <dgm:spPr/>
      <dgm:t>
        <a:bodyPr/>
        <a:lstStyle/>
        <a:p>
          <a:endParaRPr lang="en-US"/>
        </a:p>
      </dgm:t>
    </dgm:pt>
    <dgm:pt modelId="{99FB6C9A-556E-483B-BDC9-2EF8EB5A732A}" type="sibTrans" cxnId="{7ECC8435-995C-4712-8C23-C2024BC88264}">
      <dgm:prSet/>
      <dgm:spPr/>
      <dgm:t>
        <a:bodyPr/>
        <a:lstStyle/>
        <a:p>
          <a:endParaRPr lang="en-US"/>
        </a:p>
      </dgm:t>
    </dgm:pt>
    <dgm:pt modelId="{BCE80F8D-FE49-479D-9606-840DCF27E68F}" type="pres">
      <dgm:prSet presAssocID="{E3A4A3F7-AE50-46B8-A993-786F7CA38A69}" presName="composite" presStyleCnt="0">
        <dgm:presLayoutVars>
          <dgm:chMax val="1"/>
          <dgm:dir/>
          <dgm:resizeHandles val="exact"/>
        </dgm:presLayoutVars>
      </dgm:prSet>
      <dgm:spPr/>
    </dgm:pt>
    <dgm:pt modelId="{A860F47F-F0D4-4A3F-8452-FDEC1F8FEEE2}" type="pres">
      <dgm:prSet presAssocID="{E3A4A3F7-AE50-46B8-A993-786F7CA38A69}" presName="radial" presStyleCnt="0">
        <dgm:presLayoutVars>
          <dgm:animLvl val="ctr"/>
        </dgm:presLayoutVars>
      </dgm:prSet>
      <dgm:spPr/>
    </dgm:pt>
    <dgm:pt modelId="{457C0661-51F5-4B64-AA4E-5BAD1A37B7AF}" type="pres">
      <dgm:prSet presAssocID="{7CEEA06D-60B9-43A4-B368-914A3881C509}" presName="centerShape" presStyleLbl="vennNode1" presStyleIdx="0" presStyleCnt="5"/>
      <dgm:spPr/>
    </dgm:pt>
    <dgm:pt modelId="{448F2A29-4A50-411B-81EE-E0AD86FF27C3}" type="pres">
      <dgm:prSet presAssocID="{82EE366C-6B87-4818-896F-800DC17FC88D}" presName="node" presStyleLbl="vennNode1" presStyleIdx="1" presStyleCnt="5" custScaleX="160717" custScaleY="118992">
        <dgm:presLayoutVars>
          <dgm:bulletEnabled val="1"/>
        </dgm:presLayoutVars>
      </dgm:prSet>
      <dgm:spPr/>
    </dgm:pt>
    <dgm:pt modelId="{4363452B-0871-4A98-A600-18FF01D91440}" type="pres">
      <dgm:prSet presAssocID="{B022F02B-D594-4E9A-8C64-F89A43463E62}" presName="node" presStyleLbl="vennNode1" presStyleIdx="2" presStyleCnt="5" custScaleX="160717" custScaleY="118992">
        <dgm:presLayoutVars>
          <dgm:bulletEnabled val="1"/>
        </dgm:presLayoutVars>
      </dgm:prSet>
      <dgm:spPr/>
    </dgm:pt>
    <dgm:pt modelId="{E633B485-50D9-4031-8E80-BE83F58A2729}" type="pres">
      <dgm:prSet presAssocID="{CA75CB58-C74F-4B87-B739-F73FF1DA1090}" presName="node" presStyleLbl="vennNode1" presStyleIdx="3" presStyleCnt="5" custScaleX="160717" custScaleY="121628">
        <dgm:presLayoutVars>
          <dgm:bulletEnabled val="1"/>
        </dgm:presLayoutVars>
      </dgm:prSet>
      <dgm:spPr/>
    </dgm:pt>
    <dgm:pt modelId="{14A9A97A-F949-4B6C-AEEC-F9203B148543}" type="pres">
      <dgm:prSet presAssocID="{C7702D70-ED98-47D4-8474-C2C84392B119}" presName="node" presStyleLbl="vennNode1" presStyleIdx="4" presStyleCnt="5" custScaleX="160717" custScaleY="118992">
        <dgm:presLayoutVars>
          <dgm:bulletEnabled val="1"/>
        </dgm:presLayoutVars>
      </dgm:prSet>
      <dgm:spPr/>
    </dgm:pt>
  </dgm:ptLst>
  <dgm:cxnLst>
    <dgm:cxn modelId="{52596906-95CF-4C83-943F-8767A58AC41C}" type="presOf" srcId="{82EE366C-6B87-4818-896F-800DC17FC88D}" destId="{448F2A29-4A50-411B-81EE-E0AD86FF27C3}" srcOrd="0" destOrd="0" presId="urn:microsoft.com/office/officeart/2005/8/layout/radial3"/>
    <dgm:cxn modelId="{BFE0960B-F2BA-426F-B4E7-1863510222DA}" type="presOf" srcId="{7CEEA06D-60B9-43A4-B368-914A3881C509}" destId="{457C0661-51F5-4B64-AA4E-5BAD1A37B7AF}" srcOrd="0" destOrd="0" presId="urn:microsoft.com/office/officeart/2005/8/layout/radial3"/>
    <dgm:cxn modelId="{48D9620C-CC7F-45DF-B5BA-9D1A1359099C}" type="presOf" srcId="{E3A4A3F7-AE50-46B8-A993-786F7CA38A69}" destId="{BCE80F8D-FE49-479D-9606-840DCF27E68F}" srcOrd="0" destOrd="0" presId="urn:microsoft.com/office/officeart/2005/8/layout/radial3"/>
    <dgm:cxn modelId="{6FB0AF22-B46B-4AB7-80DB-D7E4D2690C69}" srcId="{E3A4A3F7-AE50-46B8-A993-786F7CA38A69}" destId="{7CEEA06D-60B9-43A4-B368-914A3881C509}" srcOrd="0" destOrd="0" parTransId="{345A1BCC-FDD7-4D45-B7EA-38C1C74FFC83}" sibTransId="{0D7FF212-2F03-4E0B-9832-544C385F3261}"/>
    <dgm:cxn modelId="{7ECC8435-995C-4712-8C23-C2024BC88264}" srcId="{7CEEA06D-60B9-43A4-B368-914A3881C509}" destId="{C7702D70-ED98-47D4-8474-C2C84392B119}" srcOrd="3" destOrd="0" parTransId="{5B697101-631A-43F5-8D4B-2097E596A775}" sibTransId="{99FB6C9A-556E-483B-BDC9-2EF8EB5A732A}"/>
    <dgm:cxn modelId="{EC423C66-4158-4D99-82BD-4AE08EB81F08}" srcId="{7CEEA06D-60B9-43A4-B368-914A3881C509}" destId="{B022F02B-D594-4E9A-8C64-F89A43463E62}" srcOrd="1" destOrd="0" parTransId="{5111B869-B196-4897-9FEF-0DA563B5B8A4}" sibTransId="{B927414A-FF29-4B0B-A264-2AF519440591}"/>
    <dgm:cxn modelId="{7069474B-BC84-43E5-A2CF-009800017223}" type="presOf" srcId="{CA75CB58-C74F-4B87-B739-F73FF1DA1090}" destId="{E633B485-50D9-4031-8E80-BE83F58A2729}" srcOrd="0" destOrd="0" presId="urn:microsoft.com/office/officeart/2005/8/layout/radial3"/>
    <dgm:cxn modelId="{AB96186F-630E-43C2-889B-3DDD84F646FA}" type="presOf" srcId="{B022F02B-D594-4E9A-8C64-F89A43463E62}" destId="{4363452B-0871-4A98-A600-18FF01D91440}" srcOrd="0" destOrd="0" presId="urn:microsoft.com/office/officeart/2005/8/layout/radial3"/>
    <dgm:cxn modelId="{35F54075-39BE-4CCA-8E92-06724091BE94}" srcId="{7CEEA06D-60B9-43A4-B368-914A3881C509}" destId="{82EE366C-6B87-4818-896F-800DC17FC88D}" srcOrd="0" destOrd="0" parTransId="{963D48AD-B638-4CAC-BDBB-29AA34571527}" sibTransId="{22E123DE-5808-4C1D-8123-36AB46A1DCC6}"/>
    <dgm:cxn modelId="{BDDA6487-B143-4143-8079-4954316C4EE5}" srcId="{7CEEA06D-60B9-43A4-B368-914A3881C509}" destId="{CA75CB58-C74F-4B87-B739-F73FF1DA1090}" srcOrd="2" destOrd="0" parTransId="{24357C98-0DF3-4F69-9BF7-85F7C1422897}" sibTransId="{A02C1353-CE47-49CD-A2CA-4A6600B51A5F}"/>
    <dgm:cxn modelId="{2E9DB5C0-3FCF-4CAF-920F-7DAEAABC9145}" type="presOf" srcId="{C7702D70-ED98-47D4-8474-C2C84392B119}" destId="{14A9A97A-F949-4B6C-AEEC-F9203B148543}" srcOrd="0" destOrd="0" presId="urn:microsoft.com/office/officeart/2005/8/layout/radial3"/>
    <dgm:cxn modelId="{CC92667B-D887-4CB0-939A-DB5B2F9FCB93}" type="presParOf" srcId="{BCE80F8D-FE49-479D-9606-840DCF27E68F}" destId="{A860F47F-F0D4-4A3F-8452-FDEC1F8FEEE2}" srcOrd="0" destOrd="0" presId="urn:microsoft.com/office/officeart/2005/8/layout/radial3"/>
    <dgm:cxn modelId="{B40AFCF5-51DF-4833-B067-67B2DBB74A2A}" type="presParOf" srcId="{A860F47F-F0D4-4A3F-8452-FDEC1F8FEEE2}" destId="{457C0661-51F5-4B64-AA4E-5BAD1A37B7AF}" srcOrd="0" destOrd="0" presId="urn:microsoft.com/office/officeart/2005/8/layout/radial3"/>
    <dgm:cxn modelId="{4F30558D-274E-4500-9C18-39A55CD235BF}" type="presParOf" srcId="{A860F47F-F0D4-4A3F-8452-FDEC1F8FEEE2}" destId="{448F2A29-4A50-411B-81EE-E0AD86FF27C3}" srcOrd="1" destOrd="0" presId="urn:microsoft.com/office/officeart/2005/8/layout/radial3"/>
    <dgm:cxn modelId="{03848968-52E3-4E1D-8C05-58688A9EB381}" type="presParOf" srcId="{A860F47F-F0D4-4A3F-8452-FDEC1F8FEEE2}" destId="{4363452B-0871-4A98-A600-18FF01D91440}" srcOrd="2" destOrd="0" presId="urn:microsoft.com/office/officeart/2005/8/layout/radial3"/>
    <dgm:cxn modelId="{042C6BF7-BB7D-43B1-9F9A-C47628488172}" type="presParOf" srcId="{A860F47F-F0D4-4A3F-8452-FDEC1F8FEEE2}" destId="{E633B485-50D9-4031-8E80-BE83F58A2729}" srcOrd="3" destOrd="0" presId="urn:microsoft.com/office/officeart/2005/8/layout/radial3"/>
    <dgm:cxn modelId="{BEB56CEE-3869-4C72-A076-1637E6DE0B84}" type="presParOf" srcId="{A860F47F-F0D4-4A3F-8452-FDEC1F8FEEE2}" destId="{14A9A97A-F949-4B6C-AEEC-F9203B148543}" srcOrd="4"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E315E2-753A-4A17-A179-B45FB00723A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3BF92B6-76AD-4C5B-AF81-C3A201C6046A}">
      <dgm:prSet phldrT="[Text]"/>
      <dgm:spPr/>
      <dgm:t>
        <a:bodyPr/>
        <a:lstStyle/>
        <a:p>
          <a:r>
            <a:rPr lang="en-US" dirty="0">
              <a:solidFill>
                <a:schemeClr val="tx1"/>
              </a:solidFill>
            </a:rPr>
            <a:t>Improve health</a:t>
          </a:r>
        </a:p>
      </dgm:t>
    </dgm:pt>
    <dgm:pt modelId="{73C70B7D-5106-44CA-9E31-4A09725AB48B}" type="parTrans" cxnId="{6DC779B9-FC6F-4F92-9E9D-CE48C0513306}">
      <dgm:prSet/>
      <dgm:spPr/>
      <dgm:t>
        <a:bodyPr/>
        <a:lstStyle/>
        <a:p>
          <a:endParaRPr lang="en-US">
            <a:solidFill>
              <a:schemeClr val="tx1"/>
            </a:solidFill>
          </a:endParaRPr>
        </a:p>
      </dgm:t>
    </dgm:pt>
    <dgm:pt modelId="{CBA47283-0693-4243-A2FA-B24BC5A8AA61}" type="sibTrans" cxnId="{6DC779B9-FC6F-4F92-9E9D-CE48C0513306}">
      <dgm:prSet/>
      <dgm:spPr/>
      <dgm:t>
        <a:bodyPr/>
        <a:lstStyle/>
        <a:p>
          <a:endParaRPr lang="en-US">
            <a:solidFill>
              <a:schemeClr val="tx1"/>
            </a:solidFill>
          </a:endParaRPr>
        </a:p>
      </dgm:t>
    </dgm:pt>
    <dgm:pt modelId="{4A523F8A-E63E-4BE9-A4B2-E2995E7A0915}">
      <dgm:prSet phldrT="[Text]"/>
      <dgm:spPr/>
      <dgm:t>
        <a:bodyPr/>
        <a:lstStyle/>
        <a:p>
          <a:r>
            <a:rPr lang="en-US" b="0" i="0" dirty="0">
              <a:solidFill>
                <a:schemeClr val="tx1"/>
              </a:solidFill>
              <a:effectLst/>
              <a:latin typeface="+mn-lt"/>
            </a:rPr>
            <a:t>Positive reinforcement </a:t>
          </a:r>
          <a:endParaRPr lang="en-US" dirty="0">
            <a:solidFill>
              <a:schemeClr val="tx1"/>
            </a:solidFill>
            <a:latin typeface="+mn-lt"/>
          </a:endParaRPr>
        </a:p>
      </dgm:t>
    </dgm:pt>
    <dgm:pt modelId="{97D36B5D-93FA-4886-A8A0-D00573161A82}" type="parTrans" cxnId="{C6899BB6-3A1E-4E10-B360-2033F4164DBB}">
      <dgm:prSet/>
      <dgm:spPr/>
      <dgm:t>
        <a:bodyPr/>
        <a:lstStyle/>
        <a:p>
          <a:endParaRPr lang="en-US">
            <a:solidFill>
              <a:schemeClr val="tx1"/>
            </a:solidFill>
          </a:endParaRPr>
        </a:p>
      </dgm:t>
    </dgm:pt>
    <dgm:pt modelId="{3F7CCCEC-EA37-43CC-8BD1-FCAABC8922A7}" type="sibTrans" cxnId="{C6899BB6-3A1E-4E10-B360-2033F4164DBB}">
      <dgm:prSet/>
      <dgm:spPr/>
      <dgm:t>
        <a:bodyPr/>
        <a:lstStyle/>
        <a:p>
          <a:endParaRPr lang="en-US">
            <a:solidFill>
              <a:schemeClr val="tx1"/>
            </a:solidFill>
          </a:endParaRPr>
        </a:p>
      </dgm:t>
    </dgm:pt>
    <dgm:pt modelId="{09A4DAD2-1279-440F-8246-DDCC281E8953}">
      <dgm:prSet phldrT="[Text]"/>
      <dgm:spPr/>
      <dgm:t>
        <a:bodyPr/>
        <a:lstStyle/>
        <a:p>
          <a:r>
            <a:rPr lang="en-US" b="0" i="0" dirty="0">
              <a:solidFill>
                <a:schemeClr val="tx1"/>
              </a:solidFill>
              <a:effectLst/>
              <a:latin typeface="+mn-lt"/>
            </a:rPr>
            <a:t>Group interaction</a:t>
          </a:r>
          <a:endParaRPr lang="en-US" dirty="0">
            <a:solidFill>
              <a:schemeClr val="tx1"/>
            </a:solidFill>
            <a:latin typeface="+mn-lt"/>
          </a:endParaRPr>
        </a:p>
      </dgm:t>
    </dgm:pt>
    <dgm:pt modelId="{B1C500A3-5051-4F55-ADAA-9F63BCD4BBCE}" type="parTrans" cxnId="{F0AF0875-A07B-4265-B032-1EECC52DDE4F}">
      <dgm:prSet/>
      <dgm:spPr/>
      <dgm:t>
        <a:bodyPr/>
        <a:lstStyle/>
        <a:p>
          <a:endParaRPr lang="en-US">
            <a:solidFill>
              <a:schemeClr val="tx1"/>
            </a:solidFill>
          </a:endParaRPr>
        </a:p>
      </dgm:t>
    </dgm:pt>
    <dgm:pt modelId="{7F706340-FA86-4412-851C-A3D35F3B8A6A}" type="sibTrans" cxnId="{F0AF0875-A07B-4265-B032-1EECC52DDE4F}">
      <dgm:prSet/>
      <dgm:spPr/>
      <dgm:t>
        <a:bodyPr/>
        <a:lstStyle/>
        <a:p>
          <a:endParaRPr lang="en-US">
            <a:solidFill>
              <a:schemeClr val="tx1"/>
            </a:solidFill>
          </a:endParaRPr>
        </a:p>
      </dgm:t>
    </dgm:pt>
    <dgm:pt modelId="{2B9851D8-DB88-4D5B-8286-915A78F7A7CE}">
      <dgm:prSet/>
      <dgm:spPr/>
      <dgm:t>
        <a:bodyPr/>
        <a:lstStyle/>
        <a:p>
          <a:r>
            <a:rPr lang="en-US" b="0" i="0" dirty="0">
              <a:solidFill>
                <a:schemeClr val="tx1"/>
              </a:solidFill>
              <a:effectLst/>
              <a:latin typeface="+mn-lt"/>
            </a:rPr>
            <a:t>Health benefits </a:t>
          </a:r>
          <a:endParaRPr lang="en-US" dirty="0">
            <a:solidFill>
              <a:schemeClr val="tx1"/>
            </a:solidFill>
            <a:latin typeface="+mn-lt"/>
          </a:endParaRPr>
        </a:p>
      </dgm:t>
    </dgm:pt>
    <dgm:pt modelId="{3FA0EF05-33E1-48EC-ABD4-CC21E96C56A1}" type="parTrans" cxnId="{2B47FEF5-5FB7-4CB8-800F-5066459B8F37}">
      <dgm:prSet/>
      <dgm:spPr/>
      <dgm:t>
        <a:bodyPr/>
        <a:lstStyle/>
        <a:p>
          <a:endParaRPr lang="en-US">
            <a:solidFill>
              <a:schemeClr val="tx1"/>
            </a:solidFill>
          </a:endParaRPr>
        </a:p>
      </dgm:t>
    </dgm:pt>
    <dgm:pt modelId="{F4C24564-96A7-4511-B754-49E2E8270829}" type="sibTrans" cxnId="{2B47FEF5-5FB7-4CB8-800F-5066459B8F37}">
      <dgm:prSet/>
      <dgm:spPr/>
      <dgm:t>
        <a:bodyPr/>
        <a:lstStyle/>
        <a:p>
          <a:endParaRPr lang="en-US">
            <a:solidFill>
              <a:schemeClr val="tx1"/>
            </a:solidFill>
          </a:endParaRPr>
        </a:p>
      </dgm:t>
    </dgm:pt>
    <dgm:pt modelId="{B330417F-D9C4-4F04-9859-340F0AE94CBB}" type="pres">
      <dgm:prSet presAssocID="{D7E315E2-753A-4A17-A179-B45FB00723A3}" presName="diagram" presStyleCnt="0">
        <dgm:presLayoutVars>
          <dgm:dir/>
          <dgm:resizeHandles val="exact"/>
        </dgm:presLayoutVars>
      </dgm:prSet>
      <dgm:spPr/>
    </dgm:pt>
    <dgm:pt modelId="{70A68520-3314-425B-B3B1-CAF00444DF93}" type="pres">
      <dgm:prSet presAssocID="{53BF92B6-76AD-4C5B-AF81-C3A201C6046A}" presName="node" presStyleLbl="node1" presStyleIdx="0" presStyleCnt="4">
        <dgm:presLayoutVars>
          <dgm:bulletEnabled val="1"/>
        </dgm:presLayoutVars>
      </dgm:prSet>
      <dgm:spPr/>
    </dgm:pt>
    <dgm:pt modelId="{248AFAC9-6802-47F1-90E0-E872F91E09EB}" type="pres">
      <dgm:prSet presAssocID="{CBA47283-0693-4243-A2FA-B24BC5A8AA61}" presName="sibTrans" presStyleCnt="0"/>
      <dgm:spPr/>
    </dgm:pt>
    <dgm:pt modelId="{4F9B539D-0758-4DD8-83A8-E14746B91990}" type="pres">
      <dgm:prSet presAssocID="{4A523F8A-E63E-4BE9-A4B2-E2995E7A0915}" presName="node" presStyleLbl="node1" presStyleIdx="1" presStyleCnt="4">
        <dgm:presLayoutVars>
          <dgm:bulletEnabled val="1"/>
        </dgm:presLayoutVars>
      </dgm:prSet>
      <dgm:spPr/>
    </dgm:pt>
    <dgm:pt modelId="{6A5B9976-CF42-456D-9094-C31115DDAE6A}" type="pres">
      <dgm:prSet presAssocID="{3F7CCCEC-EA37-43CC-8BD1-FCAABC8922A7}" presName="sibTrans" presStyleCnt="0"/>
      <dgm:spPr/>
    </dgm:pt>
    <dgm:pt modelId="{E77B364C-5250-4E6E-9203-E833F6D942F3}" type="pres">
      <dgm:prSet presAssocID="{2B9851D8-DB88-4D5B-8286-915A78F7A7CE}" presName="node" presStyleLbl="node1" presStyleIdx="2" presStyleCnt="4">
        <dgm:presLayoutVars>
          <dgm:bulletEnabled val="1"/>
        </dgm:presLayoutVars>
      </dgm:prSet>
      <dgm:spPr/>
    </dgm:pt>
    <dgm:pt modelId="{06138594-0E45-42D7-B75A-651FE7FFE863}" type="pres">
      <dgm:prSet presAssocID="{F4C24564-96A7-4511-B754-49E2E8270829}" presName="sibTrans" presStyleCnt="0"/>
      <dgm:spPr/>
    </dgm:pt>
    <dgm:pt modelId="{1FADF44B-3C8B-4307-8AAC-FC092817D91F}" type="pres">
      <dgm:prSet presAssocID="{09A4DAD2-1279-440F-8246-DDCC281E8953}" presName="node" presStyleLbl="node1" presStyleIdx="3" presStyleCnt="4">
        <dgm:presLayoutVars>
          <dgm:bulletEnabled val="1"/>
        </dgm:presLayoutVars>
      </dgm:prSet>
      <dgm:spPr/>
    </dgm:pt>
  </dgm:ptLst>
  <dgm:cxnLst>
    <dgm:cxn modelId="{50E6800B-E1AE-458C-BF3B-C27FB13632C2}" type="presOf" srcId="{D7E315E2-753A-4A17-A179-B45FB00723A3}" destId="{B330417F-D9C4-4F04-9859-340F0AE94CBB}" srcOrd="0" destOrd="0" presId="urn:microsoft.com/office/officeart/2005/8/layout/default"/>
    <dgm:cxn modelId="{D6F48318-E8D3-402B-90D4-CF3722E73668}" type="presOf" srcId="{09A4DAD2-1279-440F-8246-DDCC281E8953}" destId="{1FADF44B-3C8B-4307-8AAC-FC092817D91F}" srcOrd="0" destOrd="0" presId="urn:microsoft.com/office/officeart/2005/8/layout/default"/>
    <dgm:cxn modelId="{20896527-50DC-4255-94AF-839B625BA091}" type="presOf" srcId="{4A523F8A-E63E-4BE9-A4B2-E2995E7A0915}" destId="{4F9B539D-0758-4DD8-83A8-E14746B91990}" srcOrd="0" destOrd="0" presId="urn:microsoft.com/office/officeart/2005/8/layout/default"/>
    <dgm:cxn modelId="{F0AF0875-A07B-4265-B032-1EECC52DDE4F}" srcId="{D7E315E2-753A-4A17-A179-B45FB00723A3}" destId="{09A4DAD2-1279-440F-8246-DDCC281E8953}" srcOrd="3" destOrd="0" parTransId="{B1C500A3-5051-4F55-ADAA-9F63BCD4BBCE}" sibTransId="{7F706340-FA86-4412-851C-A3D35F3B8A6A}"/>
    <dgm:cxn modelId="{5783157C-BE05-494A-86FE-847A2A694F4A}" type="presOf" srcId="{2B9851D8-DB88-4D5B-8286-915A78F7A7CE}" destId="{E77B364C-5250-4E6E-9203-E833F6D942F3}" srcOrd="0" destOrd="0" presId="urn:microsoft.com/office/officeart/2005/8/layout/default"/>
    <dgm:cxn modelId="{C6899BB6-3A1E-4E10-B360-2033F4164DBB}" srcId="{D7E315E2-753A-4A17-A179-B45FB00723A3}" destId="{4A523F8A-E63E-4BE9-A4B2-E2995E7A0915}" srcOrd="1" destOrd="0" parTransId="{97D36B5D-93FA-4886-A8A0-D00573161A82}" sibTransId="{3F7CCCEC-EA37-43CC-8BD1-FCAABC8922A7}"/>
    <dgm:cxn modelId="{6DC779B9-FC6F-4F92-9E9D-CE48C0513306}" srcId="{D7E315E2-753A-4A17-A179-B45FB00723A3}" destId="{53BF92B6-76AD-4C5B-AF81-C3A201C6046A}" srcOrd="0" destOrd="0" parTransId="{73C70B7D-5106-44CA-9E31-4A09725AB48B}" sibTransId="{CBA47283-0693-4243-A2FA-B24BC5A8AA61}"/>
    <dgm:cxn modelId="{00ACEBDE-925E-4EE3-8617-97783F6409DC}" type="presOf" srcId="{53BF92B6-76AD-4C5B-AF81-C3A201C6046A}" destId="{70A68520-3314-425B-B3B1-CAF00444DF93}" srcOrd="0" destOrd="0" presId="urn:microsoft.com/office/officeart/2005/8/layout/default"/>
    <dgm:cxn modelId="{2B47FEF5-5FB7-4CB8-800F-5066459B8F37}" srcId="{D7E315E2-753A-4A17-A179-B45FB00723A3}" destId="{2B9851D8-DB88-4D5B-8286-915A78F7A7CE}" srcOrd="2" destOrd="0" parTransId="{3FA0EF05-33E1-48EC-ABD4-CC21E96C56A1}" sibTransId="{F4C24564-96A7-4511-B754-49E2E8270829}"/>
    <dgm:cxn modelId="{E3346917-01B1-4FCC-9275-7CC10B17D28E}" type="presParOf" srcId="{B330417F-D9C4-4F04-9859-340F0AE94CBB}" destId="{70A68520-3314-425B-B3B1-CAF00444DF93}" srcOrd="0" destOrd="0" presId="urn:microsoft.com/office/officeart/2005/8/layout/default"/>
    <dgm:cxn modelId="{DB91B8FF-0215-4472-BACA-35500A19C632}" type="presParOf" srcId="{B330417F-D9C4-4F04-9859-340F0AE94CBB}" destId="{248AFAC9-6802-47F1-90E0-E872F91E09EB}" srcOrd="1" destOrd="0" presId="urn:microsoft.com/office/officeart/2005/8/layout/default"/>
    <dgm:cxn modelId="{4B4FD8A7-184A-49EC-8C53-488A7B6EBFD3}" type="presParOf" srcId="{B330417F-D9C4-4F04-9859-340F0AE94CBB}" destId="{4F9B539D-0758-4DD8-83A8-E14746B91990}" srcOrd="2" destOrd="0" presId="urn:microsoft.com/office/officeart/2005/8/layout/default"/>
    <dgm:cxn modelId="{BF5AB1C4-EADE-4975-B931-B3E1AF94BA85}" type="presParOf" srcId="{B330417F-D9C4-4F04-9859-340F0AE94CBB}" destId="{6A5B9976-CF42-456D-9094-C31115DDAE6A}" srcOrd="3" destOrd="0" presId="urn:microsoft.com/office/officeart/2005/8/layout/default"/>
    <dgm:cxn modelId="{84CEFBEB-44E1-4F29-AD9D-FF8E45A13E01}" type="presParOf" srcId="{B330417F-D9C4-4F04-9859-340F0AE94CBB}" destId="{E77B364C-5250-4E6E-9203-E833F6D942F3}" srcOrd="4" destOrd="0" presId="urn:microsoft.com/office/officeart/2005/8/layout/default"/>
    <dgm:cxn modelId="{EB91C7D1-08CE-4E55-8B42-9A6E0624750C}" type="presParOf" srcId="{B330417F-D9C4-4F04-9859-340F0AE94CBB}" destId="{06138594-0E45-42D7-B75A-651FE7FFE863}" srcOrd="5" destOrd="0" presId="urn:microsoft.com/office/officeart/2005/8/layout/default"/>
    <dgm:cxn modelId="{05DA391F-EAB7-4B0C-8E8C-0B9487BF3E0A}" type="presParOf" srcId="{B330417F-D9C4-4F04-9859-340F0AE94CBB}" destId="{1FADF44B-3C8B-4307-8AAC-FC092817D91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FCDC2C-3315-4D88-9FA2-3CD0B823326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DA6166F-AA4E-4084-96E3-D9B0595DCE02}">
      <dgm:prSet phldrT="[Text]"/>
      <dgm:spPr/>
      <dgm:t>
        <a:bodyPr/>
        <a:lstStyle/>
        <a:p>
          <a:r>
            <a:rPr lang="en-US" dirty="0">
              <a:solidFill>
                <a:schemeClr val="tx1"/>
              </a:solidFill>
            </a:rPr>
            <a:t>Simple changes </a:t>
          </a:r>
        </a:p>
      </dgm:t>
    </dgm:pt>
    <dgm:pt modelId="{1808A578-FBA5-474D-A13A-B28993760669}" type="parTrans" cxnId="{421B233F-352C-49A1-B3FF-644426588203}">
      <dgm:prSet/>
      <dgm:spPr/>
      <dgm:t>
        <a:bodyPr/>
        <a:lstStyle/>
        <a:p>
          <a:endParaRPr lang="en-US">
            <a:solidFill>
              <a:schemeClr val="tx1"/>
            </a:solidFill>
          </a:endParaRPr>
        </a:p>
      </dgm:t>
    </dgm:pt>
    <dgm:pt modelId="{05E0CF73-B0BE-4B1C-8912-9AB996866DF3}" type="sibTrans" cxnId="{421B233F-352C-49A1-B3FF-644426588203}">
      <dgm:prSet/>
      <dgm:spPr/>
      <dgm:t>
        <a:bodyPr/>
        <a:lstStyle/>
        <a:p>
          <a:endParaRPr lang="en-US">
            <a:solidFill>
              <a:schemeClr val="tx1"/>
            </a:solidFill>
          </a:endParaRPr>
        </a:p>
      </dgm:t>
    </dgm:pt>
    <dgm:pt modelId="{4E4FC0C1-B34F-4F6E-9E5A-B9DDBD57AC1F}">
      <dgm:prSet phldrT="[Text]"/>
      <dgm:spPr/>
      <dgm:t>
        <a:bodyPr/>
        <a:lstStyle/>
        <a:p>
          <a:r>
            <a:rPr lang="en-US" dirty="0">
              <a:solidFill>
                <a:schemeClr val="tx1"/>
              </a:solidFill>
            </a:rPr>
            <a:t>Behavior awareness </a:t>
          </a:r>
        </a:p>
      </dgm:t>
    </dgm:pt>
    <dgm:pt modelId="{79F69D6D-C3F8-4BC8-A340-A3C2F7852677}" type="parTrans" cxnId="{9EAF173D-93D0-4A29-B2B6-6B9401416891}">
      <dgm:prSet/>
      <dgm:spPr/>
      <dgm:t>
        <a:bodyPr/>
        <a:lstStyle/>
        <a:p>
          <a:endParaRPr lang="en-US">
            <a:solidFill>
              <a:schemeClr val="tx1"/>
            </a:solidFill>
          </a:endParaRPr>
        </a:p>
      </dgm:t>
    </dgm:pt>
    <dgm:pt modelId="{8D66DCE7-2800-4CF8-80C6-79CE6FAAD986}" type="sibTrans" cxnId="{9EAF173D-93D0-4A29-B2B6-6B9401416891}">
      <dgm:prSet/>
      <dgm:spPr/>
      <dgm:t>
        <a:bodyPr/>
        <a:lstStyle/>
        <a:p>
          <a:endParaRPr lang="en-US">
            <a:solidFill>
              <a:schemeClr val="tx1"/>
            </a:solidFill>
          </a:endParaRPr>
        </a:p>
      </dgm:t>
    </dgm:pt>
    <dgm:pt modelId="{C2A80E62-C92C-4478-B0EE-C8E74D0C19C4}">
      <dgm:prSet phldrT="[Text]"/>
      <dgm:spPr/>
      <dgm:t>
        <a:bodyPr/>
        <a:lstStyle/>
        <a:p>
          <a:r>
            <a:rPr lang="en-US" dirty="0">
              <a:solidFill>
                <a:schemeClr val="tx1"/>
              </a:solidFill>
            </a:rPr>
            <a:t>Prizes/ competitions </a:t>
          </a:r>
        </a:p>
      </dgm:t>
    </dgm:pt>
    <dgm:pt modelId="{5A825B62-BBFC-476E-BFFF-F5C7D5CD7FC6}" type="parTrans" cxnId="{F75775C6-C4EB-4040-899D-2C0A932373C1}">
      <dgm:prSet/>
      <dgm:spPr/>
      <dgm:t>
        <a:bodyPr/>
        <a:lstStyle/>
        <a:p>
          <a:endParaRPr lang="en-US">
            <a:solidFill>
              <a:schemeClr val="tx1"/>
            </a:solidFill>
          </a:endParaRPr>
        </a:p>
      </dgm:t>
    </dgm:pt>
    <dgm:pt modelId="{2EC139E0-F1D6-4620-9DFC-89A9DC1C2862}" type="sibTrans" cxnId="{F75775C6-C4EB-4040-899D-2C0A932373C1}">
      <dgm:prSet/>
      <dgm:spPr/>
      <dgm:t>
        <a:bodyPr/>
        <a:lstStyle/>
        <a:p>
          <a:endParaRPr lang="en-US">
            <a:solidFill>
              <a:schemeClr val="tx1"/>
            </a:solidFill>
          </a:endParaRPr>
        </a:p>
      </dgm:t>
    </dgm:pt>
    <dgm:pt modelId="{E47C33C3-5CF9-4507-A43B-215520B5E7B9}">
      <dgm:prSet phldrT="[Text]"/>
      <dgm:spPr/>
      <dgm:t>
        <a:bodyPr/>
        <a:lstStyle/>
        <a:p>
          <a:r>
            <a:rPr lang="en-US" dirty="0">
              <a:solidFill>
                <a:schemeClr val="tx1"/>
              </a:solidFill>
            </a:rPr>
            <a:t>Fun </a:t>
          </a:r>
        </a:p>
      </dgm:t>
    </dgm:pt>
    <dgm:pt modelId="{C6DF9CFF-8ACC-43E0-AF8B-8772AED27514}" type="parTrans" cxnId="{67FC8C40-E131-4948-B012-CF52C282EE27}">
      <dgm:prSet/>
      <dgm:spPr/>
      <dgm:t>
        <a:bodyPr/>
        <a:lstStyle/>
        <a:p>
          <a:endParaRPr lang="en-US">
            <a:solidFill>
              <a:schemeClr val="tx1"/>
            </a:solidFill>
          </a:endParaRPr>
        </a:p>
      </dgm:t>
    </dgm:pt>
    <dgm:pt modelId="{EBB48328-26E7-4F1A-BC10-1F5E19B1D9B2}" type="sibTrans" cxnId="{67FC8C40-E131-4948-B012-CF52C282EE27}">
      <dgm:prSet/>
      <dgm:spPr/>
      <dgm:t>
        <a:bodyPr/>
        <a:lstStyle/>
        <a:p>
          <a:endParaRPr lang="en-US">
            <a:solidFill>
              <a:schemeClr val="tx1"/>
            </a:solidFill>
          </a:endParaRPr>
        </a:p>
      </dgm:t>
    </dgm:pt>
    <dgm:pt modelId="{CDF7C6AE-6571-40BD-BFC6-90637026716F}">
      <dgm:prSet phldrT="[Text]"/>
      <dgm:spPr/>
      <dgm:t>
        <a:bodyPr/>
        <a:lstStyle/>
        <a:p>
          <a:r>
            <a:rPr lang="en-US" dirty="0">
              <a:solidFill>
                <a:schemeClr val="tx1"/>
              </a:solidFill>
            </a:rPr>
            <a:t>Teamwork/support </a:t>
          </a:r>
        </a:p>
      </dgm:t>
    </dgm:pt>
    <dgm:pt modelId="{3BCA7E73-17B1-4544-8A6E-1714F2EAA129}" type="parTrans" cxnId="{E45E994C-C457-4441-8223-52765530EF71}">
      <dgm:prSet/>
      <dgm:spPr/>
      <dgm:t>
        <a:bodyPr/>
        <a:lstStyle/>
        <a:p>
          <a:endParaRPr lang="en-US">
            <a:solidFill>
              <a:schemeClr val="tx1"/>
            </a:solidFill>
          </a:endParaRPr>
        </a:p>
      </dgm:t>
    </dgm:pt>
    <dgm:pt modelId="{B54AD64C-E77B-47AE-B737-DEDDA153C494}" type="sibTrans" cxnId="{E45E994C-C457-4441-8223-52765530EF71}">
      <dgm:prSet/>
      <dgm:spPr/>
      <dgm:t>
        <a:bodyPr/>
        <a:lstStyle/>
        <a:p>
          <a:endParaRPr lang="en-US">
            <a:solidFill>
              <a:schemeClr val="tx1"/>
            </a:solidFill>
          </a:endParaRPr>
        </a:p>
      </dgm:t>
    </dgm:pt>
    <dgm:pt modelId="{74406B63-3BEC-4BBE-AD75-A64F0516002B}">
      <dgm:prSet/>
      <dgm:spPr/>
      <dgm:t>
        <a:bodyPr/>
        <a:lstStyle/>
        <a:p>
          <a:r>
            <a:rPr lang="en-US" dirty="0">
              <a:solidFill>
                <a:schemeClr val="tx1"/>
              </a:solidFill>
            </a:rPr>
            <a:t>Share with family and friends </a:t>
          </a:r>
        </a:p>
      </dgm:t>
    </dgm:pt>
    <dgm:pt modelId="{4C751875-148F-4DBE-9D8D-4B2B1A992016}" type="parTrans" cxnId="{228F6859-C936-46F7-88CE-BE23AC701962}">
      <dgm:prSet/>
      <dgm:spPr/>
      <dgm:t>
        <a:bodyPr/>
        <a:lstStyle/>
        <a:p>
          <a:endParaRPr lang="en-US">
            <a:solidFill>
              <a:schemeClr val="tx1"/>
            </a:solidFill>
          </a:endParaRPr>
        </a:p>
      </dgm:t>
    </dgm:pt>
    <dgm:pt modelId="{DE0E3142-E772-41AF-B2A5-A1791CE65311}" type="sibTrans" cxnId="{228F6859-C936-46F7-88CE-BE23AC701962}">
      <dgm:prSet/>
      <dgm:spPr/>
      <dgm:t>
        <a:bodyPr/>
        <a:lstStyle/>
        <a:p>
          <a:endParaRPr lang="en-US">
            <a:solidFill>
              <a:schemeClr val="tx1"/>
            </a:solidFill>
          </a:endParaRPr>
        </a:p>
      </dgm:t>
    </dgm:pt>
    <dgm:pt modelId="{4C767693-0BCB-4827-AB2F-E7B9DC5550AD}">
      <dgm:prSet/>
      <dgm:spPr/>
      <dgm:t>
        <a:bodyPr/>
        <a:lstStyle/>
        <a:p>
          <a:r>
            <a:rPr lang="en-US" dirty="0">
              <a:solidFill>
                <a:schemeClr val="tx1"/>
              </a:solidFill>
            </a:rPr>
            <a:t>Low pressure </a:t>
          </a:r>
        </a:p>
      </dgm:t>
    </dgm:pt>
    <dgm:pt modelId="{20810526-2ADB-4BF5-B937-8B90656D2D8C}" type="parTrans" cxnId="{952C3B4D-C826-4035-89C4-38E2C6583C2A}">
      <dgm:prSet/>
      <dgm:spPr/>
      <dgm:t>
        <a:bodyPr/>
        <a:lstStyle/>
        <a:p>
          <a:endParaRPr lang="en-US">
            <a:solidFill>
              <a:schemeClr val="tx1"/>
            </a:solidFill>
          </a:endParaRPr>
        </a:p>
      </dgm:t>
    </dgm:pt>
    <dgm:pt modelId="{62272793-3FBB-4D2B-8599-343233C78ED8}" type="sibTrans" cxnId="{952C3B4D-C826-4035-89C4-38E2C6583C2A}">
      <dgm:prSet/>
      <dgm:spPr/>
      <dgm:t>
        <a:bodyPr/>
        <a:lstStyle/>
        <a:p>
          <a:endParaRPr lang="en-US">
            <a:solidFill>
              <a:schemeClr val="tx1"/>
            </a:solidFill>
          </a:endParaRPr>
        </a:p>
      </dgm:t>
    </dgm:pt>
    <dgm:pt modelId="{51DDF2D6-CCD2-4DFE-A526-2054C7735F5A}">
      <dgm:prSet/>
      <dgm:spPr/>
      <dgm:t>
        <a:bodyPr/>
        <a:lstStyle/>
        <a:p>
          <a:r>
            <a:rPr lang="en-US" dirty="0">
              <a:solidFill>
                <a:schemeClr val="tx1"/>
              </a:solidFill>
            </a:rPr>
            <a:t>Constant edu and tip infusion </a:t>
          </a:r>
        </a:p>
      </dgm:t>
    </dgm:pt>
    <dgm:pt modelId="{1F81F127-0827-40B7-A7A7-6483867006B6}" type="parTrans" cxnId="{B937FC8F-A612-401D-810A-1B64D6C0A489}">
      <dgm:prSet/>
      <dgm:spPr/>
      <dgm:t>
        <a:bodyPr/>
        <a:lstStyle/>
        <a:p>
          <a:endParaRPr lang="en-US">
            <a:solidFill>
              <a:schemeClr val="tx1"/>
            </a:solidFill>
          </a:endParaRPr>
        </a:p>
      </dgm:t>
    </dgm:pt>
    <dgm:pt modelId="{9E8F65E5-82CC-4E9C-8992-928D5A83CAD4}" type="sibTrans" cxnId="{B937FC8F-A612-401D-810A-1B64D6C0A489}">
      <dgm:prSet/>
      <dgm:spPr/>
      <dgm:t>
        <a:bodyPr/>
        <a:lstStyle/>
        <a:p>
          <a:endParaRPr lang="en-US">
            <a:solidFill>
              <a:schemeClr val="tx1"/>
            </a:solidFill>
          </a:endParaRPr>
        </a:p>
      </dgm:t>
    </dgm:pt>
    <dgm:pt modelId="{CFAE2CD2-F1E5-4A8E-A444-8E4691F7769E}" type="pres">
      <dgm:prSet presAssocID="{D7FCDC2C-3315-4D88-9FA2-3CD0B8233260}" presName="diagram" presStyleCnt="0">
        <dgm:presLayoutVars>
          <dgm:dir/>
          <dgm:resizeHandles val="exact"/>
        </dgm:presLayoutVars>
      </dgm:prSet>
      <dgm:spPr/>
    </dgm:pt>
    <dgm:pt modelId="{41ADA8DE-D75E-40AE-8EB7-08E5AD12B305}" type="pres">
      <dgm:prSet presAssocID="{CDA6166F-AA4E-4084-96E3-D9B0595DCE02}" presName="node" presStyleLbl="node1" presStyleIdx="0" presStyleCnt="8">
        <dgm:presLayoutVars>
          <dgm:bulletEnabled val="1"/>
        </dgm:presLayoutVars>
      </dgm:prSet>
      <dgm:spPr/>
    </dgm:pt>
    <dgm:pt modelId="{E6571AF2-E4CF-4220-B36A-C3CD45E3F8CB}" type="pres">
      <dgm:prSet presAssocID="{05E0CF73-B0BE-4B1C-8912-9AB996866DF3}" presName="sibTrans" presStyleCnt="0"/>
      <dgm:spPr/>
    </dgm:pt>
    <dgm:pt modelId="{547DE68A-8907-48BC-9CCF-FEDD2B6F229F}" type="pres">
      <dgm:prSet presAssocID="{4E4FC0C1-B34F-4F6E-9E5A-B9DDBD57AC1F}" presName="node" presStyleLbl="node1" presStyleIdx="1" presStyleCnt="8">
        <dgm:presLayoutVars>
          <dgm:bulletEnabled val="1"/>
        </dgm:presLayoutVars>
      </dgm:prSet>
      <dgm:spPr/>
    </dgm:pt>
    <dgm:pt modelId="{5DF2E4E9-21E8-4464-A6ED-C0A43C2BAA3F}" type="pres">
      <dgm:prSet presAssocID="{8D66DCE7-2800-4CF8-80C6-79CE6FAAD986}" presName="sibTrans" presStyleCnt="0"/>
      <dgm:spPr/>
    </dgm:pt>
    <dgm:pt modelId="{D86D716D-A69C-4FB0-B4C1-B8EC4C22F1D5}" type="pres">
      <dgm:prSet presAssocID="{51DDF2D6-CCD2-4DFE-A526-2054C7735F5A}" presName="node" presStyleLbl="node1" presStyleIdx="2" presStyleCnt="8">
        <dgm:presLayoutVars>
          <dgm:bulletEnabled val="1"/>
        </dgm:presLayoutVars>
      </dgm:prSet>
      <dgm:spPr/>
    </dgm:pt>
    <dgm:pt modelId="{48022040-0E4C-49CF-A9AE-72CF1CF6AA3B}" type="pres">
      <dgm:prSet presAssocID="{9E8F65E5-82CC-4E9C-8992-928D5A83CAD4}" presName="sibTrans" presStyleCnt="0"/>
      <dgm:spPr/>
    </dgm:pt>
    <dgm:pt modelId="{D340BFF3-3A11-4C01-85A3-32DD3FAE0B00}" type="pres">
      <dgm:prSet presAssocID="{C2A80E62-C92C-4478-B0EE-C8E74D0C19C4}" presName="node" presStyleLbl="node1" presStyleIdx="3" presStyleCnt="8">
        <dgm:presLayoutVars>
          <dgm:bulletEnabled val="1"/>
        </dgm:presLayoutVars>
      </dgm:prSet>
      <dgm:spPr/>
    </dgm:pt>
    <dgm:pt modelId="{61E56AD2-2A5E-4711-9FB9-5213C17DD99C}" type="pres">
      <dgm:prSet presAssocID="{2EC139E0-F1D6-4620-9DFC-89A9DC1C2862}" presName="sibTrans" presStyleCnt="0"/>
      <dgm:spPr/>
    </dgm:pt>
    <dgm:pt modelId="{1E270FA2-30BB-42E6-9FDA-D4D7DA268E8D}" type="pres">
      <dgm:prSet presAssocID="{E47C33C3-5CF9-4507-A43B-215520B5E7B9}" presName="node" presStyleLbl="node1" presStyleIdx="4" presStyleCnt="8">
        <dgm:presLayoutVars>
          <dgm:bulletEnabled val="1"/>
        </dgm:presLayoutVars>
      </dgm:prSet>
      <dgm:spPr/>
    </dgm:pt>
    <dgm:pt modelId="{66C87A11-7171-4DFD-903A-7F3CF6D203CB}" type="pres">
      <dgm:prSet presAssocID="{EBB48328-26E7-4F1A-BC10-1F5E19B1D9B2}" presName="sibTrans" presStyleCnt="0"/>
      <dgm:spPr/>
    </dgm:pt>
    <dgm:pt modelId="{DAF61BD1-E712-46C6-A090-1794D2D2008B}" type="pres">
      <dgm:prSet presAssocID="{CDF7C6AE-6571-40BD-BFC6-90637026716F}" presName="node" presStyleLbl="node1" presStyleIdx="5" presStyleCnt="8">
        <dgm:presLayoutVars>
          <dgm:bulletEnabled val="1"/>
        </dgm:presLayoutVars>
      </dgm:prSet>
      <dgm:spPr/>
    </dgm:pt>
    <dgm:pt modelId="{972866EA-6AE5-4210-A575-99184557A977}" type="pres">
      <dgm:prSet presAssocID="{B54AD64C-E77B-47AE-B737-DEDDA153C494}" presName="sibTrans" presStyleCnt="0"/>
      <dgm:spPr/>
    </dgm:pt>
    <dgm:pt modelId="{7DCBD506-2399-4572-9D91-1D58AB176DB6}" type="pres">
      <dgm:prSet presAssocID="{74406B63-3BEC-4BBE-AD75-A64F0516002B}" presName="node" presStyleLbl="node1" presStyleIdx="6" presStyleCnt="8">
        <dgm:presLayoutVars>
          <dgm:bulletEnabled val="1"/>
        </dgm:presLayoutVars>
      </dgm:prSet>
      <dgm:spPr/>
    </dgm:pt>
    <dgm:pt modelId="{7876D2FC-037B-4F56-A99D-2AB50CC723D5}" type="pres">
      <dgm:prSet presAssocID="{DE0E3142-E772-41AF-B2A5-A1791CE65311}" presName="sibTrans" presStyleCnt="0"/>
      <dgm:spPr/>
    </dgm:pt>
    <dgm:pt modelId="{4249E630-B49E-41D0-A9C3-2B7E1634476E}" type="pres">
      <dgm:prSet presAssocID="{4C767693-0BCB-4827-AB2F-E7B9DC5550AD}" presName="node" presStyleLbl="node1" presStyleIdx="7" presStyleCnt="8">
        <dgm:presLayoutVars>
          <dgm:bulletEnabled val="1"/>
        </dgm:presLayoutVars>
      </dgm:prSet>
      <dgm:spPr/>
    </dgm:pt>
  </dgm:ptLst>
  <dgm:cxnLst>
    <dgm:cxn modelId="{F17EE926-0D36-4705-9C29-A0F328A05DC3}" type="presOf" srcId="{74406B63-3BEC-4BBE-AD75-A64F0516002B}" destId="{7DCBD506-2399-4572-9D91-1D58AB176DB6}" srcOrd="0" destOrd="0" presId="urn:microsoft.com/office/officeart/2005/8/layout/default"/>
    <dgm:cxn modelId="{90371428-6E7B-47D9-8F03-56CFD0D4AF4D}" type="presOf" srcId="{4C767693-0BCB-4827-AB2F-E7B9DC5550AD}" destId="{4249E630-B49E-41D0-A9C3-2B7E1634476E}" srcOrd="0" destOrd="0" presId="urn:microsoft.com/office/officeart/2005/8/layout/default"/>
    <dgm:cxn modelId="{9EAF173D-93D0-4A29-B2B6-6B9401416891}" srcId="{D7FCDC2C-3315-4D88-9FA2-3CD0B8233260}" destId="{4E4FC0C1-B34F-4F6E-9E5A-B9DDBD57AC1F}" srcOrd="1" destOrd="0" parTransId="{79F69D6D-C3F8-4BC8-A340-A3C2F7852677}" sibTransId="{8D66DCE7-2800-4CF8-80C6-79CE6FAAD986}"/>
    <dgm:cxn modelId="{421B233F-352C-49A1-B3FF-644426588203}" srcId="{D7FCDC2C-3315-4D88-9FA2-3CD0B8233260}" destId="{CDA6166F-AA4E-4084-96E3-D9B0595DCE02}" srcOrd="0" destOrd="0" parTransId="{1808A578-FBA5-474D-A13A-B28993760669}" sibTransId="{05E0CF73-B0BE-4B1C-8912-9AB996866DF3}"/>
    <dgm:cxn modelId="{67FC8C40-E131-4948-B012-CF52C282EE27}" srcId="{D7FCDC2C-3315-4D88-9FA2-3CD0B8233260}" destId="{E47C33C3-5CF9-4507-A43B-215520B5E7B9}" srcOrd="4" destOrd="0" parTransId="{C6DF9CFF-8ACC-43E0-AF8B-8772AED27514}" sibTransId="{EBB48328-26E7-4F1A-BC10-1F5E19B1D9B2}"/>
    <dgm:cxn modelId="{16F6FE5C-D66E-40EF-8591-E45FD5F3BC1E}" type="presOf" srcId="{4E4FC0C1-B34F-4F6E-9E5A-B9DDBD57AC1F}" destId="{547DE68A-8907-48BC-9CCF-FEDD2B6F229F}" srcOrd="0" destOrd="0" presId="urn:microsoft.com/office/officeart/2005/8/layout/default"/>
    <dgm:cxn modelId="{C046C361-2CF4-41D9-9572-54345D02387C}" type="presOf" srcId="{C2A80E62-C92C-4478-B0EE-C8E74D0C19C4}" destId="{D340BFF3-3A11-4C01-85A3-32DD3FAE0B00}" srcOrd="0" destOrd="0" presId="urn:microsoft.com/office/officeart/2005/8/layout/default"/>
    <dgm:cxn modelId="{E45E994C-C457-4441-8223-52765530EF71}" srcId="{D7FCDC2C-3315-4D88-9FA2-3CD0B8233260}" destId="{CDF7C6AE-6571-40BD-BFC6-90637026716F}" srcOrd="5" destOrd="0" parTransId="{3BCA7E73-17B1-4544-8A6E-1714F2EAA129}" sibTransId="{B54AD64C-E77B-47AE-B737-DEDDA153C494}"/>
    <dgm:cxn modelId="{952C3B4D-C826-4035-89C4-38E2C6583C2A}" srcId="{D7FCDC2C-3315-4D88-9FA2-3CD0B8233260}" destId="{4C767693-0BCB-4827-AB2F-E7B9DC5550AD}" srcOrd="7" destOrd="0" parTransId="{20810526-2ADB-4BF5-B937-8B90656D2D8C}" sibTransId="{62272793-3FBB-4D2B-8599-343233C78ED8}"/>
    <dgm:cxn modelId="{228F6859-C936-46F7-88CE-BE23AC701962}" srcId="{D7FCDC2C-3315-4D88-9FA2-3CD0B8233260}" destId="{74406B63-3BEC-4BBE-AD75-A64F0516002B}" srcOrd="6" destOrd="0" parTransId="{4C751875-148F-4DBE-9D8D-4B2B1A992016}" sibTransId="{DE0E3142-E772-41AF-B2A5-A1791CE65311}"/>
    <dgm:cxn modelId="{E4B1AF7B-9273-449A-8825-4AD7EA7308CE}" type="presOf" srcId="{E47C33C3-5CF9-4507-A43B-215520B5E7B9}" destId="{1E270FA2-30BB-42E6-9FDA-D4D7DA268E8D}" srcOrd="0" destOrd="0" presId="urn:microsoft.com/office/officeart/2005/8/layout/default"/>
    <dgm:cxn modelId="{F59D2886-276D-40F7-B05B-72B8C4F87E88}" type="presOf" srcId="{D7FCDC2C-3315-4D88-9FA2-3CD0B8233260}" destId="{CFAE2CD2-F1E5-4A8E-A444-8E4691F7769E}" srcOrd="0" destOrd="0" presId="urn:microsoft.com/office/officeart/2005/8/layout/default"/>
    <dgm:cxn modelId="{43EEEB86-2159-4832-AB13-E64EAF142DA6}" type="presOf" srcId="{CDF7C6AE-6571-40BD-BFC6-90637026716F}" destId="{DAF61BD1-E712-46C6-A090-1794D2D2008B}" srcOrd="0" destOrd="0" presId="urn:microsoft.com/office/officeart/2005/8/layout/default"/>
    <dgm:cxn modelId="{B937FC8F-A612-401D-810A-1B64D6C0A489}" srcId="{D7FCDC2C-3315-4D88-9FA2-3CD0B8233260}" destId="{51DDF2D6-CCD2-4DFE-A526-2054C7735F5A}" srcOrd="2" destOrd="0" parTransId="{1F81F127-0827-40B7-A7A7-6483867006B6}" sibTransId="{9E8F65E5-82CC-4E9C-8992-928D5A83CAD4}"/>
    <dgm:cxn modelId="{CCB9AA9E-A53C-40B4-9EA7-386E19CECB6F}" type="presOf" srcId="{CDA6166F-AA4E-4084-96E3-D9B0595DCE02}" destId="{41ADA8DE-D75E-40AE-8EB7-08E5AD12B305}" srcOrd="0" destOrd="0" presId="urn:microsoft.com/office/officeart/2005/8/layout/default"/>
    <dgm:cxn modelId="{BECF47C1-D6E1-46DC-8A07-658EEFE57184}" type="presOf" srcId="{51DDF2D6-CCD2-4DFE-A526-2054C7735F5A}" destId="{D86D716D-A69C-4FB0-B4C1-B8EC4C22F1D5}" srcOrd="0" destOrd="0" presId="urn:microsoft.com/office/officeart/2005/8/layout/default"/>
    <dgm:cxn modelId="{F75775C6-C4EB-4040-899D-2C0A932373C1}" srcId="{D7FCDC2C-3315-4D88-9FA2-3CD0B8233260}" destId="{C2A80E62-C92C-4478-B0EE-C8E74D0C19C4}" srcOrd="3" destOrd="0" parTransId="{5A825B62-BBFC-476E-BFFF-F5C7D5CD7FC6}" sibTransId="{2EC139E0-F1D6-4620-9DFC-89A9DC1C2862}"/>
    <dgm:cxn modelId="{FD0F095C-4E71-4AA0-9F55-3DFED20FA410}" type="presParOf" srcId="{CFAE2CD2-F1E5-4A8E-A444-8E4691F7769E}" destId="{41ADA8DE-D75E-40AE-8EB7-08E5AD12B305}" srcOrd="0" destOrd="0" presId="urn:microsoft.com/office/officeart/2005/8/layout/default"/>
    <dgm:cxn modelId="{B892C2EB-469A-4873-A49C-0BD38F3123C9}" type="presParOf" srcId="{CFAE2CD2-F1E5-4A8E-A444-8E4691F7769E}" destId="{E6571AF2-E4CF-4220-B36A-C3CD45E3F8CB}" srcOrd="1" destOrd="0" presId="urn:microsoft.com/office/officeart/2005/8/layout/default"/>
    <dgm:cxn modelId="{78A7D1B3-8E0C-4C7E-AB0D-CE2B6E8BB8FC}" type="presParOf" srcId="{CFAE2CD2-F1E5-4A8E-A444-8E4691F7769E}" destId="{547DE68A-8907-48BC-9CCF-FEDD2B6F229F}" srcOrd="2" destOrd="0" presId="urn:microsoft.com/office/officeart/2005/8/layout/default"/>
    <dgm:cxn modelId="{E36D45A4-9E36-4532-A396-3318B94A1BA4}" type="presParOf" srcId="{CFAE2CD2-F1E5-4A8E-A444-8E4691F7769E}" destId="{5DF2E4E9-21E8-4464-A6ED-C0A43C2BAA3F}" srcOrd="3" destOrd="0" presId="urn:microsoft.com/office/officeart/2005/8/layout/default"/>
    <dgm:cxn modelId="{6938CE12-CE48-4735-B13D-D317A3D674F5}" type="presParOf" srcId="{CFAE2CD2-F1E5-4A8E-A444-8E4691F7769E}" destId="{D86D716D-A69C-4FB0-B4C1-B8EC4C22F1D5}" srcOrd="4" destOrd="0" presId="urn:microsoft.com/office/officeart/2005/8/layout/default"/>
    <dgm:cxn modelId="{43F7012F-F96E-4C69-B6EA-2746663E17BC}" type="presParOf" srcId="{CFAE2CD2-F1E5-4A8E-A444-8E4691F7769E}" destId="{48022040-0E4C-49CF-A9AE-72CF1CF6AA3B}" srcOrd="5" destOrd="0" presId="urn:microsoft.com/office/officeart/2005/8/layout/default"/>
    <dgm:cxn modelId="{1FCA55C6-2BD2-430E-9E53-A79FBAC179C9}" type="presParOf" srcId="{CFAE2CD2-F1E5-4A8E-A444-8E4691F7769E}" destId="{D340BFF3-3A11-4C01-85A3-32DD3FAE0B00}" srcOrd="6" destOrd="0" presId="urn:microsoft.com/office/officeart/2005/8/layout/default"/>
    <dgm:cxn modelId="{FFFFF1DE-3378-423B-A2EC-4891FC8E9E35}" type="presParOf" srcId="{CFAE2CD2-F1E5-4A8E-A444-8E4691F7769E}" destId="{61E56AD2-2A5E-4711-9FB9-5213C17DD99C}" srcOrd="7" destOrd="0" presId="urn:microsoft.com/office/officeart/2005/8/layout/default"/>
    <dgm:cxn modelId="{244FEAB7-9C1F-4062-BCCD-962BDD0FCC7D}" type="presParOf" srcId="{CFAE2CD2-F1E5-4A8E-A444-8E4691F7769E}" destId="{1E270FA2-30BB-42E6-9FDA-D4D7DA268E8D}" srcOrd="8" destOrd="0" presId="urn:microsoft.com/office/officeart/2005/8/layout/default"/>
    <dgm:cxn modelId="{96644BB4-0B94-4F49-99F7-F8FA2DC8E23E}" type="presParOf" srcId="{CFAE2CD2-F1E5-4A8E-A444-8E4691F7769E}" destId="{66C87A11-7171-4DFD-903A-7F3CF6D203CB}" srcOrd="9" destOrd="0" presId="urn:microsoft.com/office/officeart/2005/8/layout/default"/>
    <dgm:cxn modelId="{55E32216-5CF1-44E8-8192-7F2185FA1BF0}" type="presParOf" srcId="{CFAE2CD2-F1E5-4A8E-A444-8E4691F7769E}" destId="{DAF61BD1-E712-46C6-A090-1794D2D2008B}" srcOrd="10" destOrd="0" presId="urn:microsoft.com/office/officeart/2005/8/layout/default"/>
    <dgm:cxn modelId="{3730CAE3-232F-4BE2-ABF9-0AF52A92113D}" type="presParOf" srcId="{CFAE2CD2-F1E5-4A8E-A444-8E4691F7769E}" destId="{972866EA-6AE5-4210-A575-99184557A977}" srcOrd="11" destOrd="0" presId="urn:microsoft.com/office/officeart/2005/8/layout/default"/>
    <dgm:cxn modelId="{5011A14B-5003-457C-AA6F-454A5250A34D}" type="presParOf" srcId="{CFAE2CD2-F1E5-4A8E-A444-8E4691F7769E}" destId="{7DCBD506-2399-4572-9D91-1D58AB176DB6}" srcOrd="12" destOrd="0" presId="urn:microsoft.com/office/officeart/2005/8/layout/default"/>
    <dgm:cxn modelId="{47B8F39B-BDB6-4C03-A88D-EBE89CFD0B2D}" type="presParOf" srcId="{CFAE2CD2-F1E5-4A8E-A444-8E4691F7769E}" destId="{7876D2FC-037B-4F56-A99D-2AB50CC723D5}" srcOrd="13" destOrd="0" presId="urn:microsoft.com/office/officeart/2005/8/layout/default"/>
    <dgm:cxn modelId="{5E253EA9-FF1D-45E6-BDD8-72654C498650}" type="presParOf" srcId="{CFAE2CD2-F1E5-4A8E-A444-8E4691F7769E}" destId="{4249E630-B49E-41D0-A9C3-2B7E1634476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E315E2-753A-4A17-A179-B45FB00723A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3BF92B6-76AD-4C5B-AF81-C3A201C6046A}">
      <dgm:prSet phldrT="[Text]"/>
      <dgm:spPr/>
      <dgm:t>
        <a:bodyPr/>
        <a:lstStyle/>
        <a:p>
          <a:r>
            <a:rPr lang="en-US" dirty="0">
              <a:solidFill>
                <a:schemeClr val="tx1"/>
              </a:solidFill>
            </a:rPr>
            <a:t>Time / care demands/ staffing  </a:t>
          </a:r>
        </a:p>
      </dgm:t>
    </dgm:pt>
    <dgm:pt modelId="{73C70B7D-5106-44CA-9E31-4A09725AB48B}" type="parTrans" cxnId="{6DC779B9-FC6F-4F92-9E9D-CE48C0513306}">
      <dgm:prSet/>
      <dgm:spPr/>
      <dgm:t>
        <a:bodyPr/>
        <a:lstStyle/>
        <a:p>
          <a:endParaRPr lang="en-US">
            <a:solidFill>
              <a:schemeClr val="tx1"/>
            </a:solidFill>
          </a:endParaRPr>
        </a:p>
      </dgm:t>
    </dgm:pt>
    <dgm:pt modelId="{CBA47283-0693-4243-A2FA-B24BC5A8AA61}" type="sibTrans" cxnId="{6DC779B9-FC6F-4F92-9E9D-CE48C0513306}">
      <dgm:prSet/>
      <dgm:spPr/>
      <dgm:t>
        <a:bodyPr/>
        <a:lstStyle/>
        <a:p>
          <a:endParaRPr lang="en-US">
            <a:solidFill>
              <a:schemeClr val="tx1"/>
            </a:solidFill>
          </a:endParaRPr>
        </a:p>
      </dgm:t>
    </dgm:pt>
    <dgm:pt modelId="{4A523F8A-E63E-4BE9-A4B2-E2995E7A0915}">
      <dgm:prSet phldrT="[Text]"/>
      <dgm:spPr/>
      <dgm:t>
        <a:bodyPr/>
        <a:lstStyle/>
        <a:p>
          <a:r>
            <a:rPr lang="en-US" b="0" i="0" dirty="0">
              <a:solidFill>
                <a:schemeClr val="tx1"/>
              </a:solidFill>
              <a:effectLst/>
              <a:latin typeface="+mn-lt"/>
            </a:rPr>
            <a:t>Lack of support </a:t>
          </a:r>
          <a:endParaRPr lang="en-US" dirty="0">
            <a:solidFill>
              <a:schemeClr val="tx1"/>
            </a:solidFill>
            <a:latin typeface="+mn-lt"/>
          </a:endParaRPr>
        </a:p>
      </dgm:t>
    </dgm:pt>
    <dgm:pt modelId="{97D36B5D-93FA-4886-A8A0-D00573161A82}" type="parTrans" cxnId="{C6899BB6-3A1E-4E10-B360-2033F4164DBB}">
      <dgm:prSet/>
      <dgm:spPr/>
      <dgm:t>
        <a:bodyPr/>
        <a:lstStyle/>
        <a:p>
          <a:endParaRPr lang="en-US">
            <a:solidFill>
              <a:schemeClr val="tx1"/>
            </a:solidFill>
          </a:endParaRPr>
        </a:p>
      </dgm:t>
    </dgm:pt>
    <dgm:pt modelId="{3F7CCCEC-EA37-43CC-8BD1-FCAABC8922A7}" type="sibTrans" cxnId="{C6899BB6-3A1E-4E10-B360-2033F4164DBB}">
      <dgm:prSet/>
      <dgm:spPr/>
      <dgm:t>
        <a:bodyPr/>
        <a:lstStyle/>
        <a:p>
          <a:endParaRPr lang="en-US">
            <a:solidFill>
              <a:schemeClr val="tx1"/>
            </a:solidFill>
          </a:endParaRPr>
        </a:p>
      </dgm:t>
    </dgm:pt>
    <dgm:pt modelId="{09A4DAD2-1279-440F-8246-DDCC281E8953}">
      <dgm:prSet phldrT="[Text]"/>
      <dgm:spPr/>
      <dgm:t>
        <a:bodyPr/>
        <a:lstStyle/>
        <a:p>
          <a:r>
            <a:rPr lang="en-US" dirty="0">
              <a:solidFill>
                <a:schemeClr val="tx1"/>
              </a:solidFill>
            </a:rPr>
            <a:t>Exhausted </a:t>
          </a:r>
        </a:p>
      </dgm:t>
    </dgm:pt>
    <dgm:pt modelId="{B1C500A3-5051-4F55-ADAA-9F63BCD4BBCE}" type="parTrans" cxnId="{F0AF0875-A07B-4265-B032-1EECC52DDE4F}">
      <dgm:prSet/>
      <dgm:spPr/>
      <dgm:t>
        <a:bodyPr/>
        <a:lstStyle/>
        <a:p>
          <a:endParaRPr lang="en-US">
            <a:solidFill>
              <a:schemeClr val="tx1"/>
            </a:solidFill>
          </a:endParaRPr>
        </a:p>
      </dgm:t>
    </dgm:pt>
    <dgm:pt modelId="{7F706340-FA86-4412-851C-A3D35F3B8A6A}" type="sibTrans" cxnId="{F0AF0875-A07B-4265-B032-1EECC52DDE4F}">
      <dgm:prSet/>
      <dgm:spPr/>
      <dgm:t>
        <a:bodyPr/>
        <a:lstStyle/>
        <a:p>
          <a:endParaRPr lang="en-US">
            <a:solidFill>
              <a:schemeClr val="tx1"/>
            </a:solidFill>
          </a:endParaRPr>
        </a:p>
      </dgm:t>
    </dgm:pt>
    <dgm:pt modelId="{2B9851D8-DB88-4D5B-8286-915A78F7A7CE}">
      <dgm:prSet/>
      <dgm:spPr/>
      <dgm:t>
        <a:bodyPr/>
        <a:lstStyle/>
        <a:p>
          <a:r>
            <a:rPr lang="en-US" b="0" i="0" dirty="0">
              <a:solidFill>
                <a:schemeClr val="tx1"/>
              </a:solidFill>
              <a:effectLst/>
              <a:latin typeface="+mn-lt"/>
            </a:rPr>
            <a:t>Lack of culture change </a:t>
          </a:r>
          <a:endParaRPr lang="en-US" dirty="0">
            <a:solidFill>
              <a:schemeClr val="tx1"/>
            </a:solidFill>
            <a:latin typeface="+mn-lt"/>
          </a:endParaRPr>
        </a:p>
      </dgm:t>
    </dgm:pt>
    <dgm:pt modelId="{3FA0EF05-33E1-48EC-ABD4-CC21E96C56A1}" type="parTrans" cxnId="{2B47FEF5-5FB7-4CB8-800F-5066459B8F37}">
      <dgm:prSet/>
      <dgm:spPr/>
      <dgm:t>
        <a:bodyPr/>
        <a:lstStyle/>
        <a:p>
          <a:endParaRPr lang="en-US">
            <a:solidFill>
              <a:schemeClr val="tx1"/>
            </a:solidFill>
          </a:endParaRPr>
        </a:p>
      </dgm:t>
    </dgm:pt>
    <dgm:pt modelId="{F4C24564-96A7-4511-B754-49E2E8270829}" type="sibTrans" cxnId="{2B47FEF5-5FB7-4CB8-800F-5066459B8F37}">
      <dgm:prSet/>
      <dgm:spPr/>
      <dgm:t>
        <a:bodyPr/>
        <a:lstStyle/>
        <a:p>
          <a:endParaRPr lang="en-US">
            <a:solidFill>
              <a:schemeClr val="tx1"/>
            </a:solidFill>
          </a:endParaRPr>
        </a:p>
      </dgm:t>
    </dgm:pt>
    <dgm:pt modelId="{B330417F-D9C4-4F04-9859-340F0AE94CBB}" type="pres">
      <dgm:prSet presAssocID="{D7E315E2-753A-4A17-A179-B45FB00723A3}" presName="diagram" presStyleCnt="0">
        <dgm:presLayoutVars>
          <dgm:dir/>
          <dgm:resizeHandles val="exact"/>
        </dgm:presLayoutVars>
      </dgm:prSet>
      <dgm:spPr/>
    </dgm:pt>
    <dgm:pt modelId="{70A68520-3314-425B-B3B1-CAF00444DF93}" type="pres">
      <dgm:prSet presAssocID="{53BF92B6-76AD-4C5B-AF81-C3A201C6046A}" presName="node" presStyleLbl="node1" presStyleIdx="0" presStyleCnt="4">
        <dgm:presLayoutVars>
          <dgm:bulletEnabled val="1"/>
        </dgm:presLayoutVars>
      </dgm:prSet>
      <dgm:spPr/>
    </dgm:pt>
    <dgm:pt modelId="{248AFAC9-6802-47F1-90E0-E872F91E09EB}" type="pres">
      <dgm:prSet presAssocID="{CBA47283-0693-4243-A2FA-B24BC5A8AA61}" presName="sibTrans" presStyleCnt="0"/>
      <dgm:spPr/>
    </dgm:pt>
    <dgm:pt modelId="{4F9B539D-0758-4DD8-83A8-E14746B91990}" type="pres">
      <dgm:prSet presAssocID="{4A523F8A-E63E-4BE9-A4B2-E2995E7A0915}" presName="node" presStyleLbl="node1" presStyleIdx="1" presStyleCnt="4">
        <dgm:presLayoutVars>
          <dgm:bulletEnabled val="1"/>
        </dgm:presLayoutVars>
      </dgm:prSet>
      <dgm:spPr/>
    </dgm:pt>
    <dgm:pt modelId="{6A5B9976-CF42-456D-9094-C31115DDAE6A}" type="pres">
      <dgm:prSet presAssocID="{3F7CCCEC-EA37-43CC-8BD1-FCAABC8922A7}" presName="sibTrans" presStyleCnt="0"/>
      <dgm:spPr/>
    </dgm:pt>
    <dgm:pt modelId="{E77B364C-5250-4E6E-9203-E833F6D942F3}" type="pres">
      <dgm:prSet presAssocID="{2B9851D8-DB88-4D5B-8286-915A78F7A7CE}" presName="node" presStyleLbl="node1" presStyleIdx="2" presStyleCnt="4">
        <dgm:presLayoutVars>
          <dgm:bulletEnabled val="1"/>
        </dgm:presLayoutVars>
      </dgm:prSet>
      <dgm:spPr/>
    </dgm:pt>
    <dgm:pt modelId="{06138594-0E45-42D7-B75A-651FE7FFE863}" type="pres">
      <dgm:prSet presAssocID="{F4C24564-96A7-4511-B754-49E2E8270829}" presName="sibTrans" presStyleCnt="0"/>
      <dgm:spPr/>
    </dgm:pt>
    <dgm:pt modelId="{1FADF44B-3C8B-4307-8AAC-FC092817D91F}" type="pres">
      <dgm:prSet presAssocID="{09A4DAD2-1279-440F-8246-DDCC281E8953}" presName="node" presStyleLbl="node1" presStyleIdx="3" presStyleCnt="4">
        <dgm:presLayoutVars>
          <dgm:bulletEnabled val="1"/>
        </dgm:presLayoutVars>
      </dgm:prSet>
      <dgm:spPr/>
    </dgm:pt>
  </dgm:ptLst>
  <dgm:cxnLst>
    <dgm:cxn modelId="{50E6800B-E1AE-458C-BF3B-C27FB13632C2}" type="presOf" srcId="{D7E315E2-753A-4A17-A179-B45FB00723A3}" destId="{B330417F-D9C4-4F04-9859-340F0AE94CBB}" srcOrd="0" destOrd="0" presId="urn:microsoft.com/office/officeart/2005/8/layout/default"/>
    <dgm:cxn modelId="{D6F48318-E8D3-402B-90D4-CF3722E73668}" type="presOf" srcId="{09A4DAD2-1279-440F-8246-DDCC281E8953}" destId="{1FADF44B-3C8B-4307-8AAC-FC092817D91F}" srcOrd="0" destOrd="0" presId="urn:microsoft.com/office/officeart/2005/8/layout/default"/>
    <dgm:cxn modelId="{20896527-50DC-4255-94AF-839B625BA091}" type="presOf" srcId="{4A523F8A-E63E-4BE9-A4B2-E2995E7A0915}" destId="{4F9B539D-0758-4DD8-83A8-E14746B91990}" srcOrd="0" destOrd="0" presId="urn:microsoft.com/office/officeart/2005/8/layout/default"/>
    <dgm:cxn modelId="{F0AF0875-A07B-4265-B032-1EECC52DDE4F}" srcId="{D7E315E2-753A-4A17-A179-B45FB00723A3}" destId="{09A4DAD2-1279-440F-8246-DDCC281E8953}" srcOrd="3" destOrd="0" parTransId="{B1C500A3-5051-4F55-ADAA-9F63BCD4BBCE}" sibTransId="{7F706340-FA86-4412-851C-A3D35F3B8A6A}"/>
    <dgm:cxn modelId="{5783157C-BE05-494A-86FE-847A2A694F4A}" type="presOf" srcId="{2B9851D8-DB88-4D5B-8286-915A78F7A7CE}" destId="{E77B364C-5250-4E6E-9203-E833F6D942F3}" srcOrd="0" destOrd="0" presId="urn:microsoft.com/office/officeart/2005/8/layout/default"/>
    <dgm:cxn modelId="{C6899BB6-3A1E-4E10-B360-2033F4164DBB}" srcId="{D7E315E2-753A-4A17-A179-B45FB00723A3}" destId="{4A523F8A-E63E-4BE9-A4B2-E2995E7A0915}" srcOrd="1" destOrd="0" parTransId="{97D36B5D-93FA-4886-A8A0-D00573161A82}" sibTransId="{3F7CCCEC-EA37-43CC-8BD1-FCAABC8922A7}"/>
    <dgm:cxn modelId="{6DC779B9-FC6F-4F92-9E9D-CE48C0513306}" srcId="{D7E315E2-753A-4A17-A179-B45FB00723A3}" destId="{53BF92B6-76AD-4C5B-AF81-C3A201C6046A}" srcOrd="0" destOrd="0" parTransId="{73C70B7D-5106-44CA-9E31-4A09725AB48B}" sibTransId="{CBA47283-0693-4243-A2FA-B24BC5A8AA61}"/>
    <dgm:cxn modelId="{00ACEBDE-925E-4EE3-8617-97783F6409DC}" type="presOf" srcId="{53BF92B6-76AD-4C5B-AF81-C3A201C6046A}" destId="{70A68520-3314-425B-B3B1-CAF00444DF93}" srcOrd="0" destOrd="0" presId="urn:microsoft.com/office/officeart/2005/8/layout/default"/>
    <dgm:cxn modelId="{2B47FEF5-5FB7-4CB8-800F-5066459B8F37}" srcId="{D7E315E2-753A-4A17-A179-B45FB00723A3}" destId="{2B9851D8-DB88-4D5B-8286-915A78F7A7CE}" srcOrd="2" destOrd="0" parTransId="{3FA0EF05-33E1-48EC-ABD4-CC21E96C56A1}" sibTransId="{F4C24564-96A7-4511-B754-49E2E8270829}"/>
    <dgm:cxn modelId="{E3346917-01B1-4FCC-9275-7CC10B17D28E}" type="presParOf" srcId="{B330417F-D9C4-4F04-9859-340F0AE94CBB}" destId="{70A68520-3314-425B-B3B1-CAF00444DF93}" srcOrd="0" destOrd="0" presId="urn:microsoft.com/office/officeart/2005/8/layout/default"/>
    <dgm:cxn modelId="{DB91B8FF-0215-4472-BACA-35500A19C632}" type="presParOf" srcId="{B330417F-D9C4-4F04-9859-340F0AE94CBB}" destId="{248AFAC9-6802-47F1-90E0-E872F91E09EB}" srcOrd="1" destOrd="0" presId="urn:microsoft.com/office/officeart/2005/8/layout/default"/>
    <dgm:cxn modelId="{4B4FD8A7-184A-49EC-8C53-488A7B6EBFD3}" type="presParOf" srcId="{B330417F-D9C4-4F04-9859-340F0AE94CBB}" destId="{4F9B539D-0758-4DD8-83A8-E14746B91990}" srcOrd="2" destOrd="0" presId="urn:microsoft.com/office/officeart/2005/8/layout/default"/>
    <dgm:cxn modelId="{BF5AB1C4-EADE-4975-B931-B3E1AF94BA85}" type="presParOf" srcId="{B330417F-D9C4-4F04-9859-340F0AE94CBB}" destId="{6A5B9976-CF42-456D-9094-C31115DDAE6A}" srcOrd="3" destOrd="0" presId="urn:microsoft.com/office/officeart/2005/8/layout/default"/>
    <dgm:cxn modelId="{84CEFBEB-44E1-4F29-AD9D-FF8E45A13E01}" type="presParOf" srcId="{B330417F-D9C4-4F04-9859-340F0AE94CBB}" destId="{E77B364C-5250-4E6E-9203-E833F6D942F3}" srcOrd="4" destOrd="0" presId="urn:microsoft.com/office/officeart/2005/8/layout/default"/>
    <dgm:cxn modelId="{EB91C7D1-08CE-4E55-8B42-9A6E0624750C}" type="presParOf" srcId="{B330417F-D9C4-4F04-9859-340F0AE94CBB}" destId="{06138594-0E45-42D7-B75A-651FE7FFE863}" srcOrd="5" destOrd="0" presId="urn:microsoft.com/office/officeart/2005/8/layout/default"/>
    <dgm:cxn modelId="{05DA391F-EAB7-4B0C-8E8C-0B9487BF3E0A}" type="presParOf" srcId="{B330417F-D9C4-4F04-9859-340F0AE94CBB}" destId="{1FADF44B-3C8B-4307-8AAC-FC092817D91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71303C-5A91-4F2D-BD8B-7D5720844EC6}" type="doc">
      <dgm:prSet loTypeId="urn:microsoft.com/office/officeart/2005/8/layout/chevron1" loCatId="process" qsTypeId="urn:microsoft.com/office/officeart/2005/8/quickstyle/simple1" qsCatId="simple" csTypeId="urn:microsoft.com/office/officeart/2005/8/colors/accent6_2" csCatId="accent6" phldr="1"/>
      <dgm:spPr/>
    </dgm:pt>
    <dgm:pt modelId="{85E5E2B7-9697-499F-9C81-D1BFF6189C67}">
      <dgm:prSet phldrT="[Text]"/>
      <dgm:spPr/>
      <dgm:t>
        <a:bodyPr/>
        <a:lstStyle/>
        <a:p>
          <a:r>
            <a:rPr lang="en-US" dirty="0">
              <a:solidFill>
                <a:schemeClr val="tx1"/>
              </a:solidFill>
            </a:rPr>
            <a:t>33% </a:t>
          </a:r>
        </a:p>
        <a:p>
          <a:r>
            <a:rPr lang="en-US" dirty="0">
              <a:solidFill>
                <a:schemeClr val="tx1"/>
              </a:solidFill>
            </a:rPr>
            <a:t>All </a:t>
          </a:r>
        </a:p>
      </dgm:t>
    </dgm:pt>
    <dgm:pt modelId="{98B9D75E-867F-4131-B13A-330C08DEC4A7}" type="parTrans" cxnId="{41848D4F-35A8-441E-A69A-2315B8CC15C5}">
      <dgm:prSet/>
      <dgm:spPr/>
      <dgm:t>
        <a:bodyPr/>
        <a:lstStyle/>
        <a:p>
          <a:endParaRPr lang="en-US">
            <a:solidFill>
              <a:schemeClr val="tx1"/>
            </a:solidFill>
          </a:endParaRPr>
        </a:p>
      </dgm:t>
    </dgm:pt>
    <dgm:pt modelId="{E7EA449A-1A31-480F-B80E-2264CC7FBA65}" type="sibTrans" cxnId="{41848D4F-35A8-441E-A69A-2315B8CC15C5}">
      <dgm:prSet/>
      <dgm:spPr/>
      <dgm:t>
        <a:bodyPr/>
        <a:lstStyle/>
        <a:p>
          <a:endParaRPr lang="en-US">
            <a:solidFill>
              <a:schemeClr val="tx1"/>
            </a:solidFill>
          </a:endParaRPr>
        </a:p>
      </dgm:t>
    </dgm:pt>
    <dgm:pt modelId="{FFFF9F87-A02F-4260-AAC8-5FFAFE8A5FC2}">
      <dgm:prSet phldrT="[Text]"/>
      <dgm:spPr/>
      <dgm:t>
        <a:bodyPr/>
        <a:lstStyle/>
        <a:p>
          <a:r>
            <a:rPr lang="en-US" dirty="0">
              <a:solidFill>
                <a:schemeClr val="tx1"/>
              </a:solidFill>
            </a:rPr>
            <a:t>11%</a:t>
          </a:r>
        </a:p>
        <a:p>
          <a:r>
            <a:rPr lang="en-US" dirty="0">
              <a:solidFill>
                <a:schemeClr val="tx1"/>
              </a:solidFill>
            </a:rPr>
            <a:t>Hospital </a:t>
          </a:r>
        </a:p>
      </dgm:t>
    </dgm:pt>
    <dgm:pt modelId="{22D6AD0E-186B-4F80-881A-B9133CA59FC8}" type="parTrans" cxnId="{7DBF1151-1218-4E53-BC4B-DA2A03DD3601}">
      <dgm:prSet/>
      <dgm:spPr/>
      <dgm:t>
        <a:bodyPr/>
        <a:lstStyle/>
        <a:p>
          <a:endParaRPr lang="en-US">
            <a:solidFill>
              <a:schemeClr val="tx1"/>
            </a:solidFill>
          </a:endParaRPr>
        </a:p>
      </dgm:t>
    </dgm:pt>
    <dgm:pt modelId="{ACD4825B-F1BF-4224-8A16-69592065B216}" type="sibTrans" cxnId="{7DBF1151-1218-4E53-BC4B-DA2A03DD3601}">
      <dgm:prSet/>
      <dgm:spPr/>
      <dgm:t>
        <a:bodyPr/>
        <a:lstStyle/>
        <a:p>
          <a:endParaRPr lang="en-US">
            <a:solidFill>
              <a:schemeClr val="tx1"/>
            </a:solidFill>
          </a:endParaRPr>
        </a:p>
      </dgm:t>
    </dgm:pt>
    <dgm:pt modelId="{BC51E293-B727-49D9-98C3-11A7BD8CA1B4}">
      <dgm:prSet phldrT="[Text]"/>
      <dgm:spPr/>
      <dgm:t>
        <a:bodyPr/>
        <a:lstStyle/>
        <a:p>
          <a:r>
            <a:rPr lang="en-US" dirty="0">
              <a:solidFill>
                <a:schemeClr val="tx1"/>
              </a:solidFill>
            </a:rPr>
            <a:t>16-55%</a:t>
          </a:r>
        </a:p>
        <a:p>
          <a:r>
            <a:rPr lang="en-US" dirty="0">
              <a:solidFill>
                <a:schemeClr val="tx1"/>
              </a:solidFill>
            </a:rPr>
            <a:t>WHHIP</a:t>
          </a:r>
        </a:p>
      </dgm:t>
    </dgm:pt>
    <dgm:pt modelId="{83672C81-5222-40CB-AC66-205CA53B49DE}" type="parTrans" cxnId="{F2E786F7-1C85-4D17-BF6D-73B219010665}">
      <dgm:prSet/>
      <dgm:spPr/>
      <dgm:t>
        <a:bodyPr/>
        <a:lstStyle/>
        <a:p>
          <a:endParaRPr lang="en-US">
            <a:solidFill>
              <a:schemeClr val="tx1"/>
            </a:solidFill>
          </a:endParaRPr>
        </a:p>
      </dgm:t>
    </dgm:pt>
    <dgm:pt modelId="{94BB3BD3-FBCE-4FAA-9653-B640C0010BAF}" type="sibTrans" cxnId="{F2E786F7-1C85-4D17-BF6D-73B219010665}">
      <dgm:prSet/>
      <dgm:spPr/>
      <dgm:t>
        <a:bodyPr/>
        <a:lstStyle/>
        <a:p>
          <a:endParaRPr lang="en-US">
            <a:solidFill>
              <a:schemeClr val="tx1"/>
            </a:solidFill>
          </a:endParaRPr>
        </a:p>
      </dgm:t>
    </dgm:pt>
    <dgm:pt modelId="{1430F320-D457-4BFC-8515-A842380BB24F}" type="pres">
      <dgm:prSet presAssocID="{B271303C-5A91-4F2D-BD8B-7D5720844EC6}" presName="Name0" presStyleCnt="0">
        <dgm:presLayoutVars>
          <dgm:dir/>
          <dgm:animLvl val="lvl"/>
          <dgm:resizeHandles val="exact"/>
        </dgm:presLayoutVars>
      </dgm:prSet>
      <dgm:spPr/>
    </dgm:pt>
    <dgm:pt modelId="{7169DA52-AF52-4AEC-BDC9-ABBE87D06DEE}" type="pres">
      <dgm:prSet presAssocID="{85E5E2B7-9697-499F-9C81-D1BFF6189C67}" presName="parTxOnly" presStyleLbl="node1" presStyleIdx="0" presStyleCnt="3">
        <dgm:presLayoutVars>
          <dgm:chMax val="0"/>
          <dgm:chPref val="0"/>
          <dgm:bulletEnabled val="1"/>
        </dgm:presLayoutVars>
      </dgm:prSet>
      <dgm:spPr/>
    </dgm:pt>
    <dgm:pt modelId="{1F5D93A4-9AAB-45A9-AC63-D2E8385E0A51}" type="pres">
      <dgm:prSet presAssocID="{E7EA449A-1A31-480F-B80E-2264CC7FBA65}" presName="parTxOnlySpace" presStyleCnt="0"/>
      <dgm:spPr/>
    </dgm:pt>
    <dgm:pt modelId="{D9CAAF0F-F758-417B-BCD0-0AF66AECDA47}" type="pres">
      <dgm:prSet presAssocID="{FFFF9F87-A02F-4260-AAC8-5FFAFE8A5FC2}" presName="parTxOnly" presStyleLbl="node1" presStyleIdx="1" presStyleCnt="3">
        <dgm:presLayoutVars>
          <dgm:chMax val="0"/>
          <dgm:chPref val="0"/>
          <dgm:bulletEnabled val="1"/>
        </dgm:presLayoutVars>
      </dgm:prSet>
      <dgm:spPr/>
    </dgm:pt>
    <dgm:pt modelId="{CDEA25EB-41B1-4B83-819F-24472EAF850A}" type="pres">
      <dgm:prSet presAssocID="{ACD4825B-F1BF-4224-8A16-69592065B216}" presName="parTxOnlySpace" presStyleCnt="0"/>
      <dgm:spPr/>
    </dgm:pt>
    <dgm:pt modelId="{2606D286-18DA-4EDA-BA3D-24B63CB0B14F}" type="pres">
      <dgm:prSet presAssocID="{BC51E293-B727-49D9-98C3-11A7BD8CA1B4}" presName="parTxOnly" presStyleLbl="node1" presStyleIdx="2" presStyleCnt="3">
        <dgm:presLayoutVars>
          <dgm:chMax val="0"/>
          <dgm:chPref val="0"/>
          <dgm:bulletEnabled val="1"/>
        </dgm:presLayoutVars>
      </dgm:prSet>
      <dgm:spPr/>
    </dgm:pt>
  </dgm:ptLst>
  <dgm:cxnLst>
    <dgm:cxn modelId="{92AB2D12-CF91-40AB-8BF9-F58CB50DA20B}" type="presOf" srcId="{FFFF9F87-A02F-4260-AAC8-5FFAFE8A5FC2}" destId="{D9CAAF0F-F758-417B-BCD0-0AF66AECDA47}" srcOrd="0" destOrd="0" presId="urn:microsoft.com/office/officeart/2005/8/layout/chevron1"/>
    <dgm:cxn modelId="{55AE7814-A951-49C5-9899-BB1B03D3FD14}" type="presOf" srcId="{B271303C-5A91-4F2D-BD8B-7D5720844EC6}" destId="{1430F320-D457-4BFC-8515-A842380BB24F}" srcOrd="0" destOrd="0" presId="urn:microsoft.com/office/officeart/2005/8/layout/chevron1"/>
    <dgm:cxn modelId="{A0211C5B-35B5-4AA5-9DEA-48D14F25B7C4}" type="presOf" srcId="{85E5E2B7-9697-499F-9C81-D1BFF6189C67}" destId="{7169DA52-AF52-4AEC-BDC9-ABBE87D06DEE}" srcOrd="0" destOrd="0" presId="urn:microsoft.com/office/officeart/2005/8/layout/chevron1"/>
    <dgm:cxn modelId="{41848D4F-35A8-441E-A69A-2315B8CC15C5}" srcId="{B271303C-5A91-4F2D-BD8B-7D5720844EC6}" destId="{85E5E2B7-9697-499F-9C81-D1BFF6189C67}" srcOrd="0" destOrd="0" parTransId="{98B9D75E-867F-4131-B13A-330C08DEC4A7}" sibTransId="{E7EA449A-1A31-480F-B80E-2264CC7FBA65}"/>
    <dgm:cxn modelId="{7DBF1151-1218-4E53-BC4B-DA2A03DD3601}" srcId="{B271303C-5A91-4F2D-BD8B-7D5720844EC6}" destId="{FFFF9F87-A02F-4260-AAC8-5FFAFE8A5FC2}" srcOrd="1" destOrd="0" parTransId="{22D6AD0E-186B-4F80-881A-B9133CA59FC8}" sibTransId="{ACD4825B-F1BF-4224-8A16-69592065B216}"/>
    <dgm:cxn modelId="{6C0A91AE-5368-446C-8DC5-C5B100A7D704}" type="presOf" srcId="{BC51E293-B727-49D9-98C3-11A7BD8CA1B4}" destId="{2606D286-18DA-4EDA-BA3D-24B63CB0B14F}" srcOrd="0" destOrd="0" presId="urn:microsoft.com/office/officeart/2005/8/layout/chevron1"/>
    <dgm:cxn modelId="{F2E786F7-1C85-4D17-BF6D-73B219010665}" srcId="{B271303C-5A91-4F2D-BD8B-7D5720844EC6}" destId="{BC51E293-B727-49D9-98C3-11A7BD8CA1B4}" srcOrd="2" destOrd="0" parTransId="{83672C81-5222-40CB-AC66-205CA53B49DE}" sibTransId="{94BB3BD3-FBCE-4FAA-9653-B640C0010BAF}"/>
    <dgm:cxn modelId="{77E2DBBC-5958-4861-9483-D0A429B85BFA}" type="presParOf" srcId="{1430F320-D457-4BFC-8515-A842380BB24F}" destId="{7169DA52-AF52-4AEC-BDC9-ABBE87D06DEE}" srcOrd="0" destOrd="0" presId="urn:microsoft.com/office/officeart/2005/8/layout/chevron1"/>
    <dgm:cxn modelId="{6619A1C1-2DE9-460B-924C-CA80F552DF6A}" type="presParOf" srcId="{1430F320-D457-4BFC-8515-A842380BB24F}" destId="{1F5D93A4-9AAB-45A9-AC63-D2E8385E0A51}" srcOrd="1" destOrd="0" presId="urn:microsoft.com/office/officeart/2005/8/layout/chevron1"/>
    <dgm:cxn modelId="{2769CD46-2A89-4118-961C-2ACE872445C9}" type="presParOf" srcId="{1430F320-D457-4BFC-8515-A842380BB24F}" destId="{D9CAAF0F-F758-417B-BCD0-0AF66AECDA47}" srcOrd="2" destOrd="0" presId="urn:microsoft.com/office/officeart/2005/8/layout/chevron1"/>
    <dgm:cxn modelId="{2A378BBA-EB8B-4261-91E1-9B0745ECD4DD}" type="presParOf" srcId="{1430F320-D457-4BFC-8515-A842380BB24F}" destId="{CDEA25EB-41B1-4B83-819F-24472EAF850A}" srcOrd="3" destOrd="0" presId="urn:microsoft.com/office/officeart/2005/8/layout/chevron1"/>
    <dgm:cxn modelId="{A0945BA3-55A6-4AA0-A30E-A1C65750C38A}" type="presParOf" srcId="{1430F320-D457-4BFC-8515-A842380BB24F}" destId="{2606D286-18DA-4EDA-BA3D-24B63CB0B14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590E23-C2D1-4C66-B1AA-23C49B3BC3D1}"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3E6042A-3570-41F4-9C09-E4B2ADBFF21C}">
      <dgm:prSet phldrT="[Text]"/>
      <dgm:spPr/>
      <dgm:t>
        <a:bodyPr/>
        <a:lstStyle/>
        <a:p>
          <a:r>
            <a:rPr lang="en-US" dirty="0"/>
            <a:t>Stress </a:t>
          </a:r>
        </a:p>
      </dgm:t>
    </dgm:pt>
    <dgm:pt modelId="{71ABAB0E-4AA7-4B1F-BF37-E5D80DE026E6}" type="parTrans" cxnId="{73A6B0B0-BBCA-4F83-B31E-7627D8EB30D2}">
      <dgm:prSet/>
      <dgm:spPr/>
      <dgm:t>
        <a:bodyPr/>
        <a:lstStyle/>
        <a:p>
          <a:endParaRPr lang="en-US"/>
        </a:p>
      </dgm:t>
    </dgm:pt>
    <dgm:pt modelId="{07AD6F01-3A3D-4E73-A018-E9C6ACAE4AC6}" type="sibTrans" cxnId="{73A6B0B0-BBCA-4F83-B31E-7627D8EB30D2}">
      <dgm:prSet/>
      <dgm:spPr/>
      <dgm:t>
        <a:bodyPr/>
        <a:lstStyle/>
        <a:p>
          <a:endParaRPr lang="en-US"/>
        </a:p>
      </dgm:t>
    </dgm:pt>
    <dgm:pt modelId="{7D61C885-EBC7-4107-818F-2B683945AAE7}">
      <dgm:prSet phldrT="[Text]"/>
      <dgm:spPr/>
      <dgm:t>
        <a:bodyPr/>
        <a:lstStyle/>
        <a:p>
          <a:r>
            <a:rPr lang="en-US" dirty="0"/>
            <a:t>Job stress </a:t>
          </a:r>
        </a:p>
      </dgm:t>
    </dgm:pt>
    <dgm:pt modelId="{1BD13BF7-66BB-46B5-B31F-3C73E8BB5F09}" type="parTrans" cxnId="{06381710-5F91-4BFD-AD35-34E442F2F3B3}">
      <dgm:prSet/>
      <dgm:spPr/>
      <dgm:t>
        <a:bodyPr/>
        <a:lstStyle/>
        <a:p>
          <a:endParaRPr lang="en-US"/>
        </a:p>
      </dgm:t>
    </dgm:pt>
    <dgm:pt modelId="{477B42E5-7FA1-4620-86E6-8D83D662B825}" type="sibTrans" cxnId="{06381710-5F91-4BFD-AD35-34E442F2F3B3}">
      <dgm:prSet/>
      <dgm:spPr/>
      <dgm:t>
        <a:bodyPr/>
        <a:lstStyle/>
        <a:p>
          <a:endParaRPr lang="en-US"/>
        </a:p>
      </dgm:t>
    </dgm:pt>
    <dgm:pt modelId="{11A32765-EFB4-41EC-8E3D-696BA9926E3D}" type="pres">
      <dgm:prSet presAssocID="{22590E23-C2D1-4C66-B1AA-23C49B3BC3D1}" presName="Name0" presStyleCnt="0">
        <dgm:presLayoutVars>
          <dgm:chMax val="11"/>
          <dgm:chPref val="11"/>
          <dgm:dir/>
          <dgm:resizeHandles/>
        </dgm:presLayoutVars>
      </dgm:prSet>
      <dgm:spPr/>
    </dgm:pt>
    <dgm:pt modelId="{57631B35-09D3-4187-AC9E-01C67AD4DA72}" type="pres">
      <dgm:prSet presAssocID="{7D61C885-EBC7-4107-818F-2B683945AAE7}" presName="Accent2" presStyleCnt="0"/>
      <dgm:spPr/>
    </dgm:pt>
    <dgm:pt modelId="{6B6D817B-FC11-4A70-B728-BDB3F8EFF2C2}" type="pres">
      <dgm:prSet presAssocID="{7D61C885-EBC7-4107-818F-2B683945AAE7}" presName="Accent" presStyleLbl="node1" presStyleIdx="0" presStyleCnt="2"/>
      <dgm:spPr/>
    </dgm:pt>
    <dgm:pt modelId="{31291EB4-E41A-4E92-9384-2D6EADED2285}" type="pres">
      <dgm:prSet presAssocID="{7D61C885-EBC7-4107-818F-2B683945AAE7}" presName="ParentBackground2" presStyleCnt="0"/>
      <dgm:spPr/>
    </dgm:pt>
    <dgm:pt modelId="{64FACA88-13C6-482B-A14C-8461C69C432C}" type="pres">
      <dgm:prSet presAssocID="{7D61C885-EBC7-4107-818F-2B683945AAE7}" presName="ParentBackground" presStyleLbl="fgAcc1" presStyleIdx="0" presStyleCnt="2"/>
      <dgm:spPr/>
    </dgm:pt>
    <dgm:pt modelId="{9109E58C-450C-4D9A-AEEF-95942E7CF6B8}" type="pres">
      <dgm:prSet presAssocID="{7D61C885-EBC7-4107-818F-2B683945AAE7}" presName="Parent2" presStyleLbl="revTx" presStyleIdx="0" presStyleCnt="0">
        <dgm:presLayoutVars>
          <dgm:chMax val="1"/>
          <dgm:chPref val="1"/>
          <dgm:bulletEnabled val="1"/>
        </dgm:presLayoutVars>
      </dgm:prSet>
      <dgm:spPr/>
    </dgm:pt>
    <dgm:pt modelId="{3EEAE9A8-CE37-4204-8B68-CD8CBE01FADE}" type="pres">
      <dgm:prSet presAssocID="{73E6042A-3570-41F4-9C09-E4B2ADBFF21C}" presName="Accent1" presStyleCnt="0"/>
      <dgm:spPr/>
    </dgm:pt>
    <dgm:pt modelId="{A15C2918-7A7E-4681-8B98-4B20E5D3F27B}" type="pres">
      <dgm:prSet presAssocID="{73E6042A-3570-41F4-9C09-E4B2ADBFF21C}" presName="Accent" presStyleLbl="node1" presStyleIdx="1" presStyleCnt="2"/>
      <dgm:spPr/>
    </dgm:pt>
    <dgm:pt modelId="{B5855986-954C-4EA7-A8FA-E6FE7EFD8701}" type="pres">
      <dgm:prSet presAssocID="{73E6042A-3570-41F4-9C09-E4B2ADBFF21C}" presName="ParentBackground1" presStyleCnt="0"/>
      <dgm:spPr/>
    </dgm:pt>
    <dgm:pt modelId="{17307DD2-DBEA-497B-8BC8-20BD6AAC8766}" type="pres">
      <dgm:prSet presAssocID="{73E6042A-3570-41F4-9C09-E4B2ADBFF21C}" presName="ParentBackground" presStyleLbl="fgAcc1" presStyleIdx="1" presStyleCnt="2"/>
      <dgm:spPr/>
    </dgm:pt>
    <dgm:pt modelId="{DAA3C123-7962-44CB-AE81-A217FCE0E9A2}" type="pres">
      <dgm:prSet presAssocID="{73E6042A-3570-41F4-9C09-E4B2ADBFF21C}" presName="Parent1" presStyleLbl="revTx" presStyleIdx="0" presStyleCnt="0">
        <dgm:presLayoutVars>
          <dgm:chMax val="1"/>
          <dgm:chPref val="1"/>
          <dgm:bulletEnabled val="1"/>
        </dgm:presLayoutVars>
      </dgm:prSet>
      <dgm:spPr/>
    </dgm:pt>
  </dgm:ptLst>
  <dgm:cxnLst>
    <dgm:cxn modelId="{06381710-5F91-4BFD-AD35-34E442F2F3B3}" srcId="{22590E23-C2D1-4C66-B1AA-23C49B3BC3D1}" destId="{7D61C885-EBC7-4107-818F-2B683945AAE7}" srcOrd="1" destOrd="0" parTransId="{1BD13BF7-66BB-46B5-B31F-3C73E8BB5F09}" sibTransId="{477B42E5-7FA1-4620-86E6-8D83D662B825}"/>
    <dgm:cxn modelId="{5ABC433B-47AF-4C3A-9C1B-C449F82A91A3}" type="presOf" srcId="{73E6042A-3570-41F4-9C09-E4B2ADBFF21C}" destId="{DAA3C123-7962-44CB-AE81-A217FCE0E9A2}" srcOrd="1" destOrd="0" presId="urn:microsoft.com/office/officeart/2011/layout/CircleProcess"/>
    <dgm:cxn modelId="{EB8F474A-337B-4A1D-BCEB-CB064831E69D}" type="presOf" srcId="{7D61C885-EBC7-4107-818F-2B683945AAE7}" destId="{9109E58C-450C-4D9A-AEEF-95942E7CF6B8}" srcOrd="1" destOrd="0" presId="urn:microsoft.com/office/officeart/2011/layout/CircleProcess"/>
    <dgm:cxn modelId="{5CEF9C8C-B725-4C65-AD30-198A8C1B6184}" type="presOf" srcId="{22590E23-C2D1-4C66-B1AA-23C49B3BC3D1}" destId="{11A32765-EFB4-41EC-8E3D-696BA9926E3D}" srcOrd="0" destOrd="0" presId="urn:microsoft.com/office/officeart/2011/layout/CircleProcess"/>
    <dgm:cxn modelId="{0ACB37A0-4C1C-4BD4-86D3-A391D509AE01}" type="presOf" srcId="{7D61C885-EBC7-4107-818F-2B683945AAE7}" destId="{64FACA88-13C6-482B-A14C-8461C69C432C}" srcOrd="0" destOrd="0" presId="urn:microsoft.com/office/officeart/2011/layout/CircleProcess"/>
    <dgm:cxn modelId="{73A6B0B0-BBCA-4F83-B31E-7627D8EB30D2}" srcId="{22590E23-C2D1-4C66-B1AA-23C49B3BC3D1}" destId="{73E6042A-3570-41F4-9C09-E4B2ADBFF21C}" srcOrd="0" destOrd="0" parTransId="{71ABAB0E-4AA7-4B1F-BF37-E5D80DE026E6}" sibTransId="{07AD6F01-3A3D-4E73-A018-E9C6ACAE4AC6}"/>
    <dgm:cxn modelId="{C97FD6D8-6899-45A9-ADF5-5E32FAAEBE64}" type="presOf" srcId="{73E6042A-3570-41F4-9C09-E4B2ADBFF21C}" destId="{17307DD2-DBEA-497B-8BC8-20BD6AAC8766}" srcOrd="0" destOrd="0" presId="urn:microsoft.com/office/officeart/2011/layout/CircleProcess"/>
    <dgm:cxn modelId="{75679C67-FF8F-4D22-AB18-9A5E10E86F92}" type="presParOf" srcId="{11A32765-EFB4-41EC-8E3D-696BA9926E3D}" destId="{57631B35-09D3-4187-AC9E-01C67AD4DA72}" srcOrd="0" destOrd="0" presId="urn:microsoft.com/office/officeart/2011/layout/CircleProcess"/>
    <dgm:cxn modelId="{6FEE98BC-AC31-4B8C-B0FA-C69ED3C91EDD}" type="presParOf" srcId="{57631B35-09D3-4187-AC9E-01C67AD4DA72}" destId="{6B6D817B-FC11-4A70-B728-BDB3F8EFF2C2}" srcOrd="0" destOrd="0" presId="urn:microsoft.com/office/officeart/2011/layout/CircleProcess"/>
    <dgm:cxn modelId="{9578C4F1-B18F-43DE-9727-D90AA2507145}" type="presParOf" srcId="{11A32765-EFB4-41EC-8E3D-696BA9926E3D}" destId="{31291EB4-E41A-4E92-9384-2D6EADED2285}" srcOrd="1" destOrd="0" presId="urn:microsoft.com/office/officeart/2011/layout/CircleProcess"/>
    <dgm:cxn modelId="{E897C06A-3D6E-4841-8A12-E59CA3CDE9F8}" type="presParOf" srcId="{31291EB4-E41A-4E92-9384-2D6EADED2285}" destId="{64FACA88-13C6-482B-A14C-8461C69C432C}" srcOrd="0" destOrd="0" presId="urn:microsoft.com/office/officeart/2011/layout/CircleProcess"/>
    <dgm:cxn modelId="{133A81BD-600A-44D7-BA4D-02A394C3C640}" type="presParOf" srcId="{11A32765-EFB4-41EC-8E3D-696BA9926E3D}" destId="{9109E58C-450C-4D9A-AEEF-95942E7CF6B8}" srcOrd="2" destOrd="0" presId="urn:microsoft.com/office/officeart/2011/layout/CircleProcess"/>
    <dgm:cxn modelId="{01D53C25-2655-4236-9CCC-54C39FE4FE21}" type="presParOf" srcId="{11A32765-EFB4-41EC-8E3D-696BA9926E3D}" destId="{3EEAE9A8-CE37-4204-8B68-CD8CBE01FADE}" srcOrd="3" destOrd="0" presId="urn:microsoft.com/office/officeart/2011/layout/CircleProcess"/>
    <dgm:cxn modelId="{43C031D8-8275-4E5F-99CB-079D677B72EA}" type="presParOf" srcId="{3EEAE9A8-CE37-4204-8B68-CD8CBE01FADE}" destId="{A15C2918-7A7E-4681-8B98-4B20E5D3F27B}" srcOrd="0" destOrd="0" presId="urn:microsoft.com/office/officeart/2011/layout/CircleProcess"/>
    <dgm:cxn modelId="{9AFD6776-5CA5-4B0E-BCCA-F3A2A895779A}" type="presParOf" srcId="{11A32765-EFB4-41EC-8E3D-696BA9926E3D}" destId="{B5855986-954C-4EA7-A8FA-E6FE7EFD8701}" srcOrd="4" destOrd="0" presId="urn:microsoft.com/office/officeart/2011/layout/CircleProcess"/>
    <dgm:cxn modelId="{4F09F33B-2B30-4A86-B944-9112491C8C78}" type="presParOf" srcId="{B5855986-954C-4EA7-A8FA-E6FE7EFD8701}" destId="{17307DD2-DBEA-497B-8BC8-20BD6AAC8766}" srcOrd="0" destOrd="0" presId="urn:microsoft.com/office/officeart/2011/layout/CircleProcess"/>
    <dgm:cxn modelId="{4B36FE83-DFE3-4D85-9461-7C2560017D48}" type="presParOf" srcId="{11A32765-EFB4-41EC-8E3D-696BA9926E3D}" destId="{DAA3C123-7962-44CB-AE81-A217FCE0E9A2}" srcOrd="5" destOrd="0" presId="urn:microsoft.com/office/officeart/2011/layout/Circle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9C268-9EF2-46ED-9619-5E44E3FBE339}">
      <dsp:nvSpPr>
        <dsp:cNvPr id="0" name=""/>
        <dsp:cNvSpPr/>
      </dsp:nvSpPr>
      <dsp:spPr>
        <a:xfrm>
          <a:off x="3486" y="781959"/>
          <a:ext cx="2765756" cy="1659453"/>
        </a:xfrm>
        <a:prstGeom prst="rect">
          <a:avLst/>
        </a:prstGeom>
        <a:solidFill>
          <a:schemeClr val="accent6"/>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rPr>
            <a:t>Integration/culture of health</a:t>
          </a:r>
        </a:p>
        <a:p>
          <a:pPr marL="0" lvl="0" indent="0" algn="ctr" defTabSz="889000">
            <a:lnSpc>
              <a:spcPct val="90000"/>
            </a:lnSpc>
            <a:spcBef>
              <a:spcPct val="0"/>
            </a:spcBef>
            <a:spcAft>
              <a:spcPct val="35000"/>
            </a:spcAft>
            <a:buNone/>
          </a:pPr>
          <a:r>
            <a:rPr lang="en-US" sz="2000" b="0" i="0" kern="1200" dirty="0">
              <a:solidFill>
                <a:schemeClr val="tx1"/>
              </a:solidFill>
            </a:rPr>
            <a:t>TWH, champions, stakeholders </a:t>
          </a:r>
          <a:br>
            <a:rPr lang="en-US" sz="2000" kern="1200" dirty="0">
              <a:solidFill>
                <a:schemeClr val="tx1"/>
              </a:solidFill>
            </a:rPr>
          </a:br>
          <a:endParaRPr lang="en-US" sz="2000" kern="1200" dirty="0">
            <a:solidFill>
              <a:schemeClr val="tx1"/>
            </a:solidFill>
          </a:endParaRPr>
        </a:p>
      </dsp:txBody>
      <dsp:txXfrm>
        <a:off x="3486" y="781959"/>
        <a:ext cx="2765756" cy="1659453"/>
      </dsp:txXfrm>
    </dsp:sp>
    <dsp:sp modelId="{2E9F1104-A8A5-4260-9E61-EAFFDBA018DD}">
      <dsp:nvSpPr>
        <dsp:cNvPr id="0" name=""/>
        <dsp:cNvSpPr/>
      </dsp:nvSpPr>
      <dsp:spPr>
        <a:xfrm>
          <a:off x="3045818" y="781959"/>
          <a:ext cx="2765756" cy="16594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PA</a:t>
          </a:r>
        </a:p>
        <a:p>
          <a:pPr marL="0" lvl="0" indent="0" algn="ctr" defTabSz="889000">
            <a:lnSpc>
              <a:spcPct val="90000"/>
            </a:lnSpc>
            <a:spcBef>
              <a:spcPct val="0"/>
            </a:spcBef>
            <a:spcAft>
              <a:spcPct val="35000"/>
            </a:spcAft>
            <a:buNone/>
          </a:pPr>
          <a:r>
            <a:rPr lang="en-US" sz="2000" kern="1200" dirty="0">
              <a:solidFill>
                <a:schemeClr val="tx1"/>
              </a:solidFill>
            </a:rPr>
            <a:t>Work time,  PA work stations, </a:t>
          </a:r>
          <a:r>
            <a:rPr lang="en-US" sz="2000" b="0" i="0" kern="1200" dirty="0">
              <a:solidFill>
                <a:schemeClr val="tx1"/>
              </a:solidFill>
            </a:rPr>
            <a:t>incentives/ competitions, tracking devices, equipment</a:t>
          </a:r>
          <a:endParaRPr lang="en-US" sz="2000" kern="1200" dirty="0">
            <a:solidFill>
              <a:schemeClr val="tx1"/>
            </a:solidFill>
          </a:endParaRPr>
        </a:p>
      </dsp:txBody>
      <dsp:txXfrm>
        <a:off x="3045818" y="781959"/>
        <a:ext cx="2765756" cy="1659453"/>
      </dsp:txXfrm>
    </dsp:sp>
    <dsp:sp modelId="{D6963CAB-895D-488B-9996-DF72A6CE5537}">
      <dsp:nvSpPr>
        <dsp:cNvPr id="0" name=""/>
        <dsp:cNvSpPr/>
      </dsp:nvSpPr>
      <dsp:spPr>
        <a:xfrm>
          <a:off x="6088150" y="781959"/>
          <a:ext cx="2765756" cy="165945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Food</a:t>
          </a:r>
        </a:p>
        <a:p>
          <a:pPr marL="0" lvl="0" indent="0" algn="ctr" defTabSz="889000">
            <a:lnSpc>
              <a:spcPct val="90000"/>
            </a:lnSpc>
            <a:spcBef>
              <a:spcPct val="0"/>
            </a:spcBef>
            <a:spcAft>
              <a:spcPct val="35000"/>
            </a:spcAft>
            <a:buNone/>
          </a:pPr>
          <a:r>
            <a:rPr lang="en-US" sz="2000" b="0" i="0" kern="1200" dirty="0">
              <a:solidFill>
                <a:schemeClr val="tx1"/>
              </a:solidFill>
            </a:rPr>
            <a:t>Financial incentives, prompts, architecture, menu changes, potlucks, take out </a:t>
          </a:r>
          <a:endParaRPr lang="en-US" sz="2000" kern="1200" dirty="0">
            <a:solidFill>
              <a:schemeClr val="tx1"/>
            </a:solidFill>
          </a:endParaRPr>
        </a:p>
      </dsp:txBody>
      <dsp:txXfrm>
        <a:off x="6088150" y="781959"/>
        <a:ext cx="2765756" cy="1659453"/>
      </dsp:txXfrm>
    </dsp:sp>
    <dsp:sp modelId="{09002D82-9EC5-4955-8679-81854ABEF065}">
      <dsp:nvSpPr>
        <dsp:cNvPr id="0" name=""/>
        <dsp:cNvSpPr/>
      </dsp:nvSpPr>
      <dsp:spPr>
        <a:xfrm>
          <a:off x="9130483" y="781959"/>
          <a:ext cx="2765756" cy="16594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rPr>
            <a:t>HRA</a:t>
          </a:r>
        </a:p>
        <a:p>
          <a:pPr marL="0" lvl="0" indent="0" algn="ctr" defTabSz="889000">
            <a:lnSpc>
              <a:spcPct val="90000"/>
            </a:lnSpc>
            <a:spcBef>
              <a:spcPct val="0"/>
            </a:spcBef>
            <a:spcAft>
              <a:spcPct val="35000"/>
            </a:spcAft>
            <a:buNone/>
          </a:pPr>
          <a:r>
            <a:rPr lang="en-US" sz="2000" b="0" i="0" kern="1200" dirty="0">
              <a:solidFill>
                <a:schemeClr val="tx1"/>
              </a:solidFill>
            </a:rPr>
            <a:t>Screening with individual feedback, health coaching, referrals, follow up screening</a:t>
          </a:r>
          <a:endParaRPr lang="en-US" sz="2000" kern="1200" dirty="0">
            <a:solidFill>
              <a:schemeClr val="tx1"/>
            </a:solidFill>
          </a:endParaRPr>
        </a:p>
      </dsp:txBody>
      <dsp:txXfrm>
        <a:off x="9130483" y="781959"/>
        <a:ext cx="2765756" cy="1659453"/>
      </dsp:txXfrm>
    </dsp:sp>
    <dsp:sp modelId="{E4AAA3A0-D85E-4052-BB22-D100F5C50D05}">
      <dsp:nvSpPr>
        <dsp:cNvPr id="0" name=""/>
        <dsp:cNvSpPr/>
      </dsp:nvSpPr>
      <dsp:spPr>
        <a:xfrm>
          <a:off x="1524652" y="2717988"/>
          <a:ext cx="2765756" cy="165945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WT/DM</a:t>
          </a:r>
        </a:p>
        <a:p>
          <a:pPr marL="0" lvl="0" indent="0" algn="ctr" defTabSz="889000">
            <a:lnSpc>
              <a:spcPct val="90000"/>
            </a:lnSpc>
            <a:spcBef>
              <a:spcPct val="0"/>
            </a:spcBef>
            <a:spcAft>
              <a:spcPct val="35000"/>
            </a:spcAft>
            <a:buNone/>
          </a:pPr>
          <a:r>
            <a:rPr lang="en-US" sz="2000" kern="1200" dirty="0">
              <a:solidFill>
                <a:schemeClr val="tx1"/>
              </a:solidFill>
            </a:rPr>
            <a:t> Onsite classes, health coaching, subsides/ rewards for participating</a:t>
          </a:r>
        </a:p>
      </dsp:txBody>
      <dsp:txXfrm>
        <a:off x="1524652" y="2717988"/>
        <a:ext cx="2765756" cy="1659453"/>
      </dsp:txXfrm>
    </dsp:sp>
    <dsp:sp modelId="{F5AA0168-EA0E-4D84-A00A-2FE04338252E}">
      <dsp:nvSpPr>
        <dsp:cNvPr id="0" name=""/>
        <dsp:cNvSpPr/>
      </dsp:nvSpPr>
      <dsp:spPr>
        <a:xfrm>
          <a:off x="4566984" y="2717988"/>
          <a:ext cx="2765756" cy="16594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chemeClr val="bg1"/>
              </a:solidFill>
            </a:rPr>
            <a:t>Tobacco/clean air </a:t>
          </a:r>
        </a:p>
        <a:p>
          <a:pPr marL="0" lvl="0" indent="0" algn="ctr" defTabSz="889000">
            <a:lnSpc>
              <a:spcPct val="90000"/>
            </a:lnSpc>
            <a:spcBef>
              <a:spcPct val="0"/>
            </a:spcBef>
            <a:spcAft>
              <a:spcPct val="35000"/>
            </a:spcAft>
            <a:buNone/>
          </a:pPr>
          <a:r>
            <a:rPr lang="en-US" sz="2000" b="0" i="0" kern="1200" dirty="0">
              <a:solidFill>
                <a:schemeClr val="tx1"/>
              </a:solidFill>
            </a:rPr>
            <a:t> Workplace policies, health coaching, linkage to NRT/other supports </a:t>
          </a:r>
          <a:br>
            <a:rPr lang="en-US" sz="2000" kern="1200" dirty="0">
              <a:solidFill>
                <a:schemeClr val="tx1"/>
              </a:solidFill>
            </a:rPr>
          </a:br>
          <a:endParaRPr lang="en-US" sz="2000" kern="1200" dirty="0">
            <a:solidFill>
              <a:schemeClr val="tx1"/>
            </a:solidFill>
          </a:endParaRPr>
        </a:p>
      </dsp:txBody>
      <dsp:txXfrm>
        <a:off x="4566984" y="2717988"/>
        <a:ext cx="2765756" cy="1659453"/>
      </dsp:txXfrm>
    </dsp:sp>
    <dsp:sp modelId="{088267CC-FEEE-4ADA-B4C1-DD5CF7535C0A}">
      <dsp:nvSpPr>
        <dsp:cNvPr id="0" name=""/>
        <dsp:cNvSpPr/>
      </dsp:nvSpPr>
      <dsp:spPr>
        <a:xfrm>
          <a:off x="7609316" y="2762545"/>
          <a:ext cx="2765756" cy="16594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Mood/stress/depression</a:t>
          </a:r>
        </a:p>
        <a:p>
          <a:pPr marL="0" lvl="0" indent="0" algn="ctr" defTabSz="889000">
            <a:lnSpc>
              <a:spcPct val="90000"/>
            </a:lnSpc>
            <a:spcBef>
              <a:spcPct val="0"/>
            </a:spcBef>
            <a:spcAft>
              <a:spcPct val="35000"/>
            </a:spcAft>
            <a:buNone/>
          </a:pPr>
          <a:r>
            <a:rPr lang="en-US" sz="2000" kern="1200" dirty="0">
              <a:solidFill>
                <a:schemeClr val="tx1"/>
              </a:solidFill>
            </a:rPr>
            <a:t>Mindfulness, TWH, mental health swipe out   </a:t>
          </a:r>
        </a:p>
      </dsp:txBody>
      <dsp:txXfrm>
        <a:off x="7609316" y="2762545"/>
        <a:ext cx="2765756" cy="1659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B2E89-493A-4BCC-9D14-F1B490EF55E7}">
      <dsp:nvSpPr>
        <dsp:cNvPr id="0" name=""/>
        <dsp:cNvSpPr/>
      </dsp:nvSpPr>
      <dsp:spPr>
        <a:xfrm rot="5400000">
          <a:off x="6874112" y="101126"/>
          <a:ext cx="1530453" cy="133149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73% OW or obese </a:t>
          </a:r>
        </a:p>
      </dsp:txBody>
      <dsp:txXfrm rot="-5400000">
        <a:off x="7181082" y="240143"/>
        <a:ext cx="916512" cy="1053461"/>
      </dsp:txXfrm>
    </dsp:sp>
    <dsp:sp modelId="{6813B8D8-F7F5-4433-BC01-C1B668F8FAD8}">
      <dsp:nvSpPr>
        <dsp:cNvPr id="0" name=""/>
        <dsp:cNvSpPr/>
      </dsp:nvSpPr>
      <dsp:spPr>
        <a:xfrm>
          <a:off x="8345490" y="307737"/>
          <a:ext cx="1707986" cy="918272"/>
        </a:xfrm>
        <a:prstGeom prst="rect">
          <a:avLst/>
        </a:prstGeom>
        <a:noFill/>
        <a:ln>
          <a:noFill/>
        </a:ln>
        <a:effectLst/>
      </dsp:spPr>
      <dsp:style>
        <a:lnRef idx="0">
          <a:scrgbClr r="0" g="0" b="0"/>
        </a:lnRef>
        <a:fillRef idx="0">
          <a:scrgbClr r="0" g="0" b="0"/>
        </a:fillRef>
        <a:effectRef idx="0">
          <a:scrgbClr r="0" g="0" b="0"/>
        </a:effectRef>
        <a:fontRef idx="minor"/>
      </dsp:style>
    </dsp:sp>
    <dsp:sp modelId="{A6C31AF5-3533-4A57-9829-BC56142532B9}">
      <dsp:nvSpPr>
        <dsp:cNvPr id="0" name=""/>
        <dsp:cNvSpPr/>
      </dsp:nvSpPr>
      <dsp:spPr>
        <a:xfrm rot="5400000">
          <a:off x="5436097" y="101126"/>
          <a:ext cx="1530453" cy="133149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12% tobacco </a:t>
          </a:r>
        </a:p>
      </dsp:txBody>
      <dsp:txXfrm rot="-5400000">
        <a:off x="5743067" y="240143"/>
        <a:ext cx="916512" cy="1053461"/>
      </dsp:txXfrm>
    </dsp:sp>
    <dsp:sp modelId="{CEA867A1-EC50-47B8-AE42-04DC885FC86E}">
      <dsp:nvSpPr>
        <dsp:cNvPr id="0" name=""/>
        <dsp:cNvSpPr/>
      </dsp:nvSpPr>
      <dsp:spPr>
        <a:xfrm rot="5400000">
          <a:off x="6152350" y="1400175"/>
          <a:ext cx="1530453" cy="133149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Sleep 6.5 hrs </a:t>
          </a:r>
        </a:p>
      </dsp:txBody>
      <dsp:txXfrm rot="-5400000">
        <a:off x="6459320" y="1539192"/>
        <a:ext cx="916512" cy="1053461"/>
      </dsp:txXfrm>
    </dsp:sp>
    <dsp:sp modelId="{B8039A6B-4621-463F-AD14-AF9A46B40EFA}">
      <dsp:nvSpPr>
        <dsp:cNvPr id="0" name=""/>
        <dsp:cNvSpPr/>
      </dsp:nvSpPr>
      <dsp:spPr>
        <a:xfrm>
          <a:off x="4543843" y="1606786"/>
          <a:ext cx="1652889" cy="918272"/>
        </a:xfrm>
        <a:prstGeom prst="rect">
          <a:avLst/>
        </a:prstGeom>
        <a:noFill/>
        <a:ln>
          <a:noFill/>
        </a:ln>
        <a:effectLst/>
      </dsp:spPr>
      <dsp:style>
        <a:lnRef idx="0">
          <a:scrgbClr r="0" g="0" b="0"/>
        </a:lnRef>
        <a:fillRef idx="0">
          <a:scrgbClr r="0" g="0" b="0"/>
        </a:fillRef>
        <a:effectRef idx="0">
          <a:scrgbClr r="0" g="0" b="0"/>
        </a:effectRef>
        <a:fontRef idx="minor"/>
      </dsp:style>
    </dsp:sp>
    <dsp:sp modelId="{6319A484-31EF-4A12-8F19-335A91DC252E}">
      <dsp:nvSpPr>
        <dsp:cNvPr id="0" name=""/>
        <dsp:cNvSpPr/>
      </dsp:nvSpPr>
      <dsp:spPr>
        <a:xfrm rot="5400000">
          <a:off x="7590364" y="1400175"/>
          <a:ext cx="1530453" cy="1331494"/>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Steps 5,902</a:t>
          </a:r>
        </a:p>
      </dsp:txBody>
      <dsp:txXfrm rot="-5400000">
        <a:off x="7897334" y="1539192"/>
        <a:ext cx="916512" cy="1053461"/>
      </dsp:txXfrm>
    </dsp:sp>
    <dsp:sp modelId="{39EA6CDA-84AA-45A2-B919-A94F84CDF224}">
      <dsp:nvSpPr>
        <dsp:cNvPr id="0" name=""/>
        <dsp:cNvSpPr/>
      </dsp:nvSpPr>
      <dsp:spPr>
        <a:xfrm rot="5400000">
          <a:off x="6874112" y="2699224"/>
          <a:ext cx="1530453" cy="1331494"/>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High salt diet </a:t>
          </a:r>
        </a:p>
      </dsp:txBody>
      <dsp:txXfrm rot="-5400000">
        <a:off x="7181082" y="2838241"/>
        <a:ext cx="916512" cy="1053461"/>
      </dsp:txXfrm>
    </dsp:sp>
    <dsp:sp modelId="{040DEB21-6494-42B4-94A1-09063A840383}">
      <dsp:nvSpPr>
        <dsp:cNvPr id="0" name=""/>
        <dsp:cNvSpPr/>
      </dsp:nvSpPr>
      <dsp:spPr>
        <a:xfrm>
          <a:off x="8345490" y="2905835"/>
          <a:ext cx="1707986" cy="918272"/>
        </a:xfrm>
        <a:prstGeom prst="rect">
          <a:avLst/>
        </a:prstGeom>
        <a:noFill/>
        <a:ln>
          <a:noFill/>
        </a:ln>
        <a:effectLst/>
      </dsp:spPr>
      <dsp:style>
        <a:lnRef idx="0">
          <a:scrgbClr r="0" g="0" b="0"/>
        </a:lnRef>
        <a:fillRef idx="0">
          <a:scrgbClr r="0" g="0" b="0"/>
        </a:fillRef>
        <a:effectRef idx="0">
          <a:scrgbClr r="0" g="0" b="0"/>
        </a:effectRef>
        <a:fontRef idx="minor"/>
      </dsp:style>
    </dsp:sp>
    <dsp:sp modelId="{058058C2-E862-400F-9582-8311B7BE2A4C}">
      <dsp:nvSpPr>
        <dsp:cNvPr id="0" name=""/>
        <dsp:cNvSpPr/>
      </dsp:nvSpPr>
      <dsp:spPr>
        <a:xfrm rot="5400000">
          <a:off x="5436097" y="2699224"/>
          <a:ext cx="1530453" cy="133149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High fat diet </a:t>
          </a:r>
        </a:p>
      </dsp:txBody>
      <dsp:txXfrm rot="-5400000">
        <a:off x="5743067" y="2838241"/>
        <a:ext cx="916512" cy="1053461"/>
      </dsp:txXfrm>
    </dsp:sp>
    <dsp:sp modelId="{EE4229E6-1E84-43C4-9AC1-FA8EE3AE1D5E}">
      <dsp:nvSpPr>
        <dsp:cNvPr id="0" name=""/>
        <dsp:cNvSpPr/>
      </dsp:nvSpPr>
      <dsp:spPr>
        <a:xfrm rot="5400000">
          <a:off x="6152350" y="3998273"/>
          <a:ext cx="1530453" cy="133149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BMI </a:t>
          </a:r>
        </a:p>
        <a:p>
          <a:pPr marL="0" lvl="0" indent="0" algn="ctr" defTabSz="1066800">
            <a:lnSpc>
              <a:spcPct val="90000"/>
            </a:lnSpc>
            <a:spcBef>
              <a:spcPct val="0"/>
            </a:spcBef>
            <a:spcAft>
              <a:spcPct val="35000"/>
            </a:spcAft>
            <a:buNone/>
          </a:pPr>
          <a:r>
            <a:rPr lang="en-US" sz="2400" kern="1200" dirty="0"/>
            <a:t>30.5</a:t>
          </a:r>
        </a:p>
      </dsp:txBody>
      <dsp:txXfrm rot="-5400000">
        <a:off x="6459320" y="4137290"/>
        <a:ext cx="916512" cy="1053461"/>
      </dsp:txXfrm>
    </dsp:sp>
    <dsp:sp modelId="{E1B72368-13C9-4D51-BE03-A5E8DA609D12}">
      <dsp:nvSpPr>
        <dsp:cNvPr id="0" name=""/>
        <dsp:cNvSpPr/>
      </dsp:nvSpPr>
      <dsp:spPr>
        <a:xfrm>
          <a:off x="4543843" y="4204884"/>
          <a:ext cx="1652889" cy="918272"/>
        </a:xfrm>
        <a:prstGeom prst="rect">
          <a:avLst/>
        </a:prstGeom>
        <a:noFill/>
        <a:ln>
          <a:noFill/>
        </a:ln>
        <a:effectLst/>
      </dsp:spPr>
      <dsp:style>
        <a:lnRef idx="0">
          <a:scrgbClr r="0" g="0" b="0"/>
        </a:lnRef>
        <a:fillRef idx="0">
          <a:scrgbClr r="0" g="0" b="0"/>
        </a:fillRef>
        <a:effectRef idx="0">
          <a:scrgbClr r="0" g="0" b="0"/>
        </a:effectRef>
        <a:fontRef idx="minor"/>
      </dsp:style>
    </dsp:sp>
    <dsp:sp modelId="{E19C8080-0566-4209-B850-359C03768BF4}">
      <dsp:nvSpPr>
        <dsp:cNvPr id="0" name=""/>
        <dsp:cNvSpPr/>
      </dsp:nvSpPr>
      <dsp:spPr>
        <a:xfrm rot="5400000">
          <a:off x="7590364" y="3998273"/>
          <a:ext cx="1530453" cy="133149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Aerobic steps 0</a:t>
          </a:r>
        </a:p>
      </dsp:txBody>
      <dsp:txXfrm rot="-5400000">
        <a:off x="7897334" y="4137290"/>
        <a:ext cx="916512" cy="1053461"/>
      </dsp:txXfrm>
    </dsp:sp>
    <dsp:sp modelId="{9632CBA6-D41B-4D63-8800-4209E215AF12}">
      <dsp:nvSpPr>
        <dsp:cNvPr id="0" name=""/>
        <dsp:cNvSpPr/>
      </dsp:nvSpPr>
      <dsp:spPr>
        <a:xfrm rot="5400000">
          <a:off x="6874112" y="5372771"/>
          <a:ext cx="1530453" cy="118059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32% sleep quality as bad or very bad </a:t>
          </a:r>
        </a:p>
      </dsp:txBody>
      <dsp:txXfrm rot="-5400000">
        <a:off x="7223316" y="5423764"/>
        <a:ext cx="832044" cy="1078611"/>
      </dsp:txXfrm>
    </dsp:sp>
    <dsp:sp modelId="{31A9732E-3BF9-4081-B523-1761427CE372}">
      <dsp:nvSpPr>
        <dsp:cNvPr id="0" name=""/>
        <dsp:cNvSpPr/>
      </dsp:nvSpPr>
      <dsp:spPr>
        <a:xfrm>
          <a:off x="8345490" y="5503933"/>
          <a:ext cx="1707986" cy="918272"/>
        </a:xfrm>
        <a:prstGeom prst="rect">
          <a:avLst/>
        </a:prstGeom>
        <a:noFill/>
        <a:ln>
          <a:noFill/>
        </a:ln>
        <a:effectLst/>
      </dsp:spPr>
      <dsp:style>
        <a:lnRef idx="0">
          <a:scrgbClr r="0" g="0" b="0"/>
        </a:lnRef>
        <a:fillRef idx="0">
          <a:scrgbClr r="0" g="0" b="0"/>
        </a:fillRef>
        <a:effectRef idx="0">
          <a:scrgbClr r="0" g="0" b="0"/>
        </a:effectRef>
        <a:fontRef idx="minor"/>
      </dsp:style>
    </dsp:sp>
    <dsp:sp modelId="{835EFFA0-8D7B-4273-A33C-081C8E449AB1}">
      <dsp:nvSpPr>
        <dsp:cNvPr id="0" name=""/>
        <dsp:cNvSpPr/>
      </dsp:nvSpPr>
      <dsp:spPr>
        <a:xfrm rot="5400000">
          <a:off x="5436097" y="5297322"/>
          <a:ext cx="1530453" cy="1331494"/>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37% passive smoke </a:t>
          </a:r>
        </a:p>
      </dsp:txBody>
      <dsp:txXfrm rot="-5400000">
        <a:off x="5743067" y="5436339"/>
        <a:ext cx="916512" cy="1053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6AFF6-3417-4B7E-822B-CCDAF5480C4A}">
      <dsp:nvSpPr>
        <dsp:cNvPr id="0" name=""/>
        <dsp:cNvSpPr/>
      </dsp:nvSpPr>
      <dsp:spPr>
        <a:xfrm>
          <a:off x="2036668" y="588754"/>
          <a:ext cx="1559907" cy="15598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F4DE2-F186-4899-BB3A-82A742A9CA71}">
      <dsp:nvSpPr>
        <dsp:cNvPr id="0" name=""/>
        <dsp:cNvSpPr/>
      </dsp:nvSpPr>
      <dsp:spPr>
        <a:xfrm>
          <a:off x="2088641" y="640759"/>
          <a:ext cx="1455612" cy="145587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TC 170</a:t>
          </a:r>
        </a:p>
      </dsp:txBody>
      <dsp:txXfrm>
        <a:off x="2296883" y="848780"/>
        <a:ext cx="1039822" cy="1039831"/>
      </dsp:txXfrm>
    </dsp:sp>
    <dsp:sp modelId="{0B8B52AC-5E95-41C7-B44A-5A999C8A1276}">
      <dsp:nvSpPr>
        <dsp:cNvPr id="0" name=""/>
        <dsp:cNvSpPr/>
      </dsp:nvSpPr>
      <dsp:spPr>
        <a:xfrm rot="2700000">
          <a:off x="424934" y="588580"/>
          <a:ext cx="1559958" cy="1559958"/>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18759-DA1D-4E4A-866E-2CC6E2CFB4C0}">
      <dsp:nvSpPr>
        <dsp:cNvPr id="0" name=""/>
        <dsp:cNvSpPr/>
      </dsp:nvSpPr>
      <dsp:spPr>
        <a:xfrm>
          <a:off x="477107" y="640759"/>
          <a:ext cx="1455612" cy="145587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BP 114/77</a:t>
          </a:r>
        </a:p>
      </dsp:txBody>
      <dsp:txXfrm>
        <a:off x="685002" y="848780"/>
        <a:ext cx="1039822" cy="1039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C0661-51F5-4B64-AA4E-5BAD1A37B7AF}">
      <dsp:nvSpPr>
        <dsp:cNvPr id="0" name=""/>
        <dsp:cNvSpPr/>
      </dsp:nvSpPr>
      <dsp:spPr>
        <a:xfrm>
          <a:off x="2235714" y="1166486"/>
          <a:ext cx="2930034" cy="293003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Stress</a:t>
          </a:r>
          <a:r>
            <a:rPr lang="en-US" sz="6200" kern="1200" dirty="0"/>
            <a:t> </a:t>
          </a:r>
        </a:p>
      </dsp:txBody>
      <dsp:txXfrm>
        <a:off x="2664808" y="1595580"/>
        <a:ext cx="2071846" cy="2071846"/>
      </dsp:txXfrm>
    </dsp:sp>
    <dsp:sp modelId="{448F2A29-4A50-411B-81EE-E0AD86FF27C3}">
      <dsp:nvSpPr>
        <dsp:cNvPr id="0" name=""/>
        <dsp:cNvSpPr/>
      </dsp:nvSpPr>
      <dsp:spPr>
        <a:xfrm>
          <a:off x="2523466" y="-148249"/>
          <a:ext cx="2354531" cy="1743253"/>
        </a:xfrm>
        <a:prstGeom prst="ellipse">
          <a:avLst/>
        </a:prstGeom>
        <a:solidFill>
          <a:schemeClr val="accent5">
            <a:alpha val="50000"/>
            <a:hueOff val="3905168"/>
            <a:satOff val="-3053"/>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When</a:t>
          </a:r>
          <a:r>
            <a:rPr lang="en-US" sz="2000" kern="1200" dirty="0"/>
            <a:t> </a:t>
          </a:r>
        </a:p>
        <a:p>
          <a:pPr marL="0" lvl="0" indent="0" algn="ctr" defTabSz="889000">
            <a:lnSpc>
              <a:spcPct val="90000"/>
            </a:lnSpc>
            <a:spcBef>
              <a:spcPct val="0"/>
            </a:spcBef>
            <a:spcAft>
              <a:spcPct val="35000"/>
            </a:spcAft>
            <a:buNone/>
          </a:pPr>
          <a:r>
            <a:rPr lang="en-US" sz="2000" kern="1200" dirty="0"/>
            <a:t>~ 2/3 eve, night  </a:t>
          </a:r>
        </a:p>
      </dsp:txBody>
      <dsp:txXfrm>
        <a:off x="2868279" y="107044"/>
        <a:ext cx="1664905" cy="1232667"/>
      </dsp:txXfrm>
    </dsp:sp>
    <dsp:sp modelId="{4363452B-0871-4A98-A600-18FF01D91440}">
      <dsp:nvSpPr>
        <dsp:cNvPr id="0" name=""/>
        <dsp:cNvSpPr/>
      </dsp:nvSpPr>
      <dsp:spPr>
        <a:xfrm>
          <a:off x="4431592" y="1759876"/>
          <a:ext cx="2354531" cy="1743253"/>
        </a:xfrm>
        <a:prstGeom prst="ellipse">
          <a:avLst/>
        </a:prstGeom>
        <a:solidFill>
          <a:schemeClr val="accent5">
            <a:alpha val="50000"/>
            <a:hueOff val="7810336"/>
            <a:satOff val="-6107"/>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Who</a:t>
          </a:r>
          <a:r>
            <a:rPr lang="en-US" sz="2000" kern="1200" dirty="0"/>
            <a:t> </a:t>
          </a:r>
        </a:p>
        <a:p>
          <a:pPr marL="0" lvl="0" indent="0" algn="ctr" defTabSz="889000">
            <a:lnSpc>
              <a:spcPct val="90000"/>
            </a:lnSpc>
            <a:spcBef>
              <a:spcPct val="0"/>
            </a:spcBef>
            <a:spcAft>
              <a:spcPct val="35000"/>
            </a:spcAft>
            <a:buNone/>
          </a:pPr>
          <a:r>
            <a:rPr lang="en-US" sz="2000" kern="1200" dirty="0"/>
            <a:t>Residents &gt; 1/2</a:t>
          </a:r>
        </a:p>
        <a:p>
          <a:pPr marL="0" lvl="0" indent="0" algn="ctr" defTabSz="889000">
            <a:lnSpc>
              <a:spcPct val="90000"/>
            </a:lnSpc>
            <a:spcBef>
              <a:spcPct val="0"/>
            </a:spcBef>
            <a:spcAft>
              <a:spcPct val="35000"/>
            </a:spcAft>
            <a:buNone/>
          </a:pPr>
          <a:r>
            <a:rPr lang="en-US" sz="2000" kern="1200" dirty="0"/>
            <a:t>Self  ~ 1/5 </a:t>
          </a:r>
        </a:p>
      </dsp:txBody>
      <dsp:txXfrm>
        <a:off x="4776405" y="2015169"/>
        <a:ext cx="1664905" cy="1232667"/>
      </dsp:txXfrm>
    </dsp:sp>
    <dsp:sp modelId="{E633B485-50D9-4031-8E80-BE83F58A2729}">
      <dsp:nvSpPr>
        <dsp:cNvPr id="0" name=""/>
        <dsp:cNvSpPr/>
      </dsp:nvSpPr>
      <dsp:spPr>
        <a:xfrm>
          <a:off x="2523466" y="3648694"/>
          <a:ext cx="2354531" cy="1781871"/>
        </a:xfrm>
        <a:prstGeom prst="ellipse">
          <a:avLst/>
        </a:prstGeom>
        <a:solidFill>
          <a:schemeClr val="accent5">
            <a:alpha val="50000"/>
            <a:hueOff val="11715504"/>
            <a:satOff val="-9160"/>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What</a:t>
          </a:r>
          <a:r>
            <a:rPr lang="en-US" sz="1800" kern="1200" dirty="0"/>
            <a:t> </a:t>
          </a:r>
        </a:p>
        <a:p>
          <a:pPr marL="0" lvl="0" indent="0" algn="ctr" defTabSz="800100">
            <a:lnSpc>
              <a:spcPct val="90000"/>
            </a:lnSpc>
            <a:spcBef>
              <a:spcPct val="0"/>
            </a:spcBef>
            <a:spcAft>
              <a:spcPct val="35000"/>
            </a:spcAft>
            <a:buNone/>
          </a:pPr>
          <a:r>
            <a:rPr lang="en-US" sz="1800" kern="1200" dirty="0"/>
            <a:t>Rigid schedules, rushed, disrespect, pt safety, depleted, personal stress  </a:t>
          </a:r>
        </a:p>
      </dsp:txBody>
      <dsp:txXfrm>
        <a:off x="2868279" y="3909643"/>
        <a:ext cx="1664905" cy="1259973"/>
      </dsp:txXfrm>
    </dsp:sp>
    <dsp:sp modelId="{14A9A97A-F949-4B6C-AEEC-F9203B148543}">
      <dsp:nvSpPr>
        <dsp:cNvPr id="0" name=""/>
        <dsp:cNvSpPr/>
      </dsp:nvSpPr>
      <dsp:spPr>
        <a:xfrm>
          <a:off x="615339" y="1759876"/>
          <a:ext cx="2354531" cy="1743253"/>
        </a:xfrm>
        <a:prstGeom prst="ellipse">
          <a:avLst/>
        </a:prstGeom>
        <a:solidFill>
          <a:schemeClr val="accent5">
            <a:alpha val="50000"/>
            <a:hueOff val="15620673"/>
            <a:satOff val="-12214"/>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Where</a:t>
          </a:r>
          <a:r>
            <a:rPr lang="en-US" sz="2000" kern="1200" dirty="0"/>
            <a:t> </a:t>
          </a:r>
        </a:p>
        <a:p>
          <a:pPr marL="0" lvl="0" indent="0" algn="ctr" defTabSz="889000">
            <a:lnSpc>
              <a:spcPct val="90000"/>
            </a:lnSpc>
            <a:spcBef>
              <a:spcPct val="0"/>
            </a:spcBef>
            <a:spcAft>
              <a:spcPct val="35000"/>
            </a:spcAft>
            <a:buNone/>
          </a:pPr>
          <a:r>
            <a:rPr lang="en-US" sz="2000" kern="1200" dirty="0"/>
            <a:t>Everywhere with no escape (breakroom, outside, gym)</a:t>
          </a:r>
        </a:p>
      </dsp:txBody>
      <dsp:txXfrm>
        <a:off x="960152" y="2015169"/>
        <a:ext cx="1664905" cy="1232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68520-3314-425B-B3B1-CAF00444DF93}">
      <dsp:nvSpPr>
        <dsp:cNvPr id="0" name=""/>
        <dsp:cNvSpPr/>
      </dsp:nvSpPr>
      <dsp:spPr>
        <a:xfrm>
          <a:off x="1019558" y="845"/>
          <a:ext cx="3490791" cy="20944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tx1"/>
              </a:solidFill>
            </a:rPr>
            <a:t>Improve health</a:t>
          </a:r>
        </a:p>
      </dsp:txBody>
      <dsp:txXfrm>
        <a:off x="1019558" y="845"/>
        <a:ext cx="3490791" cy="2094474"/>
      </dsp:txXfrm>
    </dsp:sp>
    <dsp:sp modelId="{4F9B539D-0758-4DD8-83A8-E14746B91990}">
      <dsp:nvSpPr>
        <dsp:cNvPr id="0" name=""/>
        <dsp:cNvSpPr/>
      </dsp:nvSpPr>
      <dsp:spPr>
        <a:xfrm>
          <a:off x="4859428" y="845"/>
          <a:ext cx="3490791" cy="20944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0" i="0" kern="1200" dirty="0">
              <a:solidFill>
                <a:schemeClr val="tx1"/>
              </a:solidFill>
              <a:effectLst/>
              <a:latin typeface="+mn-lt"/>
            </a:rPr>
            <a:t>Positive reinforcement </a:t>
          </a:r>
          <a:endParaRPr lang="en-US" sz="4200" kern="1200" dirty="0">
            <a:solidFill>
              <a:schemeClr val="tx1"/>
            </a:solidFill>
            <a:latin typeface="+mn-lt"/>
          </a:endParaRPr>
        </a:p>
      </dsp:txBody>
      <dsp:txXfrm>
        <a:off x="4859428" y="845"/>
        <a:ext cx="3490791" cy="2094474"/>
      </dsp:txXfrm>
    </dsp:sp>
    <dsp:sp modelId="{E77B364C-5250-4E6E-9203-E833F6D942F3}">
      <dsp:nvSpPr>
        <dsp:cNvPr id="0" name=""/>
        <dsp:cNvSpPr/>
      </dsp:nvSpPr>
      <dsp:spPr>
        <a:xfrm>
          <a:off x="1019558" y="2444399"/>
          <a:ext cx="3490791" cy="20944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0" i="0" kern="1200" dirty="0">
              <a:solidFill>
                <a:schemeClr val="tx1"/>
              </a:solidFill>
              <a:effectLst/>
              <a:latin typeface="+mn-lt"/>
            </a:rPr>
            <a:t>Health benefits </a:t>
          </a:r>
          <a:endParaRPr lang="en-US" sz="4200" kern="1200" dirty="0">
            <a:solidFill>
              <a:schemeClr val="tx1"/>
            </a:solidFill>
            <a:latin typeface="+mn-lt"/>
          </a:endParaRPr>
        </a:p>
      </dsp:txBody>
      <dsp:txXfrm>
        <a:off x="1019558" y="2444399"/>
        <a:ext cx="3490791" cy="2094474"/>
      </dsp:txXfrm>
    </dsp:sp>
    <dsp:sp modelId="{1FADF44B-3C8B-4307-8AAC-FC092817D91F}">
      <dsp:nvSpPr>
        <dsp:cNvPr id="0" name=""/>
        <dsp:cNvSpPr/>
      </dsp:nvSpPr>
      <dsp:spPr>
        <a:xfrm>
          <a:off x="4859428" y="2444399"/>
          <a:ext cx="3490791" cy="20944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0" i="0" kern="1200" dirty="0">
              <a:solidFill>
                <a:schemeClr val="tx1"/>
              </a:solidFill>
              <a:effectLst/>
              <a:latin typeface="+mn-lt"/>
            </a:rPr>
            <a:t>Group interaction</a:t>
          </a:r>
          <a:endParaRPr lang="en-US" sz="4200" kern="1200" dirty="0">
            <a:solidFill>
              <a:schemeClr val="tx1"/>
            </a:solidFill>
            <a:latin typeface="+mn-lt"/>
          </a:endParaRPr>
        </a:p>
      </dsp:txBody>
      <dsp:txXfrm>
        <a:off x="4859428" y="2444399"/>
        <a:ext cx="3490791" cy="2094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DA8DE-D75E-40AE-8EB7-08E5AD12B305}">
      <dsp:nvSpPr>
        <dsp:cNvPr id="0" name=""/>
        <dsp:cNvSpPr/>
      </dsp:nvSpPr>
      <dsp:spPr>
        <a:xfrm>
          <a:off x="3517" y="788641"/>
          <a:ext cx="2790601" cy="16743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Simple changes </a:t>
          </a:r>
        </a:p>
      </dsp:txBody>
      <dsp:txXfrm>
        <a:off x="3517" y="788641"/>
        <a:ext cx="2790601" cy="1674360"/>
      </dsp:txXfrm>
    </dsp:sp>
    <dsp:sp modelId="{547DE68A-8907-48BC-9CCF-FEDD2B6F229F}">
      <dsp:nvSpPr>
        <dsp:cNvPr id="0" name=""/>
        <dsp:cNvSpPr/>
      </dsp:nvSpPr>
      <dsp:spPr>
        <a:xfrm>
          <a:off x="3073179" y="788641"/>
          <a:ext cx="2790601" cy="16743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Behavior awareness </a:t>
          </a:r>
        </a:p>
      </dsp:txBody>
      <dsp:txXfrm>
        <a:off x="3073179" y="788641"/>
        <a:ext cx="2790601" cy="1674360"/>
      </dsp:txXfrm>
    </dsp:sp>
    <dsp:sp modelId="{D86D716D-A69C-4FB0-B4C1-B8EC4C22F1D5}">
      <dsp:nvSpPr>
        <dsp:cNvPr id="0" name=""/>
        <dsp:cNvSpPr/>
      </dsp:nvSpPr>
      <dsp:spPr>
        <a:xfrm>
          <a:off x="6142840" y="788641"/>
          <a:ext cx="2790601" cy="16743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Constant edu and tip infusion </a:t>
          </a:r>
        </a:p>
      </dsp:txBody>
      <dsp:txXfrm>
        <a:off x="6142840" y="788641"/>
        <a:ext cx="2790601" cy="1674360"/>
      </dsp:txXfrm>
    </dsp:sp>
    <dsp:sp modelId="{D340BFF3-3A11-4C01-85A3-32DD3FAE0B00}">
      <dsp:nvSpPr>
        <dsp:cNvPr id="0" name=""/>
        <dsp:cNvSpPr/>
      </dsp:nvSpPr>
      <dsp:spPr>
        <a:xfrm>
          <a:off x="9212502" y="788641"/>
          <a:ext cx="2790601" cy="167436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Prizes/ competitions </a:t>
          </a:r>
        </a:p>
      </dsp:txBody>
      <dsp:txXfrm>
        <a:off x="9212502" y="788641"/>
        <a:ext cx="2790601" cy="1674360"/>
      </dsp:txXfrm>
    </dsp:sp>
    <dsp:sp modelId="{1E270FA2-30BB-42E6-9FDA-D4D7DA268E8D}">
      <dsp:nvSpPr>
        <dsp:cNvPr id="0" name=""/>
        <dsp:cNvSpPr/>
      </dsp:nvSpPr>
      <dsp:spPr>
        <a:xfrm>
          <a:off x="3517" y="2742062"/>
          <a:ext cx="2790601" cy="16743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Fun </a:t>
          </a:r>
        </a:p>
      </dsp:txBody>
      <dsp:txXfrm>
        <a:off x="3517" y="2742062"/>
        <a:ext cx="2790601" cy="1674360"/>
      </dsp:txXfrm>
    </dsp:sp>
    <dsp:sp modelId="{DAF61BD1-E712-46C6-A090-1794D2D2008B}">
      <dsp:nvSpPr>
        <dsp:cNvPr id="0" name=""/>
        <dsp:cNvSpPr/>
      </dsp:nvSpPr>
      <dsp:spPr>
        <a:xfrm>
          <a:off x="3073179" y="2742062"/>
          <a:ext cx="2790601" cy="167436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Teamwork/support </a:t>
          </a:r>
        </a:p>
      </dsp:txBody>
      <dsp:txXfrm>
        <a:off x="3073179" y="2742062"/>
        <a:ext cx="2790601" cy="1674360"/>
      </dsp:txXfrm>
    </dsp:sp>
    <dsp:sp modelId="{7DCBD506-2399-4572-9D91-1D58AB176DB6}">
      <dsp:nvSpPr>
        <dsp:cNvPr id="0" name=""/>
        <dsp:cNvSpPr/>
      </dsp:nvSpPr>
      <dsp:spPr>
        <a:xfrm>
          <a:off x="6142840" y="2742062"/>
          <a:ext cx="2790601" cy="16743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Share with family and friends </a:t>
          </a:r>
        </a:p>
      </dsp:txBody>
      <dsp:txXfrm>
        <a:off x="6142840" y="2742062"/>
        <a:ext cx="2790601" cy="1674360"/>
      </dsp:txXfrm>
    </dsp:sp>
    <dsp:sp modelId="{4249E630-B49E-41D0-A9C3-2B7E1634476E}">
      <dsp:nvSpPr>
        <dsp:cNvPr id="0" name=""/>
        <dsp:cNvSpPr/>
      </dsp:nvSpPr>
      <dsp:spPr>
        <a:xfrm>
          <a:off x="9212502" y="2742062"/>
          <a:ext cx="2790601" cy="16743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Low pressure </a:t>
          </a:r>
        </a:p>
      </dsp:txBody>
      <dsp:txXfrm>
        <a:off x="9212502" y="2742062"/>
        <a:ext cx="2790601" cy="1674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68520-3314-425B-B3B1-CAF00444DF93}">
      <dsp:nvSpPr>
        <dsp:cNvPr id="0" name=""/>
        <dsp:cNvSpPr/>
      </dsp:nvSpPr>
      <dsp:spPr>
        <a:xfrm>
          <a:off x="806886" y="119"/>
          <a:ext cx="3150393" cy="18902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Time / care demands/ staffing  </a:t>
          </a:r>
        </a:p>
      </dsp:txBody>
      <dsp:txXfrm>
        <a:off x="806886" y="119"/>
        <a:ext cx="3150393" cy="1890236"/>
      </dsp:txXfrm>
    </dsp:sp>
    <dsp:sp modelId="{4F9B539D-0758-4DD8-83A8-E14746B91990}">
      <dsp:nvSpPr>
        <dsp:cNvPr id="0" name=""/>
        <dsp:cNvSpPr/>
      </dsp:nvSpPr>
      <dsp:spPr>
        <a:xfrm>
          <a:off x="4272319" y="119"/>
          <a:ext cx="3150393" cy="18902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dirty="0">
              <a:solidFill>
                <a:schemeClr val="tx1"/>
              </a:solidFill>
              <a:effectLst/>
              <a:latin typeface="+mn-lt"/>
            </a:rPr>
            <a:t>Lack of support </a:t>
          </a:r>
          <a:endParaRPr lang="en-US" sz="3800" kern="1200" dirty="0">
            <a:solidFill>
              <a:schemeClr val="tx1"/>
            </a:solidFill>
            <a:latin typeface="+mn-lt"/>
          </a:endParaRPr>
        </a:p>
      </dsp:txBody>
      <dsp:txXfrm>
        <a:off x="4272319" y="119"/>
        <a:ext cx="3150393" cy="1890236"/>
      </dsp:txXfrm>
    </dsp:sp>
    <dsp:sp modelId="{E77B364C-5250-4E6E-9203-E833F6D942F3}">
      <dsp:nvSpPr>
        <dsp:cNvPr id="0" name=""/>
        <dsp:cNvSpPr/>
      </dsp:nvSpPr>
      <dsp:spPr>
        <a:xfrm>
          <a:off x="806886" y="2205394"/>
          <a:ext cx="3150393" cy="18902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dirty="0">
              <a:solidFill>
                <a:schemeClr val="tx1"/>
              </a:solidFill>
              <a:effectLst/>
              <a:latin typeface="+mn-lt"/>
            </a:rPr>
            <a:t>Lack of culture change </a:t>
          </a:r>
          <a:endParaRPr lang="en-US" sz="3800" kern="1200" dirty="0">
            <a:solidFill>
              <a:schemeClr val="tx1"/>
            </a:solidFill>
            <a:latin typeface="+mn-lt"/>
          </a:endParaRPr>
        </a:p>
      </dsp:txBody>
      <dsp:txXfrm>
        <a:off x="806886" y="2205394"/>
        <a:ext cx="3150393" cy="1890236"/>
      </dsp:txXfrm>
    </dsp:sp>
    <dsp:sp modelId="{1FADF44B-3C8B-4307-8AAC-FC092817D91F}">
      <dsp:nvSpPr>
        <dsp:cNvPr id="0" name=""/>
        <dsp:cNvSpPr/>
      </dsp:nvSpPr>
      <dsp:spPr>
        <a:xfrm>
          <a:off x="4272319" y="2205394"/>
          <a:ext cx="3150393" cy="18902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Exhausted </a:t>
          </a:r>
        </a:p>
      </dsp:txBody>
      <dsp:txXfrm>
        <a:off x="4272319" y="2205394"/>
        <a:ext cx="3150393" cy="18902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9DA52-AF52-4AEC-BDC9-ABBE87D06DEE}">
      <dsp:nvSpPr>
        <dsp:cNvPr id="0" name=""/>
        <dsp:cNvSpPr/>
      </dsp:nvSpPr>
      <dsp:spPr>
        <a:xfrm>
          <a:off x="2058" y="1530448"/>
          <a:ext cx="2507755" cy="100310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33% </a:t>
          </a:r>
        </a:p>
        <a:p>
          <a:pPr marL="0" lvl="0" indent="0" algn="ctr" defTabSz="1200150">
            <a:lnSpc>
              <a:spcPct val="90000"/>
            </a:lnSpc>
            <a:spcBef>
              <a:spcPct val="0"/>
            </a:spcBef>
            <a:spcAft>
              <a:spcPct val="35000"/>
            </a:spcAft>
            <a:buNone/>
          </a:pPr>
          <a:r>
            <a:rPr lang="en-US" sz="2700" kern="1200" dirty="0">
              <a:solidFill>
                <a:schemeClr val="tx1"/>
              </a:solidFill>
            </a:rPr>
            <a:t>All </a:t>
          </a:r>
        </a:p>
      </dsp:txBody>
      <dsp:txXfrm>
        <a:off x="503609" y="1530448"/>
        <a:ext cx="1504653" cy="1003102"/>
      </dsp:txXfrm>
    </dsp:sp>
    <dsp:sp modelId="{D9CAAF0F-F758-417B-BCD0-0AF66AECDA47}">
      <dsp:nvSpPr>
        <dsp:cNvPr id="0" name=""/>
        <dsp:cNvSpPr/>
      </dsp:nvSpPr>
      <dsp:spPr>
        <a:xfrm>
          <a:off x="2259038" y="1530448"/>
          <a:ext cx="2507755" cy="100310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11%</a:t>
          </a:r>
        </a:p>
        <a:p>
          <a:pPr marL="0" lvl="0" indent="0" algn="ctr" defTabSz="1200150">
            <a:lnSpc>
              <a:spcPct val="90000"/>
            </a:lnSpc>
            <a:spcBef>
              <a:spcPct val="0"/>
            </a:spcBef>
            <a:spcAft>
              <a:spcPct val="35000"/>
            </a:spcAft>
            <a:buNone/>
          </a:pPr>
          <a:r>
            <a:rPr lang="en-US" sz="2700" kern="1200" dirty="0">
              <a:solidFill>
                <a:schemeClr val="tx1"/>
              </a:solidFill>
            </a:rPr>
            <a:t>Hospital </a:t>
          </a:r>
        </a:p>
      </dsp:txBody>
      <dsp:txXfrm>
        <a:off x="2760589" y="1530448"/>
        <a:ext cx="1504653" cy="1003102"/>
      </dsp:txXfrm>
    </dsp:sp>
    <dsp:sp modelId="{2606D286-18DA-4EDA-BA3D-24B63CB0B14F}">
      <dsp:nvSpPr>
        <dsp:cNvPr id="0" name=""/>
        <dsp:cNvSpPr/>
      </dsp:nvSpPr>
      <dsp:spPr>
        <a:xfrm>
          <a:off x="4516018" y="1530448"/>
          <a:ext cx="2507755" cy="100310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16-55%</a:t>
          </a:r>
        </a:p>
        <a:p>
          <a:pPr marL="0" lvl="0" indent="0" algn="ctr" defTabSz="1200150">
            <a:lnSpc>
              <a:spcPct val="90000"/>
            </a:lnSpc>
            <a:spcBef>
              <a:spcPct val="0"/>
            </a:spcBef>
            <a:spcAft>
              <a:spcPct val="35000"/>
            </a:spcAft>
            <a:buNone/>
          </a:pPr>
          <a:r>
            <a:rPr lang="en-US" sz="2700" kern="1200" dirty="0">
              <a:solidFill>
                <a:schemeClr val="tx1"/>
              </a:solidFill>
            </a:rPr>
            <a:t>WHHIP</a:t>
          </a:r>
        </a:p>
      </dsp:txBody>
      <dsp:txXfrm>
        <a:off x="5017569" y="1530448"/>
        <a:ext cx="1504653" cy="1003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D817B-FC11-4A70-B728-BDB3F8EFF2C2}">
      <dsp:nvSpPr>
        <dsp:cNvPr id="0" name=""/>
        <dsp:cNvSpPr/>
      </dsp:nvSpPr>
      <dsp:spPr>
        <a:xfrm>
          <a:off x="2455609" y="645340"/>
          <a:ext cx="1709831" cy="17098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ACA88-13C6-482B-A14C-8461C69C432C}">
      <dsp:nvSpPr>
        <dsp:cNvPr id="0" name=""/>
        <dsp:cNvSpPr/>
      </dsp:nvSpPr>
      <dsp:spPr>
        <a:xfrm>
          <a:off x="2512578" y="702344"/>
          <a:ext cx="1595513" cy="1595799"/>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Job stress </a:t>
          </a:r>
        </a:p>
      </dsp:txBody>
      <dsp:txXfrm>
        <a:off x="2740834" y="930358"/>
        <a:ext cx="1139761" cy="1139771"/>
      </dsp:txXfrm>
    </dsp:sp>
    <dsp:sp modelId="{A15C2918-7A7E-4681-8B98-4B20E5D3F27B}">
      <dsp:nvSpPr>
        <dsp:cNvPr id="0" name=""/>
        <dsp:cNvSpPr/>
      </dsp:nvSpPr>
      <dsp:spPr>
        <a:xfrm rot="2700000">
          <a:off x="688970" y="645149"/>
          <a:ext cx="1709888" cy="1709888"/>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07DD2-DBEA-497B-8BC8-20BD6AAC8766}">
      <dsp:nvSpPr>
        <dsp:cNvPr id="0" name=""/>
        <dsp:cNvSpPr/>
      </dsp:nvSpPr>
      <dsp:spPr>
        <a:xfrm>
          <a:off x="746157" y="702344"/>
          <a:ext cx="1595513" cy="1595799"/>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kern="1200" dirty="0"/>
            <a:t>Stress </a:t>
          </a:r>
        </a:p>
      </dsp:txBody>
      <dsp:txXfrm>
        <a:off x="974033" y="930358"/>
        <a:ext cx="1139761" cy="11397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56245-AF99-5243-926C-55859FED56E2}"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31909-871E-7048-962A-4D1E91E17003}" type="slidenum">
              <a:rPr lang="en-US" smtClean="0"/>
              <a:t>‹#›</a:t>
            </a:fld>
            <a:endParaRPr lang="en-US" dirty="0"/>
          </a:p>
        </p:txBody>
      </p:sp>
    </p:spTree>
    <p:extLst>
      <p:ext uri="{BB962C8B-B14F-4D97-AF65-F5344CB8AC3E}">
        <p14:creationId xmlns:p14="http://schemas.microsoft.com/office/powerpoint/2010/main" val="405088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31909-871E-7048-962A-4D1E91E17003}" type="slidenum">
              <a:rPr lang="en-US" smtClean="0"/>
              <a:t>1</a:t>
            </a:fld>
            <a:endParaRPr lang="en-US" dirty="0"/>
          </a:p>
        </p:txBody>
      </p:sp>
    </p:spTree>
    <p:extLst>
      <p:ext uri="{BB962C8B-B14F-4D97-AF65-F5344CB8AC3E}">
        <p14:creationId xmlns:p14="http://schemas.microsoft.com/office/powerpoint/2010/main" val="4026196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231F20"/>
                </a:solidFill>
                <a:latin typeface="Times-Roman"/>
              </a:rPr>
              <a:t>desire to improve their health- for their kids, to live longer, be health role model family,</a:t>
            </a:r>
          </a:p>
          <a:p>
            <a:r>
              <a:rPr lang="en-US" sz="1900" dirty="0">
                <a:solidFill>
                  <a:srgbClr val="231F20"/>
                </a:solidFill>
                <a:latin typeface="Times-Roman"/>
              </a:rPr>
              <a:t>, positive reinforcement from pedometers about their daily</a:t>
            </a:r>
            <a:br>
              <a:rPr lang="en-US" sz="1900" dirty="0">
                <a:solidFill>
                  <a:srgbClr val="231F20"/>
                </a:solidFill>
                <a:latin typeface="Times-Roman"/>
              </a:rPr>
            </a:br>
            <a:r>
              <a:rPr lang="en-US" sz="1900" dirty="0">
                <a:solidFill>
                  <a:srgbClr val="231F20"/>
                </a:solidFill>
                <a:latin typeface="Times-Roman"/>
              </a:rPr>
              <a:t>physical activity counts (e.g., steps, aerobic steps), group interaction, and</a:t>
            </a:r>
          </a:p>
          <a:p>
            <a:r>
              <a:rPr lang="en-US" sz="1900" dirty="0">
                <a:solidFill>
                  <a:srgbClr val="231F20"/>
                </a:solidFill>
                <a:latin typeface="Times-Roman"/>
              </a:rPr>
              <a:t> health benefits experienced (e.g., stress reduction, increased energy or reduced blood pressure)</a:t>
            </a:r>
            <a:r>
              <a:rPr lang="en-US" dirty="0"/>
              <a:t> </a:t>
            </a:r>
          </a:p>
          <a:p>
            <a:r>
              <a:rPr lang="en-US" dirty="0"/>
              <a:t>Wanted group connection and support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172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231F20"/>
                </a:solidFill>
                <a:latin typeface="Times-Roman"/>
              </a:rPr>
              <a:t>simple health changes and healthy behavior- really preached life long marathon – start small build 1 small little goal, eg 200 extra steps a week, </a:t>
            </a:r>
            <a:br>
              <a:rPr lang="en-US" sz="1900" dirty="0">
                <a:solidFill>
                  <a:srgbClr val="231F20"/>
                </a:solidFill>
                <a:latin typeface="Times-Roman"/>
              </a:rPr>
            </a:br>
            <a:r>
              <a:rPr lang="en-US" sz="1900" dirty="0">
                <a:solidFill>
                  <a:srgbClr val="231F20"/>
                </a:solidFill>
                <a:latin typeface="Times-Roman"/>
              </a:rPr>
              <a:t>awareness</a:t>
            </a:r>
            <a:r>
              <a:rPr lang="en-US" dirty="0"/>
              <a:t> – going back to basics – food groups, how many caolories meal vs snack </a:t>
            </a:r>
            <a:br>
              <a:rPr lang="en-US" dirty="0"/>
            </a:br>
            <a:r>
              <a:rPr lang="en-US" dirty="0"/>
              <a:t>coverage system- sign out board – hand off the pager, rotate coverage during report, </a:t>
            </a:r>
          </a:p>
          <a:p>
            <a:r>
              <a:rPr lang="en-US" dirty="0"/>
              <a:t>Extra hadnouts to share with family and friends</a:t>
            </a:r>
          </a:p>
          <a:p>
            <a:r>
              <a:rPr lang="en-US" dirty="0"/>
              <a:t>Best thing about the interventionist – rolled with resitsnce- did not pressure or make people feel bad- they know they ghosted you, understand stress and time demands of the job </a:t>
            </a:r>
          </a:p>
          <a:p>
            <a:endParaRPr lang="en-US" dirty="0"/>
          </a:p>
          <a:p>
            <a:endParaRPr lang="en-US" dirty="0"/>
          </a:p>
          <a:p>
            <a:endParaRPr lang="en-US" dirty="0"/>
          </a:p>
          <a:p>
            <a:r>
              <a:rPr lang="en-US" sz="1900" dirty="0">
                <a:solidFill>
                  <a:srgbClr val="231F20"/>
                </a:solidFill>
                <a:latin typeface="Times-Roman"/>
              </a:rPr>
              <a:t>“I can take 10 minutes out</a:t>
            </a:r>
            <a:br>
              <a:rPr lang="en-US" sz="1900" dirty="0">
                <a:solidFill>
                  <a:srgbClr val="231F20"/>
                </a:solidFill>
                <a:latin typeface="Times-Roman"/>
              </a:rPr>
            </a:br>
            <a:r>
              <a:rPr lang="en-US" sz="1900" dirty="0">
                <a:solidFill>
                  <a:srgbClr val="231F20"/>
                </a:solidFill>
                <a:latin typeface="Times-Roman"/>
              </a:rPr>
              <a:t>and do my walk and do a little exercise” and “Before the program, I was not eating healthy. </a:t>
            </a:r>
            <a:r>
              <a:rPr lang="en-US" sz="1900" i="1" dirty="0">
                <a:solidFill>
                  <a:srgbClr val="231F20"/>
                </a:solidFill>
                <a:latin typeface="RMTMI"/>
              </a:rPr>
              <a:t>. . .</a:t>
            </a:r>
            <a:br>
              <a:rPr lang="en-US" sz="1900" i="1" dirty="0">
                <a:solidFill>
                  <a:srgbClr val="231F20"/>
                </a:solidFill>
                <a:latin typeface="RMTMI"/>
              </a:rPr>
            </a:br>
            <a:r>
              <a:rPr lang="en-US" sz="1900" dirty="0">
                <a:solidFill>
                  <a:srgbClr val="231F20"/>
                </a:solidFill>
                <a:latin typeface="Times-Roman"/>
              </a:rPr>
              <a:t>Now, </a:t>
            </a:r>
            <a:r>
              <a:rPr lang="en-US" sz="1900" i="1" dirty="0">
                <a:solidFill>
                  <a:srgbClr val="231F20"/>
                </a:solidFill>
                <a:latin typeface="RMTMI"/>
              </a:rPr>
              <a:t>. . . </a:t>
            </a:r>
            <a:r>
              <a:rPr lang="en-US" sz="1900" dirty="0">
                <a:solidFill>
                  <a:srgbClr val="231F20"/>
                </a:solidFill>
                <a:latin typeface="Times-Roman"/>
              </a:rPr>
              <a:t>I think, </a:t>
            </a:r>
            <a:r>
              <a:rPr lang="en-US" sz="1900" i="1" dirty="0">
                <a:solidFill>
                  <a:srgbClr val="231F20"/>
                </a:solidFill>
                <a:latin typeface="RMTMI"/>
              </a:rPr>
              <a:t>. . . </a:t>
            </a:r>
            <a:r>
              <a:rPr lang="en-US" sz="1900" dirty="0">
                <a:solidFill>
                  <a:srgbClr val="231F20"/>
                </a:solidFill>
                <a:latin typeface="Times-Roman"/>
              </a:rPr>
              <a:t>‘This is 300 calories.’ </a:t>
            </a:r>
            <a:r>
              <a:rPr lang="en-US" sz="1900" i="1" dirty="0">
                <a:solidFill>
                  <a:srgbClr val="231F20"/>
                </a:solidFill>
                <a:latin typeface="RMTMI"/>
              </a:rPr>
              <a:t>. . . </a:t>
            </a:r>
            <a:r>
              <a:rPr lang="en-US" sz="1900" dirty="0">
                <a:solidFill>
                  <a:srgbClr val="231F20"/>
                </a:solidFill>
                <a:latin typeface="Times-Roman"/>
              </a:rPr>
              <a:t>I never did that before; </a:t>
            </a:r>
            <a:r>
              <a:rPr lang="en-US" sz="1900" i="1" dirty="0">
                <a:solidFill>
                  <a:srgbClr val="231F20"/>
                </a:solidFill>
                <a:latin typeface="RMTMI"/>
              </a:rPr>
              <a:t>. . . </a:t>
            </a:r>
            <a:r>
              <a:rPr lang="en-US" sz="1900" dirty="0">
                <a:solidFill>
                  <a:srgbClr val="231F20"/>
                </a:solidFill>
                <a:latin typeface="Times-Roman"/>
              </a:rPr>
              <a:t>before this program</a:t>
            </a:r>
            <a:br>
              <a:rPr lang="en-US" sz="1900" dirty="0">
                <a:solidFill>
                  <a:srgbClr val="231F20"/>
                </a:solidFill>
                <a:latin typeface="Times-Roman"/>
              </a:rPr>
            </a:br>
            <a:r>
              <a:rPr lang="en-US" sz="1900" dirty="0">
                <a:solidFill>
                  <a:srgbClr val="231F20"/>
                </a:solidFill>
                <a:latin typeface="Times-Roman"/>
              </a:rPr>
              <a:t>I just ate away.</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541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Time</a:t>
            </a:r>
          </a:p>
          <a:p>
            <a:pPr defTabSz="942289">
              <a:defRPr/>
            </a:pPr>
            <a:r>
              <a:rPr lang="en-US" dirty="0"/>
              <a:t>Lack of support staff and managers</a:t>
            </a:r>
          </a:p>
          <a:p>
            <a:pPr defTabSz="942289">
              <a:defRPr/>
            </a:pPr>
            <a:r>
              <a:rPr lang="en-US" dirty="0"/>
              <a:t>Culture change- crtically all staff are allowed </a:t>
            </a:r>
          </a:p>
          <a:p>
            <a:pPr defTabSz="942289">
              <a:defRPr/>
            </a:pPr>
            <a:r>
              <a:rPr lang="en-US" dirty="0"/>
              <a:t>Tired- sleep and stress interventions to combat this </a:t>
            </a:r>
          </a:p>
          <a:p>
            <a:pPr defTabSz="942289">
              <a:defRPr/>
            </a:pPr>
            <a:r>
              <a:rPr lang="en-US" dirty="0"/>
              <a:t>60% working a second job, </a:t>
            </a:r>
          </a:p>
          <a:p>
            <a:endParaRPr lang="en-US" dirty="0"/>
          </a:p>
          <a:p>
            <a:r>
              <a:rPr lang="en-US" dirty="0"/>
              <a:t>In addition to what is offered in order to have a successful program we know that participation.  </a:t>
            </a:r>
          </a:p>
          <a:p>
            <a:r>
              <a:rPr lang="en-US" dirty="0"/>
              <a:t>Reviwers have round whp programs to have on average about 33% participation, whp with hc while not reported often can be ~11% </a:t>
            </a:r>
          </a:p>
          <a:p>
            <a:r>
              <a:rPr lang="en-US" dirty="0"/>
              <a:t>We have found in our projects 16-55% participation, snap shot of the 1</a:t>
            </a:r>
            <a:r>
              <a:rPr lang="en-US" baseline="30000" dirty="0"/>
              <a:t>st</a:t>
            </a:r>
            <a:r>
              <a:rPr lang="en-US" dirty="0"/>
              <a:t> 3 months of a project that looked at what was offered and who came, we know we under reported since we did not account for who was working/shift offered but you can see the interest py program and each participants</a:t>
            </a:r>
          </a:p>
          <a:p>
            <a:r>
              <a:rPr lang="en-US" dirty="0"/>
              <a:t>We did anaysls and found we we looked at health demos job factors the only things that predicted participation were stress- personal and job, and that less stressedstaff participanted up to 2x more </a:t>
            </a:r>
          </a:p>
          <a:p>
            <a:endParaRPr lang="en-US" dirty="0"/>
          </a:p>
          <a:p>
            <a:r>
              <a:rPr lang="en-US" dirty="0"/>
              <a:t>Predictors of participation – can increase participation by up to 2x </a:t>
            </a:r>
          </a:p>
          <a:p>
            <a:endParaRPr lang="en-US" dirty="0"/>
          </a:p>
          <a:p>
            <a:r>
              <a:rPr lang="en-US" dirty="0"/>
              <a:t>Myeunghee Han, RN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673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solutions we found for the common barriers to worksite wellness </a:t>
            </a:r>
          </a:p>
          <a:p>
            <a:r>
              <a:rPr lang="en-US" dirty="0"/>
              <a:t>Best solutions are tailored and staff driver </a:t>
            </a:r>
          </a:p>
          <a:p>
            <a:endParaRPr lang="en-US" dirty="0"/>
          </a:p>
          <a:p>
            <a:r>
              <a:rPr lang="en-US" dirty="0"/>
              <a:t>Reamember we said ebp hra and using s/e theory we would do screenings and then link with participation and goal progress- bp this and came to x / sessions this was goal in this area discuss progress </a:t>
            </a:r>
          </a:p>
          <a:p>
            <a:endParaRPr lang="en-US" dirty="0"/>
          </a:p>
          <a:p>
            <a:r>
              <a:rPr lang="en-US" dirty="0"/>
              <a:t>Time- pack everything into 15 min then did drop in office hours- come ask questions work 1:1 connect with staff </a:t>
            </a:r>
          </a:p>
          <a:p>
            <a:endParaRPr lang="en-US" dirty="0"/>
          </a:p>
          <a:p>
            <a:r>
              <a:rPr lang="en-US" dirty="0"/>
              <a:t>How to pick pa- schedules, however came first got to pick, group folks based on pa and shift preferences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01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wellness goals like professional </a:t>
            </a:r>
            <a:r>
              <a:rPr lang="en-US" dirty="0" err="1"/>
              <a:t>developmet</a:t>
            </a:r>
            <a:r>
              <a:rPr lang="en-US" dirty="0"/>
              <a:t> goals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031909-871E-7048-962A-4D1E91E170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300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Remember to rate the session for planning next year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focused, collaborative discussions will lead to the development of action plans to include concrete, practical steps that PALTC facilities can start taking immediately to build trust with current staff and recruit and retain new staff to grow and strengthen the PALTC workforce. </a:t>
            </a:r>
          </a:p>
        </p:txBody>
      </p:sp>
      <p:sp>
        <p:nvSpPr>
          <p:cNvPr id="4" name="Slide Number Placeholder 3"/>
          <p:cNvSpPr>
            <a:spLocks noGrp="1"/>
          </p:cNvSpPr>
          <p:nvPr>
            <p:ph type="sldNum" sz="quarter" idx="5"/>
          </p:nvPr>
        </p:nvSpPr>
        <p:spPr/>
        <p:txBody>
          <a:bodyPr/>
          <a:lstStyle/>
          <a:p>
            <a:fld id="{F2031909-871E-7048-962A-4D1E91E17003}" type="slidenum">
              <a:rPr lang="en-US" smtClean="0"/>
              <a:t>3</a:t>
            </a:fld>
            <a:endParaRPr lang="en-US" dirty="0"/>
          </a:p>
        </p:txBody>
      </p:sp>
    </p:spTree>
    <p:extLst>
      <p:ext uri="{BB962C8B-B14F-4D97-AF65-F5344CB8AC3E}">
        <p14:creationId xmlns:p14="http://schemas.microsoft.com/office/powerpoint/2010/main" val="125398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031909-871E-7048-962A-4D1E91E17003}" type="slidenum">
              <a:rPr lang="en-US" smtClean="0"/>
              <a:t>6</a:t>
            </a:fld>
            <a:endParaRPr lang="en-US" dirty="0"/>
          </a:p>
        </p:txBody>
      </p:sp>
    </p:spTree>
    <p:extLst>
      <p:ext uri="{BB962C8B-B14F-4D97-AF65-F5344CB8AC3E}">
        <p14:creationId xmlns:p14="http://schemas.microsoft.com/office/powerpoint/2010/main" val="235397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said we’d cover </a:t>
            </a:r>
          </a:p>
          <a:p>
            <a:endParaRPr lang="en-US" dirty="0"/>
          </a:p>
          <a:p>
            <a:pPr>
              <a:lnSpc>
                <a:spcPct val="107000"/>
              </a:lnSpc>
              <a:spcAft>
                <a:spcPts val="618"/>
              </a:spcAft>
            </a:pPr>
            <a:r>
              <a:rPr lang="en-US" dirty="0">
                <a:latin typeface="Calibri" panose="020F0502020204030204" pitchFamily="34" charset="0"/>
                <a:ea typeface="Calibri" panose="020F0502020204030204" pitchFamily="34" charset="0"/>
                <a:cs typeface="Calibri" panose="020F0502020204030204" pitchFamily="34" charset="0"/>
              </a:rPr>
              <a:t>Even before the COVID-19 pandemic long-term care staff typically experienced higher levels of stress and lower engagement in health promotion behaviors compared to the general population.  These outcomes impact the health of staff but they also indirectly impact facilities and residents.  Worksite health promotion programs with long-term care staff can improve staff and facility outcomes and our preliminary work suggests they may impact resident outcomes.  During this presentation, we will present data and lessons learned from our three worksite health promotion studies with long-term staff aimed at increasing heart health behaviors (exercise, diet, sleep, stress, etc.).  We will discuss the evidence base supporting worksite health promotion programs.  Further, we will provide intervention strategies, methods to spark and maintain staff participation, and program outcomes that we have used within long-term care settings.  Finally, we will end with discussing our lessons learned and next steps for future programs in these settings.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18"/>
              </a:spcAft>
            </a:pPr>
            <a:r>
              <a:rPr lang="en-US" b="1" dirty="0">
                <a:latin typeface="Calibri" panose="020F0502020204030204" pitchFamily="34" charset="0"/>
                <a:ea typeface="Calibri" panose="020F0502020204030204" pitchFamily="34" charset="0"/>
                <a:cs typeface="Calibri" panose="020F0502020204030204" pitchFamily="34" charset="0"/>
              </a:rPr>
              <a:t>By the end of this session, attendees will be able to:</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65019" indent="-265019">
              <a:lnSpc>
                <a:spcPct val="107000"/>
              </a:lnSpc>
              <a:buFont typeface="+mj-lt"/>
              <a:buAutoNum type="arabicParenR"/>
            </a:pPr>
            <a:r>
              <a:rPr lang="en-US" dirty="0">
                <a:latin typeface="Calibri" panose="020F0502020204030204" pitchFamily="34" charset="0"/>
                <a:ea typeface="Calibri" panose="020F0502020204030204" pitchFamily="34" charset="0"/>
                <a:cs typeface="Calibri" panose="020F0502020204030204" pitchFamily="34" charset="0"/>
              </a:rPr>
              <a:t>Apply at least three motivational strategies that can be used to engage employees in worksite health promotion programs.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65019" indent="-265019">
              <a:lnSpc>
                <a:spcPct val="107000"/>
              </a:lnSpc>
              <a:buFont typeface="+mj-lt"/>
              <a:buAutoNum type="arabicParenR"/>
            </a:pPr>
            <a:r>
              <a:rPr lang="en-US" dirty="0">
                <a:latin typeface="Calibri" panose="020F0502020204030204" pitchFamily="34" charset="0"/>
                <a:ea typeface="Calibri" panose="020F0502020204030204" pitchFamily="34" charset="0"/>
                <a:cs typeface="Calibri" panose="020F0502020204030204" pitchFamily="34" charset="0"/>
              </a:rPr>
              <a:t>Apply at least two outcomes to measure the effectiveness of worksite health promotion programs within long-term care.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65019" indent="-265019">
              <a:lnSpc>
                <a:spcPct val="107000"/>
              </a:lnSpc>
              <a:spcAft>
                <a:spcPts val="618"/>
              </a:spcAft>
              <a:buFont typeface="+mj-lt"/>
              <a:buAutoNum type="arabicParenR"/>
            </a:pPr>
            <a:r>
              <a:rPr lang="en-US" dirty="0">
                <a:latin typeface="Calibri" panose="020F0502020204030204" pitchFamily="34" charset="0"/>
                <a:ea typeface="Calibri" panose="020F0502020204030204" pitchFamily="34" charset="0"/>
                <a:cs typeface="Calibri" panose="020F0502020204030204" pitchFamily="34" charset="0"/>
              </a:rPr>
              <a:t>Apply at least four evidence-based worksite health promotion interventions within long-term care.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18"/>
              </a:spcAft>
            </a:pPr>
            <a:r>
              <a:rPr lang="en-US" b="1" dirty="0">
                <a:latin typeface="Calibri" panose="020F0502020204030204" pitchFamily="34" charset="0"/>
                <a:ea typeface="Calibri" panose="020F0502020204030204" pitchFamily="34" charset="0"/>
                <a:cs typeface="Calibri" panose="020F0502020204030204" pitchFamily="34" charset="0"/>
              </a:rPr>
              <a:t>How will ICAA delegates implement your session content?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18"/>
              </a:spcAft>
            </a:pPr>
            <a:r>
              <a:rPr lang="en-US" dirty="0">
                <a:latin typeface="Calibri" panose="020F0502020204030204" pitchFamily="34" charset="0"/>
                <a:ea typeface="Calibri" panose="020F0502020204030204" pitchFamily="34" charset="0"/>
                <a:cs typeface="Calibri" panose="020F0502020204030204" pitchFamily="34" charset="0"/>
              </a:rPr>
              <a:t>The session will be delivered virtually.  Upon completion of the session attendees will be presented with the necessary information to work with their facility to implement a worksite health promotion program.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15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asked me what beautiful  setting would be it would be something like this- I am assuming you came to this talk to hear about how to create a beautiful work environment, how can reduce staff turnover, improve staff health, improve resident health, reduce work stress, we are going to spend the next 45 min talking about using worksite wellness programs to do just that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61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In addition to the what I just said about helping staff, are there org outcomes- rois ranging up to .38-5 + $ </a:t>
            </a:r>
          </a:p>
          <a:p>
            <a:endParaRPr lang="en-US" sz="1900" dirty="0"/>
          </a:p>
          <a:p>
            <a:r>
              <a:rPr lang="en-US" sz="1900" dirty="0"/>
              <a:t>dollars, producing a return on investment equal to a range of $1.88—$3.92 saved   gotzel 2011</a:t>
            </a:r>
          </a:p>
          <a:p>
            <a:endParaRPr lang="en-US" sz="1900" dirty="0">
              <a:solidFill>
                <a:srgbClr val="000000"/>
              </a:solidFill>
              <a:latin typeface="Times-Roman"/>
            </a:endParaRPr>
          </a:p>
          <a:p>
            <a:endParaRPr lang="en-US" sz="1900" dirty="0">
              <a:solidFill>
                <a:srgbClr val="000000"/>
              </a:solidFill>
              <a:latin typeface="Times-Roman"/>
            </a:endParaRPr>
          </a:p>
          <a:p>
            <a:r>
              <a:rPr lang="en-US" sz="1900" dirty="0">
                <a:solidFill>
                  <a:srgbClr val="000000"/>
                </a:solidFill>
                <a:latin typeface="Times-Roman"/>
              </a:rPr>
              <a:t>Earlier during roi we discuss the importance of right balance of dose and intensity to result in impacts, rol found critical components comprehensive however you can see less than 1/5 include all elements in whp </a:t>
            </a:r>
          </a:p>
          <a:p>
            <a:endParaRPr lang="en-US" sz="1900" dirty="0">
              <a:solidFill>
                <a:srgbClr val="000000"/>
              </a:solidFill>
              <a:latin typeface="Times-Roman"/>
            </a:endParaRPr>
          </a:p>
          <a:p>
            <a:endParaRPr lang="en-US" sz="1900" dirty="0">
              <a:solidFill>
                <a:srgbClr val="000000"/>
              </a:solidFill>
              <a:latin typeface="Times-Roman"/>
            </a:endParaRPr>
          </a:p>
          <a:p>
            <a:endParaRPr lang="en-US" sz="1900" dirty="0">
              <a:solidFill>
                <a:srgbClr val="000000"/>
              </a:solidFill>
              <a:latin typeface="Times-Roman"/>
            </a:endParaRPr>
          </a:p>
          <a:p>
            <a:r>
              <a:rPr lang="en-US" sz="1900" dirty="0">
                <a:solidFill>
                  <a:srgbClr val="000000"/>
                </a:solidFill>
                <a:latin typeface="Times-Roman"/>
              </a:rPr>
              <a:t>Each of the 5 specific elements of a comprehensive health promotion program were present</a:t>
            </a:r>
            <a:br>
              <a:rPr lang="en-US" sz="1900" dirty="0">
                <a:solidFill>
                  <a:srgbClr val="000000"/>
                </a:solidFill>
                <a:latin typeface="Times-Roman"/>
              </a:rPr>
            </a:br>
            <a:r>
              <a:rPr lang="en-US" sz="1900" dirty="0">
                <a:solidFill>
                  <a:srgbClr val="000000"/>
                </a:solidFill>
                <a:latin typeface="Times-Roman"/>
              </a:rPr>
              <a:t>in less than 50% of worksites: supportive social and physical environments (47.8% of all</a:t>
            </a:r>
            <a:br>
              <a:rPr lang="en-US" sz="1900" dirty="0">
                <a:solidFill>
                  <a:srgbClr val="000000"/>
                </a:solidFill>
                <a:latin typeface="Times-Roman"/>
              </a:rPr>
            </a:br>
            <a:r>
              <a:rPr lang="en-US" sz="1900" dirty="0">
                <a:solidFill>
                  <a:srgbClr val="000000"/>
                </a:solidFill>
                <a:latin typeface="Times-Roman"/>
              </a:rPr>
              <a:t>worksites reported this), linkages to related programs (46.0%), health education programs</a:t>
            </a:r>
            <a:br>
              <a:rPr lang="en-US" sz="1900" dirty="0">
                <a:solidFill>
                  <a:srgbClr val="000000"/>
                </a:solidFill>
                <a:latin typeface="Times-Roman"/>
              </a:rPr>
            </a:br>
            <a:r>
              <a:rPr lang="en-US" sz="1900" dirty="0">
                <a:solidFill>
                  <a:srgbClr val="000000"/>
                </a:solidFill>
                <a:latin typeface="Times-Roman"/>
              </a:rPr>
              <a:t>(33.7%), integration of the program into the organization’s structure (28.4%), and health</a:t>
            </a:r>
            <a:br>
              <a:rPr lang="en-US" sz="1900" dirty="0">
                <a:solidFill>
                  <a:srgbClr val="000000"/>
                </a:solidFill>
                <a:latin typeface="Times-Roman"/>
              </a:rPr>
            </a:br>
            <a:r>
              <a:rPr lang="en-US" sz="1900" dirty="0">
                <a:solidFill>
                  <a:srgbClr val="000000"/>
                </a:solidFill>
                <a:latin typeface="Times-Roman"/>
              </a:rPr>
              <a:t>screenings with appropriate follow-up and education (26.6%; Table 3). Overall, 11.8% of</a:t>
            </a:r>
            <a:br>
              <a:rPr lang="en-US" sz="1900" dirty="0">
                <a:solidFill>
                  <a:srgbClr val="000000"/>
                </a:solidFill>
                <a:latin typeface="Times-Roman"/>
              </a:rPr>
            </a:br>
            <a:r>
              <a:rPr lang="en-US" sz="1900" dirty="0">
                <a:solidFill>
                  <a:srgbClr val="000000"/>
                </a:solidFill>
                <a:latin typeface="Times-Roman"/>
              </a:rPr>
              <a:t>worksites offered all 5 key elements of a comprehensive WHP program. Larger worksites</a:t>
            </a:r>
            <a:br>
              <a:rPr lang="en-US" sz="1900" dirty="0">
                <a:solidFill>
                  <a:srgbClr val="000000"/>
                </a:solidFill>
                <a:latin typeface="Times-Roman"/>
              </a:rPr>
            </a:br>
            <a:r>
              <a:rPr lang="en-US" sz="1900" dirty="0">
                <a:solidFill>
                  <a:srgbClr val="000000"/>
                </a:solidFill>
                <a:latin typeface="Times-Roman"/>
              </a:rPr>
              <a:t>(250+ employees) were both more likely to report having any 1 of the 5 elements, as well as</a:t>
            </a:r>
            <a:br>
              <a:rPr lang="en-US" sz="1900" dirty="0">
                <a:solidFill>
                  <a:srgbClr val="000000"/>
                </a:solidFill>
                <a:latin typeface="Times-Roman"/>
              </a:rPr>
            </a:br>
            <a:r>
              <a:rPr lang="en-US" sz="1900" dirty="0">
                <a:solidFill>
                  <a:srgbClr val="000000"/>
                </a:solidFill>
                <a:latin typeface="Times-Roman"/>
              </a:rPr>
              <a:t>more likely to report having all 5 key elements, as compared to smaller worksites. Worksites</a:t>
            </a:r>
            <a:br>
              <a:rPr lang="en-US" sz="1900" dirty="0">
                <a:solidFill>
                  <a:srgbClr val="000000"/>
                </a:solidFill>
                <a:latin typeface="Times-Roman"/>
              </a:rPr>
            </a:br>
            <a:r>
              <a:rPr lang="en-US" sz="1900" dirty="0">
                <a:solidFill>
                  <a:srgbClr val="000000"/>
                </a:solidFill>
                <a:latin typeface="Times-Roman"/>
              </a:rPr>
              <a:t>in the hospital industry (35.7%) were more likely to have a comprehensive program than any</a:t>
            </a:r>
            <a:br>
              <a:rPr lang="en-US" sz="1900" dirty="0">
                <a:solidFill>
                  <a:srgbClr val="000000"/>
                </a:solidFill>
                <a:latin typeface="Times-Roman"/>
              </a:rPr>
            </a:br>
            <a:r>
              <a:rPr lang="en-US" sz="1900" dirty="0">
                <a:solidFill>
                  <a:srgbClr val="000000"/>
                </a:solidFill>
                <a:latin typeface="Times-Roman"/>
              </a:rPr>
              <a:t>other industry group</a:t>
            </a:r>
            <a:r>
              <a:rPr lang="en-US" dirty="0"/>
              <a:t> </a:t>
            </a:r>
            <a:br>
              <a:rPr lang="en-US" dirty="0"/>
            </a:br>
            <a:endParaRPr lang="en-US" dirty="0"/>
          </a:p>
          <a:p>
            <a:pPr defTabSz="942289">
              <a:defRPr/>
            </a:pPr>
            <a:r>
              <a:rPr lang="en-US" dirty="0">
                <a:solidFill>
                  <a:srgbClr val="000000"/>
                </a:solidFill>
                <a:latin typeface="Times-Roman"/>
              </a:rPr>
              <a:t>In the adjusted model, after controlling for all other variables,</a:t>
            </a:r>
            <a:br>
              <a:rPr lang="en-US" dirty="0">
                <a:solidFill>
                  <a:srgbClr val="000000"/>
                </a:solidFill>
                <a:latin typeface="Times-Roman"/>
              </a:rPr>
            </a:br>
            <a:r>
              <a:rPr lang="en-US" dirty="0">
                <a:solidFill>
                  <a:srgbClr val="000000"/>
                </a:solidFill>
                <a:latin typeface="Times-Roman"/>
              </a:rPr>
              <a:t>worksites with a person assigned responsibility for the health promotion program had 8.14</a:t>
            </a:r>
            <a:br>
              <a:rPr lang="en-US" dirty="0">
                <a:solidFill>
                  <a:srgbClr val="000000"/>
                </a:solidFill>
                <a:latin typeface="Times-Roman"/>
              </a:rPr>
            </a:br>
            <a:r>
              <a:rPr lang="en-US" dirty="0">
                <a:solidFill>
                  <a:srgbClr val="000000"/>
                </a:solidFill>
                <a:latin typeface="Times-Roman"/>
              </a:rPr>
              <a:t>times the odds of having a comprehensive program (P &lt; .001), worksites with an annual</a:t>
            </a:r>
            <a:br>
              <a:rPr lang="en-US" dirty="0">
                <a:solidFill>
                  <a:srgbClr val="000000"/>
                </a:solidFill>
                <a:latin typeface="Times-Roman"/>
              </a:rPr>
            </a:br>
            <a:r>
              <a:rPr lang="en-US" dirty="0">
                <a:solidFill>
                  <a:srgbClr val="000000"/>
                </a:solidFill>
                <a:latin typeface="Times-Roman"/>
              </a:rPr>
              <a:t>budget had 6.99 times the odds (P &lt; .001), and sites with more than 5 years of health</a:t>
            </a:r>
            <a:br>
              <a:rPr lang="en-US" dirty="0">
                <a:solidFill>
                  <a:srgbClr val="000000"/>
                </a:solidFill>
                <a:latin typeface="Times-Roman"/>
              </a:rPr>
            </a:br>
            <a:r>
              <a:rPr lang="en-US" dirty="0">
                <a:solidFill>
                  <a:srgbClr val="000000"/>
                </a:solidFill>
                <a:latin typeface="Times-Roman"/>
              </a:rPr>
              <a:t>program experience had 3.08 times the odds of having a comprehensive program (P &lt; .001).</a:t>
            </a:r>
            <a:br>
              <a:rPr lang="en-US" dirty="0">
                <a:solidFill>
                  <a:srgbClr val="000000"/>
                </a:solidFill>
                <a:latin typeface="Times-Roman"/>
              </a:rPr>
            </a:br>
            <a:endParaRPr lang="en-US" dirty="0">
              <a:solidFill>
                <a:srgbClr val="000000"/>
              </a:solidFill>
              <a:latin typeface="Times-Roman"/>
            </a:endParaRPr>
          </a:p>
          <a:p>
            <a:pPr defTabSz="942289">
              <a:defRPr/>
            </a:pPr>
            <a:r>
              <a:rPr lang="en-US" dirty="0">
                <a:solidFill>
                  <a:srgbClr val="242021"/>
                </a:solidFill>
                <a:latin typeface="HelveticaNeueLTStd-Lt"/>
              </a:rPr>
              <a:t>a recent</a:t>
            </a:r>
            <a:br>
              <a:rPr lang="en-US" dirty="0">
                <a:solidFill>
                  <a:srgbClr val="242021"/>
                </a:solidFill>
                <a:latin typeface="HelveticaNeueLTStd-Lt"/>
              </a:rPr>
            </a:br>
            <a:r>
              <a:rPr lang="en-US" dirty="0">
                <a:solidFill>
                  <a:srgbClr val="242021"/>
                </a:solidFill>
                <a:latin typeface="HelveticaNeueLTStd-Lt"/>
              </a:rPr>
              <a:t>national survey by the Centers for Disease Control and</a:t>
            </a:r>
            <a:br>
              <a:rPr lang="en-US" dirty="0">
                <a:solidFill>
                  <a:srgbClr val="242021"/>
                </a:solidFill>
                <a:latin typeface="HelveticaNeueLTStd-Lt"/>
              </a:rPr>
            </a:br>
            <a:r>
              <a:rPr lang="en-US" dirty="0">
                <a:solidFill>
                  <a:srgbClr val="242021"/>
                </a:solidFill>
                <a:latin typeface="HelveticaNeueLTStd-Lt"/>
              </a:rPr>
              <a:t>Prevention indicates that &lt;1 in 5 worksites implement</a:t>
            </a:r>
            <a:br>
              <a:rPr lang="en-US" dirty="0">
                <a:solidFill>
                  <a:srgbClr val="242021"/>
                </a:solidFill>
                <a:latin typeface="HelveticaNeueLTStd-Lt"/>
              </a:rPr>
            </a:br>
            <a:r>
              <a:rPr lang="en-US" dirty="0">
                <a:solidFill>
                  <a:srgbClr val="242021"/>
                </a:solidFill>
                <a:latin typeface="HelveticaNeueLTStd-Lt"/>
              </a:rPr>
              <a:t>comprehensive programs and policies</a:t>
            </a:r>
            <a:r>
              <a:rPr lang="en-US" dirty="0"/>
              <a:t> </a:t>
            </a:r>
            <a:br>
              <a:rPr lang="en-US" dirty="0"/>
            </a:br>
            <a:r>
              <a:rPr lang="en-US" dirty="0">
                <a:solidFill>
                  <a:srgbClr val="000000"/>
                </a:solidFill>
                <a:latin typeface="Times-Roman"/>
              </a:rPr>
              <a:t>comprehensive” health promotion programs were defined as</a:t>
            </a:r>
            <a:br>
              <a:rPr lang="en-US" dirty="0">
                <a:solidFill>
                  <a:srgbClr val="000000"/>
                </a:solidFill>
                <a:latin typeface="Times-Roman"/>
              </a:rPr>
            </a:br>
            <a:r>
              <a:rPr lang="en-US" dirty="0">
                <a:solidFill>
                  <a:srgbClr val="000000"/>
                </a:solidFill>
                <a:latin typeface="Times-Roman"/>
              </a:rPr>
              <a:t>those that incorporated all of the 5 key elements outlined in Healthy People 2010: (1) health</a:t>
            </a:r>
            <a:br>
              <a:rPr lang="en-US" dirty="0">
                <a:solidFill>
                  <a:srgbClr val="000000"/>
                </a:solidFill>
                <a:latin typeface="Times-Roman"/>
              </a:rPr>
            </a:br>
            <a:r>
              <a:rPr lang="en-US" dirty="0">
                <a:solidFill>
                  <a:srgbClr val="000000"/>
                </a:solidFill>
                <a:latin typeface="Times-Roman"/>
              </a:rPr>
              <a:t>education programs, (2) supportive social and physical work environment, (3) integration of</a:t>
            </a:r>
            <a:br>
              <a:rPr lang="en-US" dirty="0">
                <a:solidFill>
                  <a:srgbClr val="000000"/>
                </a:solidFill>
                <a:latin typeface="Times-Roman"/>
              </a:rPr>
            </a:br>
            <a:r>
              <a:rPr lang="en-US" dirty="0">
                <a:solidFill>
                  <a:srgbClr val="000000"/>
                </a:solidFill>
                <a:latin typeface="Times-Roman"/>
              </a:rPr>
              <a:t>the program into the organization’s structure, (4) linkage to related programs such as</a:t>
            </a:r>
            <a:br>
              <a:rPr lang="en-US" dirty="0">
                <a:solidFill>
                  <a:srgbClr val="000000"/>
                </a:solidFill>
                <a:latin typeface="Times-Roman"/>
              </a:rPr>
            </a:br>
            <a:r>
              <a:rPr lang="en-US" dirty="0">
                <a:solidFill>
                  <a:srgbClr val="000000"/>
                </a:solidFill>
                <a:latin typeface="Times-Roman"/>
              </a:rPr>
              <a:t>employee assistance programs (EAPs), and (5) health screening with appropriate follow-up</a:t>
            </a:r>
            <a:br>
              <a:rPr lang="en-US" dirty="0">
                <a:solidFill>
                  <a:srgbClr val="000000"/>
                </a:solidFill>
                <a:latin typeface="Times-Roman"/>
              </a:rPr>
            </a:br>
            <a:r>
              <a:rPr lang="en-US" dirty="0">
                <a:solidFill>
                  <a:srgbClr val="000000"/>
                </a:solidFill>
                <a:latin typeface="Times-Roman"/>
              </a:rPr>
              <a:t>and education.11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90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think about comprehensiveness orograms and what should be included it was critical to discuss twh mode</a:t>
            </a:r>
          </a:p>
          <a:p>
            <a:r>
              <a:rPr lang="en-US" dirty="0"/>
              <a:t>We know these 4 areas- pyscosocial work conditions, home/community, phycial/chemical environment and our personal health all impact us, how we show up to work and work outcomes</a:t>
            </a:r>
          </a:p>
          <a:p>
            <a:r>
              <a:rPr lang="en-US" dirty="0"/>
              <a:t>For exam we pulled some examples from each section to show the importance and if that section is missed how there might be a gap in programing </a:t>
            </a:r>
          </a:p>
          <a:p>
            <a:r>
              <a:rPr lang="en-US" dirty="0"/>
              <a:t>Eg high demands and low decision lattaitude- correlated with pain, obesity, sleep issues, miltuple CVD risk factors</a:t>
            </a:r>
          </a:p>
          <a:p>
            <a:r>
              <a:rPr lang="en-US" dirty="0"/>
              <a:t>Poor health behaviors0 sedentary, unhealth diets, low sleep, mood stress, tobacco shown to be coorelated with work ability </a:t>
            </a:r>
          </a:p>
          <a:p>
            <a:r>
              <a:rPr lang="en-US" dirty="0"/>
              <a:t>SDOH – racicm- stress, food insecurity, stability, etc stress engagement in healthcare and health behaviors </a:t>
            </a:r>
          </a:p>
          <a:p>
            <a:r>
              <a:rPr lang="en-US" dirty="0"/>
              <a:t>Change safety practices can reduce needslticks and back pain </a:t>
            </a:r>
          </a:p>
          <a:p>
            <a:endParaRPr lang="en-US" dirty="0"/>
          </a:p>
          <a:p>
            <a:endParaRPr lang="en-US" dirty="0"/>
          </a:p>
          <a:p>
            <a:r>
              <a:rPr lang="en-US" dirty="0"/>
              <a:t>Punnett, L., Cavallari, J. M., Henning, R. A., Nobrega, S., Dugan, A. G., &amp; Cherniack, M. G. (2020). Defining ‘integration’for Total Worker Health®: A new proposal. </a:t>
            </a:r>
            <a:r>
              <a:rPr lang="en-US" i="1" dirty="0"/>
              <a:t>Annals of work exposures and health</a:t>
            </a:r>
            <a:r>
              <a:rPr lang="en-US" dirty="0"/>
              <a:t>, </a:t>
            </a:r>
            <a:r>
              <a:rPr lang="en-US" i="1" dirty="0"/>
              <a:t>64</a:t>
            </a:r>
            <a:r>
              <a:rPr lang="en-US" dirty="0"/>
              <a:t>(3), 223-235.</a:t>
            </a:r>
          </a:p>
          <a:p>
            <a:endParaRPr lang="en-US" dirty="0"/>
          </a:p>
          <a:p>
            <a:pPr defTabSz="942289">
              <a:defRPr/>
            </a:pPr>
            <a:r>
              <a:rPr lang="en-US" b="1" dirty="0">
                <a:solidFill>
                  <a:srgbClr val="242021"/>
                </a:solidFill>
                <a:latin typeface="HelveticaNeueLTStd-Lt"/>
              </a:rPr>
              <a:t>TWH-</a:t>
            </a:r>
            <a:r>
              <a:rPr lang="en-US" dirty="0">
                <a:solidFill>
                  <a:srgbClr val="242021"/>
                </a:solidFill>
                <a:latin typeface="HelveticaNeueLTStd-Lt"/>
              </a:rPr>
              <a:t>Policies, programs, and practices that integrate protection from work-related safety and health hazards with promotion of injury and illness prevention efforts to advance worker well-being</a:t>
            </a:r>
            <a:endParaRPr lang="en-US" dirty="0"/>
          </a:p>
          <a:p>
            <a:endParaRPr lang="en-US" dirty="0"/>
          </a:p>
          <a:p>
            <a:endParaRPr lang="en-US" dirty="0"/>
          </a:p>
          <a:p>
            <a:r>
              <a:rPr lang="en-US" b="1" dirty="0">
                <a:solidFill>
                  <a:srgbClr val="000000"/>
                </a:solidFill>
                <a:latin typeface="Helvetica-Bold"/>
              </a:rPr>
              <a:t>Theme 2: The psychosocial work environment shapes safety and health</a:t>
            </a:r>
            <a:br>
              <a:rPr lang="en-US" b="1" dirty="0">
                <a:solidFill>
                  <a:srgbClr val="000000"/>
                </a:solidFill>
                <a:latin typeface="Helvetica-Bold"/>
              </a:rPr>
            </a:br>
            <a:r>
              <a:rPr lang="en-US" b="1" dirty="0">
                <a:solidFill>
                  <a:srgbClr val="000000"/>
                </a:solidFill>
                <a:latin typeface="Helvetica-Bold"/>
              </a:rPr>
              <a:t>behaviors and health outcomes</a:t>
            </a:r>
            <a:br>
              <a:rPr lang="en-US" b="1" dirty="0">
                <a:solidFill>
                  <a:srgbClr val="000000"/>
                </a:solidFill>
                <a:latin typeface="Helvetica-Bold"/>
              </a:rPr>
            </a:br>
            <a:r>
              <a:rPr lang="en-US" b="1" dirty="0">
                <a:solidFill>
                  <a:srgbClr val="000000"/>
                </a:solidFill>
                <a:latin typeface="Times-Bold"/>
              </a:rPr>
              <a:t>Supervisor Support: </a:t>
            </a:r>
            <a:r>
              <a:rPr lang="en-US" dirty="0">
                <a:solidFill>
                  <a:srgbClr val="000000"/>
                </a:solidFill>
                <a:latin typeface="Times-Roman"/>
              </a:rPr>
              <a:t>Supervisor support was associated with a range of health outcomes</a:t>
            </a:r>
            <a:br>
              <a:rPr lang="en-US" dirty="0">
                <a:solidFill>
                  <a:srgbClr val="000000"/>
                </a:solidFill>
                <a:latin typeface="Times-Roman"/>
              </a:rPr>
            </a:br>
            <a:r>
              <a:rPr lang="en-US" dirty="0">
                <a:solidFill>
                  <a:srgbClr val="000000"/>
                </a:solidFill>
                <a:latin typeface="Times-Roman"/>
              </a:rPr>
              <a:t>(Caspi et al., 2013; Hurtado et al., 2015b; Reme et al., 2014; Sembajwe et al., 2013;</a:t>
            </a:r>
            <a:br>
              <a:rPr lang="en-US" dirty="0">
                <a:solidFill>
                  <a:srgbClr val="000000"/>
                </a:solidFill>
                <a:latin typeface="Times-Roman"/>
              </a:rPr>
            </a:br>
            <a:r>
              <a:rPr lang="en-US" dirty="0">
                <a:solidFill>
                  <a:srgbClr val="000000"/>
                </a:solidFill>
                <a:latin typeface="Times-Roman"/>
              </a:rPr>
              <a:t>Sorensen et al., 2011b). We found lower injury rates in units where workers reported better</a:t>
            </a:r>
            <a:br>
              <a:rPr lang="en-US" dirty="0">
                <a:solidFill>
                  <a:srgbClr val="000000"/>
                </a:solidFill>
                <a:latin typeface="Times-Roman"/>
              </a:rPr>
            </a:br>
            <a:r>
              <a:rPr lang="en-US" dirty="0">
                <a:solidFill>
                  <a:srgbClr val="000000"/>
                </a:solidFill>
                <a:latin typeface="Times-Roman"/>
              </a:rPr>
              <a:t>supervisor support and more favorable organizational policies and practices (Tveito et al.,</a:t>
            </a:r>
            <a:br>
              <a:rPr lang="en-US" dirty="0">
                <a:solidFill>
                  <a:srgbClr val="000000"/>
                </a:solidFill>
                <a:latin typeface="Times-Roman"/>
              </a:rPr>
            </a:br>
            <a:r>
              <a:rPr lang="en-US" dirty="0">
                <a:solidFill>
                  <a:srgbClr val="000000"/>
                </a:solidFill>
                <a:latin typeface="Times-Roman"/>
              </a:rPr>
              <a:t>2014).</a:t>
            </a:r>
            <a:br>
              <a:rPr lang="en-US" dirty="0">
                <a:solidFill>
                  <a:srgbClr val="000000"/>
                </a:solidFill>
                <a:latin typeface="Times-Roman"/>
              </a:rPr>
            </a:br>
            <a:r>
              <a:rPr lang="en-US" b="1" dirty="0">
                <a:solidFill>
                  <a:srgbClr val="000000"/>
                </a:solidFill>
                <a:latin typeface="Times-Bold"/>
              </a:rPr>
              <a:t>Work-family Conflict and Job Flexibility: </a:t>
            </a:r>
            <a:r>
              <a:rPr lang="en-US" dirty="0">
                <a:solidFill>
                  <a:srgbClr val="000000"/>
                </a:solidFill>
                <a:latin typeface="Times-Roman"/>
              </a:rPr>
              <a:t>Nurses working on units with more shift</a:t>
            </a:r>
            <a:br>
              <a:rPr lang="en-US" dirty="0">
                <a:solidFill>
                  <a:srgbClr val="000000"/>
                </a:solidFill>
                <a:latin typeface="Times-Roman"/>
              </a:rPr>
            </a:br>
            <a:r>
              <a:rPr lang="en-US" dirty="0">
                <a:solidFill>
                  <a:srgbClr val="000000"/>
                </a:solidFill>
                <a:latin typeface="Times-Roman"/>
              </a:rPr>
              <a:t>flexibility had relatively less depression and anxiety (Hurtado et al., 2015a). Higher levels of</a:t>
            </a:r>
            <a:br>
              <a:rPr lang="en-US" dirty="0">
                <a:solidFill>
                  <a:srgbClr val="000000"/>
                </a:solidFill>
                <a:latin typeface="Times-Roman"/>
              </a:rPr>
            </a:br>
            <a:r>
              <a:rPr lang="en-US" dirty="0">
                <a:solidFill>
                  <a:srgbClr val="000000"/>
                </a:solidFill>
                <a:latin typeface="Times-Roman"/>
              </a:rPr>
              <a:t>work-family conflict were also significantly associated with sleep deficiency in the short</a:t>
            </a:r>
            <a:br>
              <a:rPr lang="en-US" dirty="0">
                <a:solidFill>
                  <a:srgbClr val="000000"/>
                </a:solidFill>
                <a:latin typeface="Times-Roman"/>
              </a:rPr>
            </a:br>
            <a:r>
              <a:rPr lang="en-US" dirty="0">
                <a:solidFill>
                  <a:srgbClr val="000000"/>
                </a:solidFill>
                <a:latin typeface="Times-Roman"/>
              </a:rPr>
              <a:t>term and nearly two years later (HB Jacobsen et al., 2014), and with multiple types of</a:t>
            </a:r>
            <a:br>
              <a:rPr lang="en-US" dirty="0">
                <a:solidFill>
                  <a:srgbClr val="000000"/>
                </a:solidFill>
                <a:latin typeface="Times-Roman"/>
              </a:rPr>
            </a:br>
            <a:r>
              <a:rPr lang="en-US" dirty="0">
                <a:solidFill>
                  <a:srgbClr val="000000"/>
                </a:solidFill>
                <a:latin typeface="Times-Roman"/>
              </a:rPr>
              <a:t>musculoskeletal pain (Kim et al., 2013).</a:t>
            </a:r>
            <a:br>
              <a:rPr lang="en-US" dirty="0">
                <a:solidFill>
                  <a:srgbClr val="000000"/>
                </a:solidFill>
                <a:latin typeface="Times-Roman"/>
              </a:rPr>
            </a:br>
            <a:r>
              <a:rPr lang="en-US" b="1" dirty="0">
                <a:solidFill>
                  <a:srgbClr val="000000"/>
                </a:solidFill>
                <a:latin typeface="Times-Bold"/>
              </a:rPr>
              <a:t>Harassment at Work: </a:t>
            </a:r>
            <a:r>
              <a:rPr lang="en-US" dirty="0">
                <a:solidFill>
                  <a:srgbClr val="000000"/>
                </a:solidFill>
                <a:latin typeface="Times-Roman"/>
              </a:rPr>
              <a:t>Being sworn at, screamed at, and receiving hostile or offensive</a:t>
            </a:r>
            <a:br>
              <a:rPr lang="en-US" dirty="0">
                <a:solidFill>
                  <a:srgbClr val="000000"/>
                </a:solidFill>
                <a:latin typeface="Times-Roman"/>
              </a:rPr>
            </a:br>
            <a:r>
              <a:rPr lang="en-US" dirty="0">
                <a:solidFill>
                  <a:srgbClr val="000000"/>
                </a:solidFill>
                <a:latin typeface="Times-Roman"/>
              </a:rPr>
              <a:t>gestures from patients, coworkers, or supervisors were associated with increased risk of</a:t>
            </a:r>
            <a:br>
              <a:rPr lang="en-US" dirty="0">
                <a:solidFill>
                  <a:srgbClr val="000000"/>
                </a:solidFill>
                <a:latin typeface="Times-Roman"/>
              </a:rPr>
            </a:br>
            <a:r>
              <a:rPr lang="en-US" dirty="0">
                <a:solidFill>
                  <a:srgbClr val="000000"/>
                </a:solidFill>
                <a:latin typeface="Times-Roman"/>
              </a:rPr>
              <a:t>chronic injury (Sabbath et al., 2014). Harassed workers were also more likely to be obese</a:t>
            </a:r>
            <a:br>
              <a:rPr lang="en-US" dirty="0">
                <a:solidFill>
                  <a:srgbClr val="000000"/>
                </a:solidFill>
                <a:latin typeface="Times-Roman"/>
              </a:rPr>
            </a:br>
            <a:r>
              <a:rPr lang="en-US" dirty="0">
                <a:solidFill>
                  <a:srgbClr val="000000"/>
                </a:solidFill>
                <a:latin typeface="Times-Roman"/>
              </a:rPr>
              <a:t>and have low levels of physical activity (Nelson et al., 2014; Sorensen et al., 2011b).</a:t>
            </a:r>
            <a:r>
              <a:rPr lang="en-US" dirty="0"/>
              <a:t> </a:t>
            </a:r>
            <a:br>
              <a:rPr lang="en-US" dirty="0"/>
            </a:br>
            <a:endParaRPr lang="en-US" dirty="0"/>
          </a:p>
          <a:p>
            <a:r>
              <a:rPr lang="en-US" b="1" dirty="0">
                <a:solidFill>
                  <a:srgbClr val="000000"/>
                </a:solidFill>
                <a:latin typeface="Times-Bold"/>
              </a:rPr>
              <a:t>Decision Latitude and Job Demands: </a:t>
            </a:r>
            <a:r>
              <a:rPr lang="en-US" dirty="0">
                <a:solidFill>
                  <a:srgbClr val="000000"/>
                </a:solidFill>
                <a:latin typeface="Times-Roman"/>
              </a:rPr>
              <a:t>We found that higher job demands were associated</a:t>
            </a:r>
            <a:br>
              <a:rPr lang="en-US" dirty="0">
                <a:solidFill>
                  <a:srgbClr val="000000"/>
                </a:solidFill>
                <a:latin typeface="Times-Roman"/>
              </a:rPr>
            </a:br>
            <a:r>
              <a:rPr lang="en-US" dirty="0">
                <a:solidFill>
                  <a:srgbClr val="000000"/>
                </a:solidFill>
                <a:latin typeface="Times-Roman"/>
              </a:rPr>
              <a:t>with musculoskeletal pain (Sembajwe et al., 2013), that low decision latitude was associated</a:t>
            </a:r>
            <a:br>
              <a:rPr lang="en-US" dirty="0">
                <a:solidFill>
                  <a:srgbClr val="000000"/>
                </a:solidFill>
                <a:latin typeface="Times-Roman"/>
              </a:rPr>
            </a:br>
            <a:r>
              <a:rPr lang="en-US" dirty="0">
                <a:solidFill>
                  <a:srgbClr val="000000"/>
                </a:solidFill>
                <a:latin typeface="Times-Roman"/>
              </a:rPr>
              <a:t>with obesity (Nelson et al., 2014), and that job strain was associated with sleep deficiency</a:t>
            </a:r>
            <a:br>
              <a:rPr lang="en-US" dirty="0">
                <a:solidFill>
                  <a:srgbClr val="000000"/>
                </a:solidFill>
                <a:latin typeface="Times-Roman"/>
              </a:rPr>
            </a:br>
            <a:r>
              <a:rPr lang="en-US" dirty="0">
                <a:solidFill>
                  <a:srgbClr val="000000"/>
                </a:solidFill>
                <a:latin typeface="Times-Roman"/>
              </a:rPr>
              <a:t>and cardiometabolic risk (H.B. Jacobsen et al., 2014).</a:t>
            </a:r>
            <a:br>
              <a:rPr lang="en-US" dirty="0">
                <a:solidFill>
                  <a:srgbClr val="000000"/>
                </a:solidFill>
                <a:latin typeface="Times-Roman"/>
              </a:rPr>
            </a:br>
            <a:r>
              <a:rPr lang="en-US" b="1" dirty="0">
                <a:solidFill>
                  <a:srgbClr val="000000"/>
                </a:solidFill>
                <a:latin typeface="Times-Bold"/>
              </a:rPr>
              <a:t>Individual and Organization-level Exposures: </a:t>
            </a:r>
            <a:r>
              <a:rPr lang="en-US" dirty="0">
                <a:solidFill>
                  <a:srgbClr val="000000"/>
                </a:solidFill>
                <a:latin typeface="Times-Roman"/>
              </a:rPr>
              <a:t>We found both contextual and</a:t>
            </a:r>
            <a:br>
              <a:rPr lang="en-US" dirty="0">
                <a:solidFill>
                  <a:srgbClr val="000000"/>
                </a:solidFill>
                <a:latin typeface="Times-Roman"/>
              </a:rPr>
            </a:br>
            <a:r>
              <a:rPr lang="en-US" dirty="0">
                <a:solidFill>
                  <a:srgbClr val="000000"/>
                </a:solidFill>
                <a:latin typeface="Times-Roman"/>
              </a:rPr>
              <a:t>compositional group-level exposures contribute to individual workers’ outcomes. For</a:t>
            </a:r>
            <a:br>
              <a:rPr lang="en-US" dirty="0">
                <a:solidFill>
                  <a:srgbClr val="000000"/>
                </a:solidFill>
                <a:latin typeface="Times-Roman"/>
              </a:rPr>
            </a:br>
            <a:r>
              <a:rPr lang="en-US" dirty="0">
                <a:solidFill>
                  <a:srgbClr val="000000"/>
                </a:solidFill>
                <a:latin typeface="Times-Roman"/>
              </a:rPr>
              <a:t>example, shift flexibility at the unit level translated to lower depression and anxiety at the</a:t>
            </a:r>
            <a:br>
              <a:rPr lang="en-US" dirty="0">
                <a:solidFill>
                  <a:srgbClr val="000000"/>
                </a:solidFill>
                <a:latin typeface="Times-Roman"/>
              </a:rPr>
            </a:br>
            <a:r>
              <a:rPr lang="en-US" dirty="0">
                <a:solidFill>
                  <a:srgbClr val="000000"/>
                </a:solidFill>
                <a:latin typeface="Times-Roman"/>
              </a:rPr>
              <a:t>individual level (Hurtado et al., 2016), and high levels of ambient harassment (regardless of</a:t>
            </a:r>
            <a:br>
              <a:rPr lang="en-US" dirty="0">
                <a:solidFill>
                  <a:srgbClr val="000000"/>
                </a:solidFill>
                <a:latin typeface="Times-Roman"/>
              </a:rPr>
            </a:br>
            <a:r>
              <a:rPr lang="en-US" dirty="0">
                <a:solidFill>
                  <a:srgbClr val="000000"/>
                </a:solidFill>
                <a:latin typeface="Times-Roman"/>
              </a:rPr>
              <a:t>individual harassment) were associated with greater injury risk (Sabbath et al., 2014).</a:t>
            </a:r>
            <a:r>
              <a:rPr lang="en-US" dirty="0"/>
              <a:t> </a:t>
            </a:r>
          </a:p>
          <a:p>
            <a:endParaRPr lang="en-US" dirty="0"/>
          </a:p>
          <a:p>
            <a:r>
              <a:rPr lang="en-US" sz="1900" b="1" dirty="0">
                <a:solidFill>
                  <a:srgbClr val="000000"/>
                </a:solidFill>
                <a:latin typeface="Helvetica-Bold"/>
              </a:rPr>
              <a:t>Theme 3: Health behaviors are partially rooted in conditions of work,</a:t>
            </a:r>
            <a:br>
              <a:rPr lang="en-US" sz="1900" b="1" dirty="0">
                <a:solidFill>
                  <a:srgbClr val="000000"/>
                </a:solidFill>
                <a:latin typeface="Helvetica-Bold"/>
              </a:rPr>
            </a:br>
            <a:r>
              <a:rPr lang="en-US" sz="1900" b="1" dirty="0">
                <a:solidFill>
                  <a:srgbClr val="000000"/>
                </a:solidFill>
                <a:latin typeface="Helvetica-Bold"/>
              </a:rPr>
              <a:t>suggesting that conditions of work need to be addressed if health-related</a:t>
            </a:r>
            <a:br>
              <a:rPr lang="en-US" sz="1900" b="1" dirty="0">
                <a:solidFill>
                  <a:srgbClr val="000000"/>
                </a:solidFill>
                <a:latin typeface="Helvetica-Bold"/>
              </a:rPr>
            </a:br>
            <a:r>
              <a:rPr lang="en-US" sz="1900" b="1" dirty="0">
                <a:solidFill>
                  <a:srgbClr val="000000"/>
                </a:solidFill>
                <a:latin typeface="Helvetica-Bold"/>
              </a:rPr>
              <a:t>behaviors are to improve</a:t>
            </a:r>
            <a:br>
              <a:rPr lang="en-US" sz="1900" b="1" dirty="0">
                <a:solidFill>
                  <a:srgbClr val="000000"/>
                </a:solidFill>
                <a:latin typeface="Helvetica-Bold"/>
              </a:rPr>
            </a:br>
            <a:r>
              <a:rPr lang="en-US" sz="1900" b="1" dirty="0">
                <a:solidFill>
                  <a:srgbClr val="000000"/>
                </a:solidFill>
                <a:latin typeface="Times-Bold"/>
              </a:rPr>
              <a:t>Physical activity: </a:t>
            </a:r>
            <a:r>
              <a:rPr lang="en-US" sz="1900" dirty="0">
                <a:solidFill>
                  <a:srgbClr val="000000"/>
                </a:solidFill>
                <a:latin typeface="Times-Roman"/>
              </a:rPr>
              <a:t>Workers with low decision latitude and low job flexibility were less likely</a:t>
            </a:r>
            <a:br>
              <a:rPr lang="en-US" sz="1900" dirty="0">
                <a:solidFill>
                  <a:srgbClr val="000000"/>
                </a:solidFill>
                <a:latin typeface="Times-Roman"/>
              </a:rPr>
            </a:br>
            <a:r>
              <a:rPr lang="en-US" sz="1900" dirty="0">
                <a:solidFill>
                  <a:srgbClr val="000000"/>
                </a:solidFill>
                <a:latin typeface="Times-Roman"/>
              </a:rPr>
              <a:t>to meet guidelines for adequate physical activity (Nelson et al., 2014).</a:t>
            </a:r>
            <a:br>
              <a:rPr lang="en-US" sz="1900" dirty="0">
                <a:solidFill>
                  <a:srgbClr val="000000"/>
                </a:solidFill>
                <a:latin typeface="Times-Roman"/>
              </a:rPr>
            </a:br>
            <a:r>
              <a:rPr lang="en-US" sz="1900" b="1" dirty="0">
                <a:solidFill>
                  <a:srgbClr val="000000"/>
                </a:solidFill>
                <a:latin typeface="Times-Bold"/>
              </a:rPr>
              <a:t>Sleep: </a:t>
            </a:r>
            <a:r>
              <a:rPr lang="en-US" sz="1900" dirty="0">
                <a:solidFill>
                  <a:srgbClr val="000000"/>
                </a:solidFill>
                <a:latin typeface="Times-Roman"/>
              </a:rPr>
              <a:t>We found especially strong evidence that sleep and sleep inadequacy were predicted</a:t>
            </a:r>
            <a:br>
              <a:rPr lang="en-US" sz="1900" dirty="0">
                <a:solidFill>
                  <a:srgbClr val="000000"/>
                </a:solidFill>
                <a:latin typeface="Times-Roman"/>
              </a:rPr>
            </a:br>
            <a:r>
              <a:rPr lang="en-US" sz="1900" dirty="0">
                <a:solidFill>
                  <a:srgbClr val="000000"/>
                </a:solidFill>
                <a:latin typeface="Times-Roman"/>
              </a:rPr>
              <a:t>by adverse conditions of work (Buxton et al., 2012; HB Jacobsen et al., 2014; H.B. Jacobsen</a:t>
            </a:r>
            <a:br>
              <a:rPr lang="en-US" sz="1900" dirty="0">
                <a:solidFill>
                  <a:srgbClr val="000000"/>
                </a:solidFill>
                <a:latin typeface="Times-Roman"/>
              </a:rPr>
            </a:br>
            <a:r>
              <a:rPr lang="en-US" sz="1900" dirty="0">
                <a:solidFill>
                  <a:srgbClr val="000000"/>
                </a:solidFill>
                <a:latin typeface="Times-Roman"/>
              </a:rPr>
              <a:t>et al., 2014; Nelson et al., 2014; Sorensen et al., 2011b). For example, sleep deficiency was</a:t>
            </a:r>
            <a:br>
              <a:rPr lang="en-US" sz="1900" dirty="0">
                <a:solidFill>
                  <a:srgbClr val="000000"/>
                </a:solidFill>
                <a:latin typeface="Times-Roman"/>
              </a:rPr>
            </a:br>
            <a:r>
              <a:rPr lang="en-US" sz="1900" dirty="0">
                <a:solidFill>
                  <a:srgbClr val="000000"/>
                </a:solidFill>
                <a:latin typeface="Times-Roman"/>
              </a:rPr>
              <a:t>associated with nearly all psychosocial exposures examined in Theme 2. Simultaneously,</a:t>
            </a:r>
            <a:br>
              <a:rPr lang="en-US" sz="1900" dirty="0">
                <a:solidFill>
                  <a:srgbClr val="000000"/>
                </a:solidFill>
                <a:latin typeface="Times-Roman"/>
              </a:rPr>
            </a:br>
            <a:r>
              <a:rPr lang="en-US" sz="1900" dirty="0">
                <a:solidFill>
                  <a:srgbClr val="000000"/>
                </a:solidFill>
                <a:latin typeface="Times-Roman"/>
              </a:rPr>
              <a:t>broader policies and practices within the work environment also predicted improved sleep,</a:t>
            </a:r>
            <a:br>
              <a:rPr lang="en-US" sz="1900" dirty="0">
                <a:solidFill>
                  <a:srgbClr val="000000"/>
                </a:solidFill>
                <a:latin typeface="Times-Roman"/>
              </a:rPr>
            </a:br>
            <a:r>
              <a:rPr lang="en-US" sz="1900" dirty="0">
                <a:solidFill>
                  <a:srgbClr val="000000"/>
                </a:solidFill>
                <a:latin typeface="Times-Roman"/>
              </a:rPr>
              <a:t>including people-oriented culture, ergonomic practices, and safety practices (Sorensen et al.,</a:t>
            </a:r>
            <a:br>
              <a:rPr lang="en-US" sz="1900" dirty="0">
                <a:solidFill>
                  <a:srgbClr val="000000"/>
                </a:solidFill>
                <a:latin typeface="Times-Roman"/>
              </a:rPr>
            </a:br>
            <a:r>
              <a:rPr lang="en-US" sz="1900" dirty="0">
                <a:solidFill>
                  <a:srgbClr val="000000"/>
                </a:solidFill>
                <a:latin typeface="Times-Roman"/>
              </a:rPr>
              <a:t>2011b).</a:t>
            </a:r>
            <a:br>
              <a:rPr lang="en-US" sz="1900" dirty="0">
                <a:solidFill>
                  <a:srgbClr val="000000"/>
                </a:solidFill>
                <a:latin typeface="Times-Roman"/>
              </a:rPr>
            </a:br>
            <a:r>
              <a:rPr lang="en-US" sz="1900" dirty="0">
                <a:solidFill>
                  <a:srgbClr val="000000"/>
                </a:solidFill>
                <a:latin typeface="Times-Roman"/>
              </a:rPr>
              <a:t>Collectively, these findings underscore the need for a comprehensive approach to safety and</a:t>
            </a:r>
            <a:br>
              <a:rPr lang="en-US" sz="1900" dirty="0">
                <a:solidFill>
                  <a:srgbClr val="000000"/>
                </a:solidFill>
                <a:latin typeface="Times-Roman"/>
              </a:rPr>
            </a:br>
            <a:r>
              <a:rPr lang="en-US" sz="1900" dirty="0">
                <a:solidFill>
                  <a:srgbClr val="000000"/>
                </a:solidFill>
                <a:latin typeface="Times-Roman"/>
              </a:rPr>
              <a:t>health interventions, consistent with our integrated model.</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8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6 boxes are some EBPs for the common programs or diseases </a:t>
            </a:r>
          </a:p>
          <a:p>
            <a:r>
              <a:rPr lang="en-US" dirty="0"/>
              <a:t>Culture- huge,- motivation, sustsinability and how can you do that twh, embedding it into program by including workers front line and admin- champions and stakeholders, tec </a:t>
            </a:r>
          </a:p>
          <a:p>
            <a:r>
              <a:rPr lang="en-US" dirty="0"/>
              <a:t>Pa- ebp paid work time (might be asking how is that possible (hand on) pa stations, incentives/comptetions, using resident equipment, </a:t>
            </a:r>
          </a:p>
          <a:p>
            <a:r>
              <a:rPr lang="en-US" dirty="0"/>
              <a:t>Food0 promots for health food, placing healthy food at eye level or making point of decision locations, menu changes, offering food at discounted prcies, potlucks </a:t>
            </a:r>
          </a:p>
          <a:p>
            <a:r>
              <a:rPr lang="en-US" dirty="0"/>
              <a:t>HRA- screenings with individual and tailored feedback and coaching, follow up screenings at least 1 year </a:t>
            </a:r>
          </a:p>
          <a:p>
            <a:r>
              <a:rPr lang="en-US" dirty="0"/>
              <a:t>Wt/dm- onsite, rewards, tailored coaching, starting work time then as e/f increases moving to off work timw </a:t>
            </a:r>
          </a:p>
          <a:p>
            <a:r>
              <a:rPr lang="en-US" dirty="0"/>
              <a:t>Tobaccoo- clean air 12% smokded by ~40% consistcnly exposed to 2</a:t>
            </a:r>
            <a:r>
              <a:rPr lang="en-US" baseline="30000" dirty="0"/>
              <a:t>nd</a:t>
            </a:r>
            <a:r>
              <a:rPr lang="en-US" dirty="0"/>
              <a:t> hand smoke 25/35% increased CVD risk (important know your population and needs, NRT and councleing choaching </a:t>
            </a:r>
          </a:p>
          <a:p>
            <a:endParaRPr lang="en-US" dirty="0"/>
          </a:p>
          <a:p>
            <a:endParaRPr lang="en-US" dirty="0"/>
          </a:p>
          <a:p>
            <a:r>
              <a:rPr lang="en-US" dirty="0"/>
              <a:t>Add mood- only ~20% of companies offering wellness programs include mood/stress/despression but this is a huge gap (COVID, impact on health outcomes and engagement) – one of the things we promote often in our projects is the mental health swipe out- just like you leave for the day and clock out lets use this wellness time to leave work stress when you sipe out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8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know your population- great that they don’t have HTN or High Chol, </a:t>
            </a:r>
          </a:p>
          <a:p>
            <a:r>
              <a:rPr lang="en-US" dirty="0"/>
              <a:t>Better picture of what we need to focus on – sleep miss the boat if you don’t include esp with shift hc workers, pa ~6k steps low active group but if you ask them they hch would say they do plenty of pa at work- have to tackele that before you start there will be no perceioeved valiue in your pa program</a:t>
            </a:r>
          </a:p>
          <a:p>
            <a:endParaRPr lang="en-US" dirty="0"/>
          </a:p>
          <a:p>
            <a:endParaRPr lang="en-US" dirty="0"/>
          </a:p>
          <a:p>
            <a:r>
              <a:rPr lang="en-US" dirty="0"/>
              <a:t>Flannery, K., Burket, T. L., &amp; Resnick, B. (2014). Exercise habits of licensed nurses and nursing assistants: are they meeting national guidelines?. </a:t>
            </a:r>
            <a:r>
              <a:rPr lang="en-US" i="1" dirty="0"/>
              <a:t>Geriatric Nursing</a:t>
            </a:r>
            <a:r>
              <a:rPr lang="en-US" dirty="0"/>
              <a:t>, </a:t>
            </a:r>
            <a:r>
              <a:rPr lang="en-US" i="1" dirty="0"/>
              <a:t>35</a:t>
            </a:r>
            <a:r>
              <a:rPr lang="en-US" dirty="0"/>
              <a:t>(2), S17-S20.</a:t>
            </a:r>
          </a:p>
          <a:p>
            <a:endParaRPr lang="en-US" dirty="0"/>
          </a:p>
          <a:p>
            <a:r>
              <a:rPr lang="en-US" dirty="0"/>
              <a:t>In 2004 Tudor-Locke and Bassett [11] introduced the concept of a graduated step index for healthy adults: 1) &lt; </a:t>
            </a:r>
            <a:r>
              <a:rPr lang="en-US" b="1" dirty="0"/>
              <a:t>5,000 steps</a:t>
            </a:r>
            <a:r>
              <a:rPr lang="en-US" dirty="0"/>
              <a:t>/day ('sedentary'); 2) 5,000-7,499 steps/day ('low active'); 3) 7,500-9,999 steps/day ('somewhat active'); 4) ≥10,000-12,499 steps/day ('active'); and 5) ≥12,500 steps/day ('highly active’).</a:t>
            </a:r>
          </a:p>
          <a:p>
            <a:endParaRPr lang="en-US" dirty="0"/>
          </a:p>
          <a:p>
            <a:r>
              <a:rPr lang="en-US" sz="1900" dirty="0">
                <a:solidFill>
                  <a:srgbClr val="000000"/>
                </a:solidFill>
                <a:latin typeface="AdvOT863180fb"/>
              </a:rPr>
              <a:t>The misconception that NAs and licensed nurses engage in</a:t>
            </a:r>
            <a:br>
              <a:rPr lang="en-US" sz="1900" dirty="0">
                <a:solidFill>
                  <a:srgbClr val="000000"/>
                </a:solidFill>
                <a:latin typeface="AdvOT863180fb"/>
              </a:rPr>
            </a:br>
            <a:r>
              <a:rPr lang="en-US" sz="1900" dirty="0">
                <a:solidFill>
                  <a:srgbClr val="000000"/>
                </a:solidFill>
                <a:latin typeface="AdvOT863180fb"/>
              </a:rPr>
              <a:t>suf</a:t>
            </a:r>
            <a:r>
              <a:rPr lang="en-US" sz="1900" dirty="0">
                <a:solidFill>
                  <a:srgbClr val="000000"/>
                </a:solidFill>
                <a:latin typeface="AdvOT863180fb+fb"/>
              </a:rPr>
              <a:t>fi</a:t>
            </a:r>
            <a:r>
              <a:rPr lang="en-US" sz="1900" dirty="0">
                <a:solidFill>
                  <a:srgbClr val="000000"/>
                </a:solidFill>
                <a:latin typeface="AdvOT863180fb"/>
              </a:rPr>
              <a:t>cient levels of exercise as a result of their job can add additional</a:t>
            </a:r>
            <a:br>
              <a:rPr lang="en-US" sz="1900" dirty="0">
                <a:solidFill>
                  <a:srgbClr val="000000"/>
                </a:solidFill>
                <a:latin typeface="AdvOT863180fb"/>
              </a:rPr>
            </a:br>
            <a:r>
              <a:rPr lang="en-US" sz="1900" dirty="0">
                <a:solidFill>
                  <a:srgbClr val="000000"/>
                </a:solidFill>
                <a:latin typeface="AdvOT863180fb"/>
              </a:rPr>
              <a:t>challenges for recruiting and retaining these individuals in health</a:t>
            </a:r>
            <a:br>
              <a:rPr lang="en-US" sz="1900" dirty="0">
                <a:solidFill>
                  <a:srgbClr val="000000"/>
                </a:solidFill>
                <a:latin typeface="AdvOT863180fb"/>
              </a:rPr>
            </a:br>
            <a:r>
              <a:rPr lang="en-US" sz="1900" dirty="0">
                <a:solidFill>
                  <a:srgbClr val="000000"/>
                </a:solidFill>
                <a:latin typeface="AdvOT863180fb"/>
              </a:rPr>
              <a:t>promotion interventions. If individuals incorrectly believe they are</a:t>
            </a:r>
            <a:br>
              <a:rPr lang="en-US" sz="1900" dirty="0">
                <a:solidFill>
                  <a:srgbClr val="000000"/>
                </a:solidFill>
                <a:latin typeface="AdvOT863180fb"/>
              </a:rPr>
            </a:br>
            <a:r>
              <a:rPr lang="en-US" sz="1900" dirty="0">
                <a:solidFill>
                  <a:srgbClr val="000000"/>
                </a:solidFill>
                <a:latin typeface="AdvOT863180fb"/>
              </a:rPr>
              <a:t>meeting exercise recommendations, because they misunderstand</a:t>
            </a:r>
            <a:br>
              <a:rPr lang="en-US" sz="1900" dirty="0">
                <a:solidFill>
                  <a:srgbClr val="000000"/>
                </a:solidFill>
                <a:latin typeface="AdvOT863180fb"/>
              </a:rPr>
            </a:br>
            <a:r>
              <a:rPr lang="en-US" sz="1900" dirty="0">
                <a:solidFill>
                  <a:srgbClr val="000000"/>
                </a:solidFill>
                <a:latin typeface="AdvOT863180fb"/>
              </a:rPr>
              <a:t>the recommendations, they will not seek out additional opportunities to engage in exercise. Therefore, individuals need to be aware</a:t>
            </a:r>
            <a:br>
              <a:rPr lang="en-US" sz="1900" dirty="0">
                <a:solidFill>
                  <a:srgbClr val="000000"/>
                </a:solidFill>
                <a:latin typeface="AdvOT863180fb"/>
              </a:rPr>
            </a:br>
            <a:r>
              <a:rPr lang="en-US" sz="1900" dirty="0">
                <a:solidFill>
                  <a:srgbClr val="000000"/>
                </a:solidFill>
                <a:latin typeface="AdvOT863180fb"/>
              </a:rPr>
              <a:t>of exercise guidelines and they must understand exercise guidelines (especially the difference between PA and exercise) before</a:t>
            </a:r>
            <a:br>
              <a:rPr lang="en-US" sz="1900" dirty="0">
                <a:solidFill>
                  <a:srgbClr val="000000"/>
                </a:solidFill>
                <a:latin typeface="AdvOT863180fb"/>
              </a:rPr>
            </a:br>
            <a:r>
              <a:rPr lang="en-US" sz="1900" dirty="0">
                <a:solidFill>
                  <a:srgbClr val="000000"/>
                </a:solidFill>
                <a:latin typeface="AdvOT863180fb"/>
              </a:rPr>
              <a:t>health promotion interventions can be successful in this population.</a:t>
            </a:r>
            <a:r>
              <a:rPr lang="en-US" dirty="0"/>
              <a:t> </a:t>
            </a:r>
            <a:br>
              <a:rPr lang="en-US" dirty="0"/>
            </a:br>
            <a:endParaRPr lang="en-US" dirty="0"/>
          </a:p>
          <a:p>
            <a:r>
              <a:rPr lang="en-US" sz="1900" dirty="0">
                <a:solidFill>
                  <a:srgbClr val="000000"/>
                </a:solidFill>
                <a:latin typeface="AdvOT863180fb"/>
              </a:rPr>
              <a:t>Five</a:t>
            </a:r>
            <a:br>
              <a:rPr lang="en-US" sz="1900" dirty="0">
                <a:solidFill>
                  <a:srgbClr val="000000"/>
                </a:solidFill>
                <a:latin typeface="AdvOT863180fb"/>
              </a:rPr>
            </a:br>
            <a:r>
              <a:rPr lang="en-US" sz="1900" dirty="0">
                <a:solidFill>
                  <a:srgbClr val="000000"/>
                </a:solidFill>
                <a:latin typeface="AdvOT863180fb"/>
              </a:rPr>
              <a:t>(7.6%) participants reported engaging in PA but at levels that did not</a:t>
            </a:r>
            <a:br>
              <a:rPr lang="en-US" sz="1900" dirty="0">
                <a:solidFill>
                  <a:srgbClr val="000000"/>
                </a:solidFill>
                <a:latin typeface="AdvOT863180fb"/>
              </a:rPr>
            </a:br>
            <a:r>
              <a:rPr lang="en-US" sz="1900" dirty="0">
                <a:solidFill>
                  <a:srgbClr val="000000"/>
                </a:solidFill>
                <a:latin typeface="AdvOT863180fb"/>
              </a:rPr>
              <a:t>meet PA guidelines (range 45</a:t>
            </a:r>
            <a:r>
              <a:rPr lang="en-US" sz="1900" dirty="0">
                <a:solidFill>
                  <a:srgbClr val="000000"/>
                </a:solidFill>
                <a:latin typeface="AdvPS44A44B"/>
              </a:rPr>
              <a:t>e</a:t>
            </a:r>
            <a:r>
              <a:rPr lang="en-US" sz="1900" dirty="0">
                <a:solidFill>
                  <a:srgbClr val="000000"/>
                </a:solidFill>
                <a:latin typeface="AdvOT863180fb"/>
              </a:rPr>
              <a:t>140 min/week).     95% think they engage in sufficient pa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AE2AE5-4119-42D5-AD42-BDDA614955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50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54C629B-A192-4B4C-9FDD-B0E465C23A9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46908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45724"/>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331650"/>
            <a:ext cx="10515600" cy="4845313"/>
          </a:xfrm>
        </p:spPr>
        <p:txBody>
          <a:bodyPr/>
          <a:lstStyle>
            <a:lvl1pPr>
              <a:buClr>
                <a:schemeClr val="tx1"/>
              </a:buClr>
              <a:defRPr>
                <a:latin typeface="Arial" panose="020B0604020202020204" pitchFamily="34" charset="0"/>
                <a:cs typeface="Arial" panose="020B0604020202020204" pitchFamily="34" charset="0"/>
              </a:defRPr>
            </a:lvl1pPr>
            <a:lvl2pPr>
              <a:buClr>
                <a:schemeClr val="tx1"/>
              </a:buClr>
              <a:defRPr>
                <a:latin typeface="Arial" panose="020B0604020202020204" pitchFamily="34" charset="0"/>
                <a:cs typeface="Arial" panose="020B0604020202020204" pitchFamily="34" charset="0"/>
              </a:defRPr>
            </a:lvl2pPr>
            <a:lvl3pPr>
              <a:buClr>
                <a:schemeClr val="tx1"/>
              </a:buClr>
              <a:defRPr>
                <a:solidFill>
                  <a:schemeClr val="tx1"/>
                </a:solidFill>
                <a:latin typeface="Arial" panose="020B0604020202020204" pitchFamily="34" charset="0"/>
                <a:cs typeface="Arial" panose="020B0604020202020204" pitchFamily="34" charset="0"/>
              </a:defRPr>
            </a:lvl3pPr>
            <a:lvl4pPr>
              <a:buClr>
                <a:schemeClr val="tx1"/>
              </a:buClr>
              <a:defRPr>
                <a:latin typeface="Arial" panose="020B0604020202020204" pitchFamily="34" charset="0"/>
                <a:cs typeface="Arial" panose="020B0604020202020204" pitchFamily="34" charset="0"/>
              </a:defRPr>
            </a:lvl4pPr>
            <a:lvl5pPr>
              <a:buClr>
                <a:schemeClr val="tx1"/>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8659B00-6B85-4E18-9A16-AC11D4E41012}"/>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72484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F004C1C-2044-4188-A952-78EC2F3C001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75308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10515600" cy="823912"/>
          </a:xfrm>
        </p:spPr>
        <p:txBody>
          <a:bodyPr anchor="b">
            <a:noAutofit/>
          </a:bodyPr>
          <a:lstStyle>
            <a:lvl1pPr marL="0" indent="0">
              <a:buNone/>
              <a:defRPr sz="32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1051560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E3A46C29-0783-45A9-B5E2-09C47E62D181}"/>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77263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78469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3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F7F0E172-050F-4E15-BF19-6072637E2D84}"/>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675974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buClr>
                <a:srgbClr val="778B51"/>
              </a:buCl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987425"/>
            <a:ext cx="3932237" cy="4881563"/>
          </a:xfrm>
        </p:spPr>
        <p:txBody>
          <a:bodyPr>
            <a:normAutofit/>
          </a:bodyPr>
          <a:lstStyle>
            <a:lvl1pPr marL="0" indent="0">
              <a:buNone/>
              <a:defRPr sz="2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D202D9A1-AED8-4FF9-90B7-C1BA59B407C3}"/>
              </a:ext>
            </a:extLst>
          </p:cNvPr>
          <p:cNvSpPr>
            <a:spLocks noGrp="1"/>
          </p:cNvSpPr>
          <p:nvPr>
            <p:ph type="title"/>
          </p:nvPr>
        </p:nvSpPr>
        <p:spPr>
          <a:xfrm>
            <a:off x="926976" y="0"/>
            <a:ext cx="10515600" cy="738196"/>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28C23698-1322-4C3C-8CE6-82CA5CE364F6}"/>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14646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8B344E59-8D2A-422D-B159-C0211AFA971E}"/>
              </a:ext>
            </a:extLst>
          </p:cNvPr>
          <p:cNvSpPr txBox="1">
            <a:spLocks/>
          </p:cNvSpPr>
          <p:nvPr userDrawn="1"/>
        </p:nvSpPr>
        <p:spPr>
          <a:xfrm>
            <a:off x="926976" y="0"/>
            <a:ext cx="10515600" cy="738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Helvetica" panose="020B0604020202020204" pitchFamily="34" charset="0"/>
                <a:ea typeface="+mj-ea"/>
                <a:cs typeface="Helvetica" panose="020B0604020202020204" pitchFamily="34" charset="0"/>
              </a:defRPr>
            </a:lvl1pPr>
          </a:lstStyle>
          <a:p>
            <a:r>
              <a:rPr lang="en-US" dirty="0">
                <a:latin typeface="Arial" panose="020B0604020202020204" pitchFamily="34" charset="0"/>
                <a:cs typeface="Arial" panose="020B0604020202020204" pitchFamily="34" charset="0"/>
              </a:rPr>
              <a:t>Click to edit Master title style</a:t>
            </a:r>
          </a:p>
        </p:txBody>
      </p:sp>
      <p:pic>
        <p:nvPicPr>
          <p:cNvPr id="9" name="Picture 8">
            <a:extLst>
              <a:ext uri="{FF2B5EF4-FFF2-40B4-BE49-F238E27FC236}">
                <a16:creationId xmlns:a16="http://schemas.microsoft.com/office/drawing/2014/main" id="{72C51196-9EE0-4717-8395-BFB8FC606FF5}"/>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274063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221903"/>
            <a:ext cx="2743200" cy="419564"/>
          </a:xfrm>
          <a:prstGeom prst="rect">
            <a:avLst/>
          </a:prstGeom>
        </p:spPr>
        <p:txBody>
          <a:bodyPr/>
          <a:lstStyle/>
          <a:p>
            <a:fld id="{D3DEFF14-EB3F-4790-80E3-F21BAA1C3751}" type="datetime1">
              <a:rPr lang="en-US" smtClean="0"/>
              <a:t>1/25/2024</a:t>
            </a:fld>
            <a:endParaRPr lang="en-US" dirty="0"/>
          </a:p>
        </p:txBody>
      </p:sp>
      <p:sp>
        <p:nvSpPr>
          <p:cNvPr id="5" name="Footer Placeholder 4"/>
          <p:cNvSpPr>
            <a:spLocks noGrp="1"/>
          </p:cNvSpPr>
          <p:nvPr>
            <p:ph type="ftr" sz="quarter" idx="11"/>
          </p:nvPr>
        </p:nvSpPr>
        <p:spPr>
          <a:xfrm>
            <a:off x="4038600" y="6221903"/>
            <a:ext cx="4114800" cy="41956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221903"/>
            <a:ext cx="2743200" cy="410066"/>
          </a:xfrm>
          <a:prstGeom prst="rect">
            <a:avLst/>
          </a:prstGeom>
        </p:spPr>
        <p:txBody>
          <a:bodyPr/>
          <a:lstStyle/>
          <a:p>
            <a:fld id="{5A857258-FFC2-7D4D-A206-B001053DCD77}" type="slidenum">
              <a:rPr lang="en-US" smtClean="0"/>
              <a:t>‹#›</a:t>
            </a:fld>
            <a:endParaRPr lang="en-US" dirty="0"/>
          </a:p>
        </p:txBody>
      </p:sp>
      <p:pic>
        <p:nvPicPr>
          <p:cNvPr id="7" name="Picture 6">
            <a:extLst>
              <a:ext uri="{FF2B5EF4-FFF2-40B4-BE49-F238E27FC236}">
                <a16:creationId xmlns:a16="http://schemas.microsoft.com/office/drawing/2014/main" id="{E1CFBE6A-1924-414F-A62F-7DD5001B5F39}"/>
              </a:ext>
            </a:extLst>
          </p:cNvPr>
          <p:cNvPicPr>
            <a:picLocks noChangeAspect="1"/>
          </p:cNvPicPr>
          <p:nvPr userDrawn="1"/>
        </p:nvPicPr>
        <p:blipFill>
          <a:blip r:embed="rId3"/>
          <a:stretch>
            <a:fillRect/>
          </a:stretch>
        </p:blipFill>
        <p:spPr>
          <a:xfrm>
            <a:off x="0" y="6793237"/>
            <a:ext cx="12192000" cy="73152"/>
          </a:xfrm>
          <a:prstGeom prst="rect">
            <a:avLst/>
          </a:prstGeom>
        </p:spPr>
      </p:pic>
    </p:spTree>
    <p:custDataLst>
      <p:tags r:id="rId1"/>
    </p:custDataLst>
    <p:extLst>
      <p:ext uri="{BB962C8B-B14F-4D97-AF65-F5344CB8AC3E}">
        <p14:creationId xmlns:p14="http://schemas.microsoft.com/office/powerpoint/2010/main" val="1722056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7966DE-3A6C-426C-B889-20DC60FE4CA9}"/>
              </a:ext>
            </a:extLst>
          </p:cNvPr>
          <p:cNvSpPr/>
          <p:nvPr userDrawn="1"/>
        </p:nvSpPr>
        <p:spPr>
          <a:xfrm>
            <a:off x="4" y="-1"/>
            <a:ext cx="12192000" cy="1070200"/>
          </a:xfrm>
          <a:prstGeom prst="rect">
            <a:avLst/>
          </a:prstGeom>
          <a:solidFill>
            <a:srgbClr val="074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438183"/>
            <a:ext cx="10515600" cy="47387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88BFA2E-6DE8-4364-A600-D8D3A6ED7DEC}"/>
              </a:ext>
            </a:extLst>
          </p:cNvPr>
          <p:cNvSpPr/>
          <p:nvPr userDrawn="1"/>
        </p:nvSpPr>
        <p:spPr>
          <a:xfrm>
            <a:off x="-8" y="1070199"/>
            <a:ext cx="12192004" cy="74815"/>
          </a:xfrm>
          <a:prstGeom prst="rect">
            <a:avLst/>
          </a:prstGeom>
          <a:solidFill>
            <a:srgbClr val="F0D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algn="l" defTabSz="457200" rtl="0" eaLnBrk="1" latinLnBrk="0" hangingPunct="1"/>
            <a:endParaRPr lang="en-US" sz="3200" b="1" dirty="0">
              <a:solidFill>
                <a:schemeClr val="bg1"/>
              </a:solidFill>
              <a:latin typeface="Calibri" panose="020F0502020204030204" pitchFamily="34" charset="0"/>
            </a:endParaRPr>
          </a:p>
        </p:txBody>
      </p:sp>
      <p:sp>
        <p:nvSpPr>
          <p:cNvPr id="2" name="Title Placeholder 1"/>
          <p:cNvSpPr>
            <a:spLocks noGrp="1"/>
          </p:cNvSpPr>
          <p:nvPr>
            <p:ph type="title"/>
          </p:nvPr>
        </p:nvSpPr>
        <p:spPr>
          <a:xfrm>
            <a:off x="926976" y="0"/>
            <a:ext cx="10515600" cy="738196"/>
          </a:xfrm>
          <a:prstGeom prst="rect">
            <a:avLst/>
          </a:prstGeom>
        </p:spPr>
        <p:txBody>
          <a:bodyPr vert="horz" lIns="91440" tIns="45720" rIns="91440" bIns="45720" rtlCol="0" anchor="ctr">
            <a:normAutofit/>
          </a:bodyPr>
          <a:lstStyle/>
          <a:p>
            <a:r>
              <a:rPr lang="en-US" dirty="0"/>
              <a:t>Click to edit Master title style</a:t>
            </a:r>
          </a:p>
        </p:txBody>
      </p:sp>
      <p:pic>
        <p:nvPicPr>
          <p:cNvPr id="15" name="Picture 14">
            <a:extLst>
              <a:ext uri="{FF2B5EF4-FFF2-40B4-BE49-F238E27FC236}">
                <a16:creationId xmlns:a16="http://schemas.microsoft.com/office/drawing/2014/main" id="{1D5E5E7F-D851-41F2-AF30-9323E51CABD3}"/>
              </a:ext>
            </a:extLst>
          </p:cNvPr>
          <p:cNvPicPr>
            <a:picLocks noChangeAspect="1"/>
          </p:cNvPicPr>
          <p:nvPr userDrawn="1"/>
        </p:nvPicPr>
        <p:blipFill>
          <a:blip r:embed="rId11"/>
          <a:stretch>
            <a:fillRect/>
          </a:stretch>
        </p:blipFill>
        <p:spPr>
          <a:xfrm>
            <a:off x="0" y="6793237"/>
            <a:ext cx="12192000" cy="73152"/>
          </a:xfrm>
          <a:prstGeom prst="rect">
            <a:avLst/>
          </a:prstGeom>
        </p:spPr>
      </p:pic>
    </p:spTree>
    <p:custDataLst>
      <p:tags r:id="rId10"/>
    </p:custDataLst>
    <p:extLst>
      <p:ext uri="{BB962C8B-B14F-4D97-AF65-F5344CB8AC3E}">
        <p14:creationId xmlns:p14="http://schemas.microsoft.com/office/powerpoint/2010/main" val="20291296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26" r:id="rId4"/>
    <p:sldLayoutId id="2147483701" r:id="rId5"/>
    <p:sldLayoutId id="2147483704" r:id="rId6"/>
    <p:sldLayoutId id="2147483705" r:id="rId7"/>
    <p:sldLayoutId id="2147483706" r:id="rId8"/>
  </p:sldLayoutIdLst>
  <p:hf hdr="0" ftr="0" dt="0"/>
  <p:txStyles>
    <p:title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Tx/>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Tx/>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Tx/>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9.xml"/><Relationship Id="rId16"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12.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14.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mailto:kdoran@umaryland.ed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D0CF-2244-4930-B07C-0EDF98862D7D}"/>
              </a:ext>
            </a:extLst>
          </p:cNvPr>
          <p:cNvSpPr>
            <a:spLocks noGrp="1"/>
          </p:cNvSpPr>
          <p:nvPr>
            <p:ph type="ctrTitle"/>
          </p:nvPr>
        </p:nvSpPr>
        <p:spPr>
          <a:xfrm>
            <a:off x="4656222" y="2244558"/>
            <a:ext cx="7391400" cy="2387600"/>
          </a:xfrm>
        </p:spPr>
        <p:txBody>
          <a:bodyPr>
            <a:noAutofit/>
          </a:bodyPr>
          <a:lstStyle/>
          <a:p>
            <a:r>
              <a:rPr lang="en-US" sz="4600" i="1" dirty="0"/>
              <a:t>Welcome to our roundtable series. </a:t>
            </a:r>
            <a:br>
              <a:rPr lang="en-US" sz="4600" i="1" dirty="0"/>
            </a:br>
            <a:r>
              <a:rPr lang="en-US" sz="4600" i="1" dirty="0"/>
              <a:t>We’re glad you’re here.</a:t>
            </a:r>
            <a:endParaRPr lang="en-US" sz="4600" i="1"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949795F-85AA-43A5-A95C-60305C8A85DC}"/>
              </a:ext>
            </a:extLst>
          </p:cNvPr>
          <p:cNvPicPr>
            <a:picLocks noChangeAspect="1"/>
          </p:cNvPicPr>
          <p:nvPr/>
        </p:nvPicPr>
        <p:blipFill>
          <a:blip r:embed="rId3"/>
          <a:stretch>
            <a:fillRect/>
          </a:stretch>
        </p:blipFill>
        <p:spPr>
          <a:xfrm>
            <a:off x="0" y="6793237"/>
            <a:ext cx="12192000" cy="73152"/>
          </a:xfrm>
          <a:prstGeom prst="rect">
            <a:avLst/>
          </a:prstGeom>
        </p:spPr>
      </p:pic>
      <p:pic>
        <p:nvPicPr>
          <p:cNvPr id="2050" name="Picture 2" descr="AMDA Suggests Oral Feedings Rather Than Feeding Tubes | Choosing Wisely">
            <a:extLst>
              <a:ext uri="{FF2B5EF4-FFF2-40B4-BE49-F238E27FC236}">
                <a16:creationId xmlns:a16="http://schemas.microsoft.com/office/drawing/2014/main" id="{830D4D6D-CCE4-4A8D-B996-E7CBE756B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5732" y="5640751"/>
            <a:ext cx="2519494" cy="791935"/>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id="{4979B890-D241-46C5-BF4E-92B6B8B87903}"/>
              </a:ext>
            </a:extLst>
          </p:cNvPr>
          <p:cNvSpPr txBox="1">
            <a:spLocks/>
          </p:cNvSpPr>
          <p:nvPr/>
        </p:nvSpPr>
        <p:spPr>
          <a:xfrm>
            <a:off x="6929306" y="101358"/>
            <a:ext cx="5002636" cy="4278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Tx/>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ClrTx/>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ClrTx/>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ClrTx/>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ClrTx/>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a:solidFill>
                  <a:schemeClr val="bg1"/>
                </a:solidFill>
              </a:rPr>
              <a:t>Roundtable Discussion #4</a:t>
            </a:r>
          </a:p>
          <a:p>
            <a:pPr algn="r"/>
            <a:r>
              <a:rPr lang="en-US" b="1" dirty="0">
                <a:solidFill>
                  <a:schemeClr val="bg1"/>
                </a:solidFill>
              </a:rPr>
              <a:t>July 28th, 2022</a:t>
            </a:r>
          </a:p>
        </p:txBody>
      </p:sp>
      <p:pic>
        <p:nvPicPr>
          <p:cNvPr id="4" name="Picture 3" descr="Text&#10;&#10;Description automatically generated">
            <a:extLst>
              <a:ext uri="{FF2B5EF4-FFF2-40B4-BE49-F238E27FC236}">
                <a16:creationId xmlns:a16="http://schemas.microsoft.com/office/drawing/2014/main" id="{07863E9D-2C35-F555-9CF6-587C5A010166}"/>
              </a:ext>
            </a:extLst>
          </p:cNvPr>
          <p:cNvPicPr>
            <a:picLocks noChangeAspect="1"/>
          </p:cNvPicPr>
          <p:nvPr/>
        </p:nvPicPr>
        <p:blipFill>
          <a:blip r:embed="rId5"/>
          <a:stretch>
            <a:fillRect/>
          </a:stretch>
        </p:blipFill>
        <p:spPr>
          <a:xfrm>
            <a:off x="755822" y="1696994"/>
            <a:ext cx="3810000" cy="3810000"/>
          </a:xfrm>
          <a:prstGeom prst="rect">
            <a:avLst/>
          </a:prstGeom>
        </p:spPr>
      </p:pic>
    </p:spTree>
    <p:extLst>
      <p:ext uri="{BB962C8B-B14F-4D97-AF65-F5344CB8AC3E}">
        <p14:creationId xmlns:p14="http://schemas.microsoft.com/office/powerpoint/2010/main" val="3405500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8C913-8F71-8F7D-A02E-692914D7BDD4}"/>
              </a:ext>
            </a:extLst>
          </p:cNvPr>
          <p:cNvPicPr>
            <a:picLocks noChangeAspect="1"/>
          </p:cNvPicPr>
          <p:nvPr/>
        </p:nvPicPr>
        <p:blipFill rotWithShape="1">
          <a:blip r:embed="rId3"/>
          <a:srcRect l="24863" t="35434" r="26746" b="50000"/>
          <a:stretch/>
        </p:blipFill>
        <p:spPr>
          <a:xfrm>
            <a:off x="1440493" y="1177446"/>
            <a:ext cx="8810099" cy="1491731"/>
          </a:xfrm>
          <a:prstGeom prst="rect">
            <a:avLst/>
          </a:prstGeom>
        </p:spPr>
      </p:pic>
      <p:sp>
        <p:nvSpPr>
          <p:cNvPr id="2" name="Title 1">
            <a:extLst>
              <a:ext uri="{FF2B5EF4-FFF2-40B4-BE49-F238E27FC236}">
                <a16:creationId xmlns:a16="http://schemas.microsoft.com/office/drawing/2014/main" id="{C111DC24-6B2B-457C-AD04-5792A8434307}"/>
              </a:ext>
            </a:extLst>
          </p:cNvPr>
          <p:cNvSpPr>
            <a:spLocks noGrp="1"/>
          </p:cNvSpPr>
          <p:nvPr>
            <p:ph type="title"/>
          </p:nvPr>
        </p:nvSpPr>
        <p:spPr>
          <a:xfrm>
            <a:off x="112734" y="142853"/>
            <a:ext cx="12300559" cy="1143000"/>
          </a:xfrm>
        </p:spPr>
        <p:txBody>
          <a:bodyPr>
            <a:normAutofit/>
          </a:bodyPr>
          <a:lstStyle/>
          <a:p>
            <a:pPr algn="ctr"/>
            <a:r>
              <a:rPr lang="en-US" dirty="0"/>
              <a:t>Why and what elements  </a:t>
            </a:r>
          </a:p>
        </p:txBody>
      </p:sp>
      <p:graphicFrame>
        <p:nvGraphicFramePr>
          <p:cNvPr id="8" name="Table 13">
            <a:extLst>
              <a:ext uri="{FF2B5EF4-FFF2-40B4-BE49-F238E27FC236}">
                <a16:creationId xmlns:a16="http://schemas.microsoft.com/office/drawing/2014/main" id="{0FEECE34-4371-4269-BE3A-7716F8FE4E01}"/>
              </a:ext>
            </a:extLst>
          </p:cNvPr>
          <p:cNvGraphicFramePr>
            <a:graphicFrameLocks noGrp="1"/>
          </p:cNvGraphicFramePr>
          <p:nvPr>
            <p:ph idx="1"/>
          </p:nvPr>
        </p:nvGraphicFramePr>
        <p:xfrm>
          <a:off x="200416" y="2582279"/>
          <a:ext cx="11966532" cy="3840480"/>
        </p:xfrm>
        <a:graphic>
          <a:graphicData uri="http://schemas.openxmlformats.org/drawingml/2006/table">
            <a:tbl>
              <a:tblPr firstRow="1" bandRow="1">
                <a:tableStyleId>{5C22544A-7EE6-4342-B048-85BDC9FD1C3A}</a:tableStyleId>
              </a:tblPr>
              <a:tblGrid>
                <a:gridCol w="10195484">
                  <a:extLst>
                    <a:ext uri="{9D8B030D-6E8A-4147-A177-3AD203B41FA5}">
                      <a16:colId xmlns:a16="http://schemas.microsoft.com/office/drawing/2014/main" val="1025182477"/>
                    </a:ext>
                  </a:extLst>
                </a:gridCol>
                <a:gridCol w="1771048">
                  <a:extLst>
                    <a:ext uri="{9D8B030D-6E8A-4147-A177-3AD203B41FA5}">
                      <a16:colId xmlns:a16="http://schemas.microsoft.com/office/drawing/2014/main" val="1843434080"/>
                    </a:ext>
                  </a:extLst>
                </a:gridCol>
              </a:tblGrid>
              <a:tr h="419760">
                <a:tc>
                  <a:txBody>
                    <a:bodyPr/>
                    <a:lstStyle/>
                    <a:p>
                      <a:r>
                        <a:rPr lang="en-US" sz="3000" dirty="0"/>
                        <a:t>Comprehensive program elements </a:t>
                      </a:r>
                    </a:p>
                  </a:txBody>
                  <a:tcPr/>
                </a:tc>
                <a:tc>
                  <a:txBody>
                    <a:bodyPr/>
                    <a:lstStyle/>
                    <a:p>
                      <a:r>
                        <a:rPr lang="en-US" sz="3000" dirty="0"/>
                        <a:t>%</a:t>
                      </a:r>
                    </a:p>
                  </a:txBody>
                  <a:tcPr/>
                </a:tc>
                <a:extLst>
                  <a:ext uri="{0D108BD9-81ED-4DB2-BD59-A6C34878D82A}">
                    <a16:rowId xmlns:a16="http://schemas.microsoft.com/office/drawing/2014/main" val="2943700784"/>
                  </a:ext>
                </a:extLst>
              </a:tr>
              <a:tr h="459844">
                <a:tc>
                  <a:txBody>
                    <a:bodyPr/>
                    <a:lstStyle/>
                    <a:p>
                      <a:r>
                        <a:rPr lang="en-US" sz="3000" dirty="0"/>
                        <a:t>Linkage to wellness programs </a:t>
                      </a:r>
                    </a:p>
                  </a:txBody>
                  <a:tcPr/>
                </a:tc>
                <a:tc>
                  <a:txBody>
                    <a:bodyPr/>
                    <a:lstStyle/>
                    <a:p>
                      <a:r>
                        <a:rPr lang="en-US" sz="3000" dirty="0"/>
                        <a:t>65</a:t>
                      </a:r>
                    </a:p>
                  </a:txBody>
                  <a:tcPr/>
                </a:tc>
                <a:extLst>
                  <a:ext uri="{0D108BD9-81ED-4DB2-BD59-A6C34878D82A}">
                    <a16:rowId xmlns:a16="http://schemas.microsoft.com/office/drawing/2014/main" val="1698779775"/>
                  </a:ext>
                </a:extLst>
              </a:tr>
              <a:tr h="462349">
                <a:tc>
                  <a:txBody>
                    <a:bodyPr/>
                    <a:lstStyle/>
                    <a:p>
                      <a:r>
                        <a:rPr lang="en-US" sz="3000" dirty="0"/>
                        <a:t>Supportive social and physical environment </a:t>
                      </a:r>
                    </a:p>
                  </a:txBody>
                  <a:tcPr/>
                </a:tc>
                <a:tc>
                  <a:txBody>
                    <a:bodyPr/>
                    <a:lstStyle/>
                    <a:p>
                      <a:r>
                        <a:rPr lang="en-US" sz="3000" dirty="0"/>
                        <a:t>56</a:t>
                      </a:r>
                    </a:p>
                  </a:txBody>
                  <a:tcPr/>
                </a:tc>
                <a:extLst>
                  <a:ext uri="{0D108BD9-81ED-4DB2-BD59-A6C34878D82A}">
                    <a16:rowId xmlns:a16="http://schemas.microsoft.com/office/drawing/2014/main" val="1466491622"/>
                  </a:ext>
                </a:extLst>
              </a:tr>
              <a:tr h="502432">
                <a:tc>
                  <a:txBody>
                    <a:bodyPr/>
                    <a:lstStyle/>
                    <a:p>
                      <a:r>
                        <a:rPr lang="en-US" sz="3000" dirty="0"/>
                        <a:t>Health education </a:t>
                      </a:r>
                    </a:p>
                  </a:txBody>
                  <a:tcPr/>
                </a:tc>
                <a:tc>
                  <a:txBody>
                    <a:bodyPr/>
                    <a:lstStyle/>
                    <a:p>
                      <a:r>
                        <a:rPr lang="en-US" sz="3000" dirty="0"/>
                        <a:t>48</a:t>
                      </a:r>
                    </a:p>
                  </a:txBody>
                  <a:tcPr/>
                </a:tc>
                <a:extLst>
                  <a:ext uri="{0D108BD9-81ED-4DB2-BD59-A6C34878D82A}">
                    <a16:rowId xmlns:a16="http://schemas.microsoft.com/office/drawing/2014/main" val="2382235103"/>
                  </a:ext>
                </a:extLst>
              </a:tr>
              <a:tr h="426649">
                <a:tc>
                  <a:txBody>
                    <a:bodyPr/>
                    <a:lstStyle/>
                    <a:p>
                      <a:r>
                        <a:rPr lang="en-US" sz="3000" dirty="0"/>
                        <a:t>Integration into worksite culture </a:t>
                      </a:r>
                    </a:p>
                  </a:txBody>
                  <a:tcPr/>
                </a:tc>
                <a:tc>
                  <a:txBody>
                    <a:bodyPr/>
                    <a:lstStyle/>
                    <a:p>
                      <a:r>
                        <a:rPr lang="en-US" sz="3000" dirty="0"/>
                        <a:t>39</a:t>
                      </a:r>
                    </a:p>
                  </a:txBody>
                  <a:tcPr/>
                </a:tc>
                <a:extLst>
                  <a:ext uri="{0D108BD9-81ED-4DB2-BD59-A6C34878D82A}">
                    <a16:rowId xmlns:a16="http://schemas.microsoft.com/office/drawing/2014/main" val="3287664201"/>
                  </a:ext>
                </a:extLst>
              </a:tr>
              <a:tr h="419133">
                <a:tc>
                  <a:txBody>
                    <a:bodyPr/>
                    <a:lstStyle/>
                    <a:p>
                      <a:r>
                        <a:rPr lang="en-US" sz="3000" dirty="0"/>
                        <a:t>Health screenings </a:t>
                      </a:r>
                    </a:p>
                  </a:txBody>
                  <a:tcPr/>
                </a:tc>
                <a:tc>
                  <a:txBody>
                    <a:bodyPr/>
                    <a:lstStyle/>
                    <a:p>
                      <a:r>
                        <a:rPr lang="en-US" sz="3000" dirty="0"/>
                        <a:t>38</a:t>
                      </a:r>
                    </a:p>
                  </a:txBody>
                  <a:tcPr/>
                </a:tc>
                <a:extLst>
                  <a:ext uri="{0D108BD9-81ED-4DB2-BD59-A6C34878D82A}">
                    <a16:rowId xmlns:a16="http://schemas.microsoft.com/office/drawing/2014/main" val="4059001333"/>
                  </a:ext>
                </a:extLst>
              </a:tr>
              <a:tr h="362628">
                <a:tc>
                  <a:txBody>
                    <a:bodyPr/>
                    <a:lstStyle/>
                    <a:p>
                      <a:r>
                        <a:rPr lang="en-US" sz="3000" dirty="0"/>
                        <a:t>All 5 elements </a:t>
                      </a:r>
                    </a:p>
                  </a:txBody>
                  <a:tcPr/>
                </a:tc>
                <a:tc>
                  <a:txBody>
                    <a:bodyPr/>
                    <a:lstStyle/>
                    <a:p>
                      <a:r>
                        <a:rPr lang="en-US" sz="3000" dirty="0"/>
                        <a:t>17</a:t>
                      </a:r>
                    </a:p>
                  </a:txBody>
                  <a:tcPr/>
                </a:tc>
                <a:extLst>
                  <a:ext uri="{0D108BD9-81ED-4DB2-BD59-A6C34878D82A}">
                    <a16:rowId xmlns:a16="http://schemas.microsoft.com/office/drawing/2014/main" val="1376955113"/>
                  </a:ext>
                </a:extLst>
              </a:tr>
            </a:tbl>
          </a:graphicData>
        </a:graphic>
      </p:graphicFrame>
      <p:sp>
        <p:nvSpPr>
          <p:cNvPr id="9" name="TextBox 8">
            <a:extLst>
              <a:ext uri="{FF2B5EF4-FFF2-40B4-BE49-F238E27FC236}">
                <a16:creationId xmlns:a16="http://schemas.microsoft.com/office/drawing/2014/main" id="{A034C830-30C4-4535-BACE-56C645199FF2}"/>
              </a:ext>
            </a:extLst>
          </p:cNvPr>
          <p:cNvSpPr txBox="1"/>
          <p:nvPr/>
        </p:nvSpPr>
        <p:spPr>
          <a:xfrm>
            <a:off x="146136" y="6422759"/>
            <a:ext cx="115489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Linnan, Laura A et al. “Results of the Workplace Health in America Survey.”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American journal of health promotion : AJHP</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vol. 33,5 (2019): 652-665. doi:10.1177/0890117119842047; Punnett, L., Cavallari, J. M., Henning, R. A., Nobrega, S., Dugan, A. G., &amp; Cherniack, M. G. (2020). Defining ‘integration’for Total Worker Health®: A new proposal.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Annals of work exposures and health</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64</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 223-235.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15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7C6198-2A4F-4F32-82C5-20499FA78823}"/>
              </a:ext>
            </a:extLst>
          </p:cNvPr>
          <p:cNvPicPr>
            <a:picLocks noGrp="1" noChangeAspect="1"/>
          </p:cNvPicPr>
          <p:nvPr>
            <p:ph idx="1"/>
          </p:nvPr>
        </p:nvPicPr>
        <p:blipFill>
          <a:blip r:embed="rId3"/>
          <a:stretch>
            <a:fillRect/>
          </a:stretch>
        </p:blipFill>
        <p:spPr>
          <a:xfrm>
            <a:off x="3620815" y="1133042"/>
            <a:ext cx="4713888" cy="5074595"/>
          </a:xfrm>
        </p:spPr>
      </p:pic>
      <p:sp>
        <p:nvSpPr>
          <p:cNvPr id="9" name="TextBox 8">
            <a:extLst>
              <a:ext uri="{FF2B5EF4-FFF2-40B4-BE49-F238E27FC236}">
                <a16:creationId xmlns:a16="http://schemas.microsoft.com/office/drawing/2014/main" id="{D7CC4139-6B54-4B99-AC4F-CEF65FD46BDE}"/>
              </a:ext>
            </a:extLst>
          </p:cNvPr>
          <p:cNvSpPr txBox="1"/>
          <p:nvPr/>
        </p:nvSpPr>
        <p:spPr>
          <a:xfrm>
            <a:off x="8189025" y="1250433"/>
            <a:ext cx="400969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Home/community environment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Flexible shift- less depression and anxiety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Work/family conflict- sleep, pain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SDOH- stress, engagement</a:t>
            </a:r>
          </a:p>
        </p:txBody>
      </p:sp>
      <p:sp>
        <p:nvSpPr>
          <p:cNvPr id="10" name="TextBox 9">
            <a:extLst>
              <a:ext uri="{FF2B5EF4-FFF2-40B4-BE49-F238E27FC236}">
                <a16:creationId xmlns:a16="http://schemas.microsoft.com/office/drawing/2014/main" id="{C765337A-03ED-4C06-B1ED-A5BF50D3FA7E}"/>
              </a:ext>
            </a:extLst>
          </p:cNvPr>
          <p:cNvSpPr txBox="1"/>
          <p:nvPr/>
        </p:nvSpPr>
        <p:spPr>
          <a:xfrm>
            <a:off x="369751" y="1319561"/>
            <a:ext cx="3808471"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Workplace psychosocial conditions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Supervisor support – variety health outcomes  and injury rates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Aggression (pts, staff, management)- chronic injury, obesity, low PA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Demands/low decision- pain, obesity, CVD risk, sleep </a:t>
            </a:r>
          </a:p>
        </p:txBody>
      </p:sp>
      <p:sp>
        <p:nvSpPr>
          <p:cNvPr id="11" name="TextBox 10">
            <a:extLst>
              <a:ext uri="{FF2B5EF4-FFF2-40B4-BE49-F238E27FC236}">
                <a16:creationId xmlns:a16="http://schemas.microsoft.com/office/drawing/2014/main" id="{3DBE5F2C-8584-474A-A426-14F5DF8E1FB0}"/>
              </a:ext>
            </a:extLst>
          </p:cNvPr>
          <p:cNvSpPr txBox="1"/>
          <p:nvPr/>
        </p:nvSpPr>
        <p:spPr>
          <a:xfrm>
            <a:off x="1761644" y="4815011"/>
            <a:ext cx="3195083"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Personal health behaviors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Work ability &amp; health outcomes- PA, diet, health engagement, mood, sleep, tobacco </a:t>
            </a:r>
          </a:p>
        </p:txBody>
      </p:sp>
      <p:sp>
        <p:nvSpPr>
          <p:cNvPr id="12" name="TextBox 11">
            <a:extLst>
              <a:ext uri="{FF2B5EF4-FFF2-40B4-BE49-F238E27FC236}">
                <a16:creationId xmlns:a16="http://schemas.microsoft.com/office/drawing/2014/main" id="{DDEC2DAD-42EC-49DF-85A3-420E3992CB06}"/>
              </a:ext>
            </a:extLst>
          </p:cNvPr>
          <p:cNvSpPr txBox="1"/>
          <p:nvPr/>
        </p:nvSpPr>
        <p:spPr>
          <a:xfrm>
            <a:off x="8179800" y="4034497"/>
            <a:ext cx="2406807"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Workplace physical/chemical environment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Safety- needlesticks, back pain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6A6D0">
                    <a:lumMod val="75000"/>
                  </a:srgbClr>
                </a:solidFill>
                <a:effectLst/>
                <a:uLnTx/>
                <a:uFillTx/>
                <a:latin typeface="Calibri" panose="020F0502020204030204"/>
                <a:ea typeface="+mn-ea"/>
                <a:cs typeface="+mn-cs"/>
              </a:rPr>
              <a:t>Policies- food, PA </a:t>
            </a:r>
          </a:p>
        </p:txBody>
      </p:sp>
      <p:sp>
        <p:nvSpPr>
          <p:cNvPr id="13" name="TextBox 12">
            <a:extLst>
              <a:ext uri="{FF2B5EF4-FFF2-40B4-BE49-F238E27FC236}">
                <a16:creationId xmlns:a16="http://schemas.microsoft.com/office/drawing/2014/main" id="{9484F2AE-958D-4679-BEE8-1B3823D4C060}"/>
              </a:ext>
            </a:extLst>
          </p:cNvPr>
          <p:cNvSpPr txBox="1"/>
          <p:nvPr/>
        </p:nvSpPr>
        <p:spPr>
          <a:xfrm>
            <a:off x="159721" y="6377040"/>
            <a:ext cx="118725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Punnett, L., Cavallari, J. M., Henning, R. A., Nobrega, S., Dugan, A. G., &amp; Cherniack, M. G. (2020). Defining ‘integration’for Total Worker Health®: A new proposal.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Annals of work exposures and health</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64</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(3), 223-235.; Sorensen, G., McLellan, D. L., Sabbath, E. L., Dennerlein, J. T., Nagler, E. M., Hurtado, D. A., ... &amp; Wagner, G. R. (2016). Integrating worksite health protection and health promotion: A conceptual model for intervention and research.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Preventive medicine</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91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188-196; Flannery, K., &amp; Resnick, B. (2014). Nursing assistants’ response to participation in the pilot worksite heart health improvement project (WHHIP): a qualitative study.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Journal of community health nursing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49-60.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97999C8-D277-F3B8-0E0C-46CD045D8453}"/>
              </a:ext>
            </a:extLst>
          </p:cNvPr>
          <p:cNvSpPr>
            <a:spLocks noGrp="1"/>
          </p:cNvSpPr>
          <p:nvPr>
            <p:ph type="title"/>
          </p:nvPr>
        </p:nvSpPr>
        <p:spPr>
          <a:xfrm>
            <a:off x="0" y="266839"/>
            <a:ext cx="12277244" cy="745724"/>
          </a:xfrm>
        </p:spPr>
        <p:txBody>
          <a:bodyPr/>
          <a:lstStyle/>
          <a:p>
            <a:pPr algn="ctr"/>
            <a:r>
              <a:rPr lang="en-US" dirty="0"/>
              <a:t>Total worker health </a:t>
            </a:r>
          </a:p>
        </p:txBody>
      </p:sp>
    </p:spTree>
    <p:extLst>
      <p:ext uri="{BB962C8B-B14F-4D97-AF65-F5344CB8AC3E}">
        <p14:creationId xmlns:p14="http://schemas.microsoft.com/office/powerpoint/2010/main" val="227677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4864-C00F-4B98-A6EC-57AB52EA9EEF}"/>
              </a:ext>
            </a:extLst>
          </p:cNvPr>
          <p:cNvSpPr>
            <a:spLocks noGrp="1"/>
          </p:cNvSpPr>
          <p:nvPr>
            <p:ph type="title"/>
          </p:nvPr>
        </p:nvSpPr>
        <p:spPr>
          <a:xfrm>
            <a:off x="28223" y="135761"/>
            <a:ext cx="12017640" cy="745724"/>
          </a:xfrm>
        </p:spPr>
        <p:txBody>
          <a:bodyPr>
            <a:normAutofit/>
          </a:bodyPr>
          <a:lstStyle/>
          <a:p>
            <a:pPr algn="ctr"/>
            <a:r>
              <a:rPr lang="en-US" dirty="0"/>
              <a:t>EBPs for some common program offerings </a:t>
            </a:r>
          </a:p>
        </p:txBody>
      </p:sp>
      <p:graphicFrame>
        <p:nvGraphicFramePr>
          <p:cNvPr id="11" name="Content Placeholder 10">
            <a:extLst>
              <a:ext uri="{FF2B5EF4-FFF2-40B4-BE49-F238E27FC236}">
                <a16:creationId xmlns:a16="http://schemas.microsoft.com/office/drawing/2014/main" id="{B53833BC-39A4-4222-A141-4C4F988312FF}"/>
              </a:ext>
            </a:extLst>
          </p:cNvPr>
          <p:cNvGraphicFramePr>
            <a:graphicFrameLocks noGrp="1"/>
          </p:cNvGraphicFramePr>
          <p:nvPr>
            <p:ph idx="1"/>
          </p:nvPr>
        </p:nvGraphicFramePr>
        <p:xfrm>
          <a:off x="146137" y="1189975"/>
          <a:ext cx="11899726" cy="5159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CF985D4-7995-4E68-9193-8D6D9FDC9325}"/>
              </a:ext>
            </a:extLst>
          </p:cNvPr>
          <p:cNvSpPr txBox="1"/>
          <p:nvPr/>
        </p:nvSpPr>
        <p:spPr>
          <a:xfrm>
            <a:off x="28222" y="6349377"/>
            <a:ext cx="121637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Calitz, Chris, et al. "Cardiovascular Health Research in the Workplace: A Workshop Report." (2021): e019016.;  Flannery, K., &amp; Resnick, B. (2014). Nursing assistants’ response to participation in the pilot worksite heart health improvement project (WHHIP): a qualitative study.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Journal of community health nursing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49-60. Doran, K., Resnick, B., Alghzawi, H., &amp; Zhu, S. (2018). The worksite heart health improvement project’s impact on behavioral risk factors for cardiovascular disease in long-term care: A randomized control trial.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International journal of nursing studies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86</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107-114.</a:t>
            </a:r>
          </a:p>
        </p:txBody>
      </p:sp>
      <p:sp>
        <p:nvSpPr>
          <p:cNvPr id="3" name="Star: 5 Points 2">
            <a:extLst>
              <a:ext uri="{FF2B5EF4-FFF2-40B4-BE49-F238E27FC236}">
                <a16:creationId xmlns:a16="http://schemas.microsoft.com/office/drawing/2014/main" id="{D2DF4007-D043-90FF-65E7-E9670B21F8C5}"/>
              </a:ext>
            </a:extLst>
          </p:cNvPr>
          <p:cNvSpPr/>
          <p:nvPr/>
        </p:nvSpPr>
        <p:spPr>
          <a:xfrm>
            <a:off x="9457151" y="5273458"/>
            <a:ext cx="914400" cy="559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30D2AB50-CC6D-B012-4782-90F9BBC8D439}"/>
              </a:ext>
            </a:extLst>
          </p:cNvPr>
          <p:cNvSpPr/>
          <p:nvPr/>
        </p:nvSpPr>
        <p:spPr>
          <a:xfrm>
            <a:off x="4924817" y="5252408"/>
            <a:ext cx="914400" cy="559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5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1DBFB7-B141-4F6C-B34D-52EF26394AA0}"/>
              </a:ext>
            </a:extLst>
          </p:cNvPr>
          <p:cNvSpPr>
            <a:spLocks noGrp="1"/>
          </p:cNvSpPr>
          <p:nvPr>
            <p:ph type="title"/>
          </p:nvPr>
        </p:nvSpPr>
        <p:spPr>
          <a:xfrm>
            <a:off x="1894937" y="1457769"/>
            <a:ext cx="4307169" cy="1143000"/>
          </a:xfrm>
        </p:spPr>
        <p:txBody>
          <a:bodyPr>
            <a:normAutofit fontScale="90000"/>
          </a:bodyPr>
          <a:lstStyle/>
          <a:p>
            <a:r>
              <a:rPr lang="en-US" dirty="0"/>
              <a:t>Baseline Health Status </a:t>
            </a:r>
          </a:p>
        </p:txBody>
      </p:sp>
      <p:sp>
        <p:nvSpPr>
          <p:cNvPr id="2" name="TextBox 1">
            <a:extLst>
              <a:ext uri="{FF2B5EF4-FFF2-40B4-BE49-F238E27FC236}">
                <a16:creationId xmlns:a16="http://schemas.microsoft.com/office/drawing/2014/main" id="{95246F77-C8E5-4AC3-B4CD-A1B04F07CF96}"/>
              </a:ext>
            </a:extLst>
          </p:cNvPr>
          <p:cNvSpPr txBox="1"/>
          <p:nvPr/>
        </p:nvSpPr>
        <p:spPr>
          <a:xfrm>
            <a:off x="5682318" y="6504703"/>
            <a:ext cx="740146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From 20 commonly eaten high fat and/or high salty foods </a:t>
            </a:r>
          </a:p>
        </p:txBody>
      </p:sp>
      <p:sp>
        <p:nvSpPr>
          <p:cNvPr id="3" name="TextBox 2">
            <a:extLst>
              <a:ext uri="{FF2B5EF4-FFF2-40B4-BE49-F238E27FC236}">
                <a16:creationId xmlns:a16="http://schemas.microsoft.com/office/drawing/2014/main" id="{8B4465FF-EC5F-46CF-B0E3-12090CCC2A4B}"/>
              </a:ext>
            </a:extLst>
          </p:cNvPr>
          <p:cNvSpPr txBox="1"/>
          <p:nvPr/>
        </p:nvSpPr>
        <p:spPr>
          <a:xfrm>
            <a:off x="47390" y="6273870"/>
            <a:ext cx="56492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Doran, K., &amp; Resnick, B. (2017). Cardiovascular Risk Factors of Long-Term Care Workers. Workplace health &amp; safety, 65(10), 467-477.; Unpublished Data from ATIP project, conducting analysis now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EF10F4D7-E307-49AA-AAFF-BB48A2003255}"/>
              </a:ext>
            </a:extLst>
          </p:cNvPr>
          <p:cNvGraphicFramePr/>
          <p:nvPr/>
        </p:nvGraphicFramePr>
        <p:xfrm>
          <a:off x="3003560" y="38976"/>
          <a:ext cx="14597320" cy="6729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6D2230B5-3800-4A9A-ADE1-1E5EE7390512}"/>
              </a:ext>
            </a:extLst>
          </p:cNvPr>
          <p:cNvGraphicFramePr/>
          <p:nvPr/>
        </p:nvGraphicFramePr>
        <p:xfrm>
          <a:off x="5352762" y="727339"/>
          <a:ext cx="3698432" cy="27371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itle 1">
            <a:extLst>
              <a:ext uri="{FF2B5EF4-FFF2-40B4-BE49-F238E27FC236}">
                <a16:creationId xmlns:a16="http://schemas.microsoft.com/office/drawing/2014/main" id="{9FCB11BC-93CD-E6EC-E4CE-B12D7BCBFAB3}"/>
              </a:ext>
            </a:extLst>
          </p:cNvPr>
          <p:cNvSpPr txBox="1">
            <a:spLocks/>
          </p:cNvSpPr>
          <p:nvPr/>
        </p:nvSpPr>
        <p:spPr>
          <a:xfrm>
            <a:off x="337868" y="189611"/>
            <a:ext cx="8317617" cy="745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Profile of LTC staff </a:t>
            </a:r>
          </a:p>
        </p:txBody>
      </p:sp>
      <p:graphicFrame>
        <p:nvGraphicFramePr>
          <p:cNvPr id="4" name="Diagram 3">
            <a:extLst>
              <a:ext uri="{FF2B5EF4-FFF2-40B4-BE49-F238E27FC236}">
                <a16:creationId xmlns:a16="http://schemas.microsoft.com/office/drawing/2014/main" id="{7DBC8AD9-568F-5397-9DC3-5515ABB565F8}"/>
              </a:ext>
            </a:extLst>
          </p:cNvPr>
          <p:cNvGraphicFramePr/>
          <p:nvPr/>
        </p:nvGraphicFramePr>
        <p:xfrm>
          <a:off x="-581569" y="1106971"/>
          <a:ext cx="7401464" cy="52823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2781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9E58-D2E8-4E9E-BFC0-4CA156776DE5}"/>
              </a:ext>
            </a:extLst>
          </p:cNvPr>
          <p:cNvSpPr>
            <a:spLocks noGrp="1"/>
          </p:cNvSpPr>
          <p:nvPr>
            <p:ph type="title"/>
          </p:nvPr>
        </p:nvSpPr>
        <p:spPr>
          <a:xfrm>
            <a:off x="0" y="118411"/>
            <a:ext cx="12050038" cy="1143000"/>
          </a:xfrm>
        </p:spPr>
        <p:txBody>
          <a:bodyPr/>
          <a:lstStyle/>
          <a:p>
            <a:pPr algn="ctr"/>
            <a:r>
              <a:rPr lang="en-US" dirty="0"/>
              <a:t>Motivation for joining </a:t>
            </a:r>
          </a:p>
        </p:txBody>
      </p:sp>
      <p:graphicFrame>
        <p:nvGraphicFramePr>
          <p:cNvPr id="4" name="Content Placeholder 3">
            <a:extLst>
              <a:ext uri="{FF2B5EF4-FFF2-40B4-BE49-F238E27FC236}">
                <a16:creationId xmlns:a16="http://schemas.microsoft.com/office/drawing/2014/main" id="{17EC9452-1BAB-4456-A5C4-3BA7FD862280}"/>
              </a:ext>
            </a:extLst>
          </p:cNvPr>
          <p:cNvGraphicFramePr>
            <a:graphicFrameLocks noGrp="1"/>
          </p:cNvGraphicFramePr>
          <p:nvPr>
            <p:ph idx="1"/>
          </p:nvPr>
        </p:nvGraphicFramePr>
        <p:xfrm>
          <a:off x="1268236" y="1647091"/>
          <a:ext cx="9369778" cy="4539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8543FF7-633D-407B-9F19-8931D6907A26}"/>
              </a:ext>
            </a:extLst>
          </p:cNvPr>
          <p:cNvSpPr txBox="1"/>
          <p:nvPr/>
        </p:nvSpPr>
        <p:spPr>
          <a:xfrm>
            <a:off x="1595440" y="6572491"/>
            <a:ext cx="908712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Flannery, K., &amp; Resnick, B. (2014). Nursing assistants’ response to participation in the pilot worksite heart health improvement project (WHHIP): a qualitative study.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Journal of community health nursing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49-60.</a:t>
            </a:r>
          </a:p>
        </p:txBody>
      </p:sp>
    </p:spTree>
    <p:extLst>
      <p:ext uri="{BB962C8B-B14F-4D97-AF65-F5344CB8AC3E}">
        <p14:creationId xmlns:p14="http://schemas.microsoft.com/office/powerpoint/2010/main" val="79853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2DC4-23D2-47F3-8FC8-59DB17F5E04C}"/>
              </a:ext>
            </a:extLst>
          </p:cNvPr>
          <p:cNvSpPr>
            <a:spLocks noGrp="1"/>
          </p:cNvSpPr>
          <p:nvPr>
            <p:ph type="title"/>
          </p:nvPr>
        </p:nvSpPr>
        <p:spPr>
          <a:xfrm>
            <a:off x="0" y="68704"/>
            <a:ext cx="12192000" cy="1143000"/>
          </a:xfrm>
        </p:spPr>
        <p:txBody>
          <a:bodyPr/>
          <a:lstStyle/>
          <a:p>
            <a:pPr algn="ctr"/>
            <a:r>
              <a:rPr lang="en-US" dirty="0"/>
              <a:t>Program facilitators </a:t>
            </a:r>
          </a:p>
        </p:txBody>
      </p:sp>
      <p:graphicFrame>
        <p:nvGraphicFramePr>
          <p:cNvPr id="4" name="Content Placeholder 3">
            <a:extLst>
              <a:ext uri="{FF2B5EF4-FFF2-40B4-BE49-F238E27FC236}">
                <a16:creationId xmlns:a16="http://schemas.microsoft.com/office/drawing/2014/main" id="{E1307495-E655-4B0F-986B-797FB11CD714}"/>
              </a:ext>
            </a:extLst>
          </p:cNvPr>
          <p:cNvGraphicFramePr>
            <a:graphicFrameLocks noGrp="1"/>
          </p:cNvGraphicFramePr>
          <p:nvPr>
            <p:ph idx="1"/>
          </p:nvPr>
        </p:nvGraphicFramePr>
        <p:xfrm>
          <a:off x="92689" y="1108243"/>
          <a:ext cx="12006621" cy="5205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DB6663D-31BA-4563-9EE5-3A47FD493519}"/>
              </a:ext>
            </a:extLst>
          </p:cNvPr>
          <p:cNvSpPr txBox="1"/>
          <p:nvPr/>
        </p:nvSpPr>
        <p:spPr>
          <a:xfrm>
            <a:off x="1652588" y="6573852"/>
            <a:ext cx="9015412"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Flannery, K., &amp; Resnick, B. (2014). Nursing assistants’ response to participation in the pilot worksite heart health improvement project (WHHIP): a qualitative study.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Journal of community health nursing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49-60.</a:t>
            </a:r>
          </a:p>
        </p:txBody>
      </p:sp>
    </p:spTree>
    <p:extLst>
      <p:ext uri="{BB962C8B-B14F-4D97-AF65-F5344CB8AC3E}">
        <p14:creationId xmlns:p14="http://schemas.microsoft.com/office/powerpoint/2010/main" val="2032563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BB8D-4BF7-437A-AD7C-EEDE4DF5BEEC}"/>
              </a:ext>
            </a:extLst>
          </p:cNvPr>
          <p:cNvSpPr>
            <a:spLocks noGrp="1"/>
          </p:cNvSpPr>
          <p:nvPr>
            <p:ph type="title"/>
          </p:nvPr>
        </p:nvSpPr>
        <p:spPr>
          <a:xfrm>
            <a:off x="162838" y="37382"/>
            <a:ext cx="12029162" cy="1143000"/>
          </a:xfrm>
        </p:spPr>
        <p:txBody>
          <a:bodyPr/>
          <a:lstStyle/>
          <a:p>
            <a:pPr algn="ctr"/>
            <a:r>
              <a:rPr lang="en-US" dirty="0">
                <a:latin typeface="+mn-lt"/>
              </a:rPr>
              <a:t>Program participation &amp; barriers </a:t>
            </a:r>
          </a:p>
        </p:txBody>
      </p:sp>
      <p:graphicFrame>
        <p:nvGraphicFramePr>
          <p:cNvPr id="4" name="Content Placeholder 3">
            <a:extLst>
              <a:ext uri="{FF2B5EF4-FFF2-40B4-BE49-F238E27FC236}">
                <a16:creationId xmlns:a16="http://schemas.microsoft.com/office/drawing/2014/main" id="{C6E3AA62-BE4C-4B4F-82DB-498B1D3521C6}"/>
              </a:ext>
            </a:extLst>
          </p:cNvPr>
          <p:cNvGraphicFramePr>
            <a:graphicFrameLocks/>
          </p:cNvGraphicFramePr>
          <p:nvPr/>
        </p:nvGraphicFramePr>
        <p:xfrm>
          <a:off x="4574088" y="2568238"/>
          <a:ext cx="8229600" cy="4095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8CD8756B-9E22-018F-BD16-6D26E697B60D}"/>
              </a:ext>
            </a:extLst>
          </p:cNvPr>
          <p:cNvGraphicFramePr/>
          <p:nvPr/>
        </p:nvGraphicFramePr>
        <p:xfrm>
          <a:off x="244822" y="-222648"/>
          <a:ext cx="7025833"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B1FFDCB4-86C4-85F3-5381-3318E941B13B}"/>
              </a:ext>
            </a:extLst>
          </p:cNvPr>
          <p:cNvGraphicFramePr/>
          <p:nvPr/>
        </p:nvGraphicFramePr>
        <p:xfrm>
          <a:off x="-271382" y="2503280"/>
          <a:ext cx="4500282" cy="300018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D4B1D24F-379E-876C-55D9-4A15BB95DFF4}"/>
              </a:ext>
            </a:extLst>
          </p:cNvPr>
          <p:cNvSpPr txBox="1"/>
          <p:nvPr/>
        </p:nvSpPr>
        <p:spPr>
          <a:xfrm>
            <a:off x="0" y="5814106"/>
            <a:ext cx="523179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Robroek, S. J., Van Lenthe, F. J., Van Empelen, P., &amp; Burdorf, A. (2009). Determinants of participation in worksite health promotion programmes: a systematic review.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International Journal of Behavioral Nutrition and Physical Activity</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1-12.; Han, M. (2019).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Participation and Effectiveness of Worksite Health Promotion Program</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(Doctoral dissertation). Lemon, S. C., Zapka, J., Li, W., Estabrook, B., Rosal, M., Magner, R., ... &amp; Hale, J. (2010). Step ahead: a worksite obesity prevention trial among hospital employees.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American journal of preventive medicine</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38</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27-38.; Flannery, K., &amp; Resnick, B. (2014). Nursing assistants’ response to participation in the pilot worksite heart health improvement project (WHHIP): a qualitative study.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Journal of community health nursing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31</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 49-60.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5E96-A6BB-4BC5-98D4-922EFFA90A5A}"/>
              </a:ext>
            </a:extLst>
          </p:cNvPr>
          <p:cNvSpPr>
            <a:spLocks noGrp="1"/>
          </p:cNvSpPr>
          <p:nvPr>
            <p:ph type="title"/>
          </p:nvPr>
        </p:nvSpPr>
        <p:spPr>
          <a:xfrm>
            <a:off x="838200" y="308175"/>
            <a:ext cx="10515600" cy="745724"/>
          </a:xfrm>
        </p:spPr>
        <p:txBody>
          <a:bodyPr/>
          <a:lstStyle/>
          <a:p>
            <a:r>
              <a:rPr lang="en-US" dirty="0"/>
              <a:t>Barriers 			                   Solutions </a:t>
            </a:r>
          </a:p>
        </p:txBody>
      </p:sp>
      <p:sp>
        <p:nvSpPr>
          <p:cNvPr id="5" name="Content Placeholder 4">
            <a:extLst>
              <a:ext uri="{FF2B5EF4-FFF2-40B4-BE49-F238E27FC236}">
                <a16:creationId xmlns:a16="http://schemas.microsoft.com/office/drawing/2014/main" id="{5BF7CA02-E892-4BDA-A96D-748F18C53AA9}"/>
              </a:ext>
            </a:extLst>
          </p:cNvPr>
          <p:cNvSpPr>
            <a:spLocks noGrp="1"/>
          </p:cNvSpPr>
          <p:nvPr>
            <p:ph idx="1"/>
          </p:nvPr>
        </p:nvSpPr>
        <p:spPr/>
        <p:txBody>
          <a:bodyPr/>
          <a:lstStyle/>
          <a:p>
            <a:endParaRPr lang="en-US" dirty="0"/>
          </a:p>
        </p:txBody>
      </p:sp>
      <p:graphicFrame>
        <p:nvGraphicFramePr>
          <p:cNvPr id="6" name="Content Placeholder 4">
            <a:extLst>
              <a:ext uri="{FF2B5EF4-FFF2-40B4-BE49-F238E27FC236}">
                <a16:creationId xmlns:a16="http://schemas.microsoft.com/office/drawing/2014/main" id="{4E5BAAA7-68D0-475E-B935-CB4A520B66AD}"/>
              </a:ext>
            </a:extLst>
          </p:cNvPr>
          <p:cNvGraphicFramePr>
            <a:graphicFrameLocks/>
          </p:cNvGraphicFramePr>
          <p:nvPr/>
        </p:nvGraphicFramePr>
        <p:xfrm>
          <a:off x="0" y="1233814"/>
          <a:ext cx="12192000" cy="5488825"/>
        </p:xfrm>
        <a:graphic>
          <a:graphicData uri="http://schemas.openxmlformats.org/drawingml/2006/table">
            <a:tbl>
              <a:tblPr/>
              <a:tblGrid>
                <a:gridCol w="5649238">
                  <a:extLst>
                    <a:ext uri="{9D8B030D-6E8A-4147-A177-3AD203B41FA5}">
                      <a16:colId xmlns:a16="http://schemas.microsoft.com/office/drawing/2014/main" val="910169503"/>
                    </a:ext>
                  </a:extLst>
                </a:gridCol>
                <a:gridCol w="6542762">
                  <a:extLst>
                    <a:ext uri="{9D8B030D-6E8A-4147-A177-3AD203B41FA5}">
                      <a16:colId xmlns:a16="http://schemas.microsoft.com/office/drawing/2014/main" val="4164055289"/>
                    </a:ext>
                  </a:extLst>
                </a:gridCol>
              </a:tblGrid>
              <a:tr h="1018735">
                <a:tc>
                  <a:txBody>
                    <a:bodyPr/>
                    <a:lstStyle/>
                    <a:p>
                      <a:pPr marL="0" marR="0" algn="ctr">
                        <a:lnSpc>
                          <a:spcPct val="115000"/>
                        </a:lnSpc>
                        <a:spcBef>
                          <a:spcPts val="0"/>
                        </a:spcBef>
                        <a:spcAft>
                          <a:spcPts val="0"/>
                        </a:spcAft>
                      </a:pPr>
                      <a:r>
                        <a:rPr lang="en-US" sz="1950" b="0" i="0" dirty="0">
                          <a:latin typeface="+mn-lt"/>
                          <a:ea typeface="Calibri"/>
                          <a:cs typeface="Times New Roman"/>
                        </a:rPr>
                        <a:t>Staff coverage </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Rotating</a:t>
                      </a:r>
                      <a:r>
                        <a:rPr lang="en-US" sz="1950" i="0" baseline="0" dirty="0">
                          <a:latin typeface="+mn-lt"/>
                          <a:ea typeface="Calibri"/>
                          <a:cs typeface="Times New Roman"/>
                        </a:rPr>
                        <a:t> staff “buddies”</a:t>
                      </a:r>
                    </a:p>
                    <a:p>
                      <a:pPr marL="0" marR="0" algn="ctr">
                        <a:lnSpc>
                          <a:spcPct val="115000"/>
                        </a:lnSpc>
                        <a:spcBef>
                          <a:spcPts val="0"/>
                        </a:spcBef>
                        <a:spcAft>
                          <a:spcPts val="0"/>
                        </a:spcAft>
                        <a:buClr>
                          <a:schemeClr val="accent6"/>
                        </a:buClr>
                        <a:buFontTx/>
                        <a:buNone/>
                      </a:pPr>
                      <a:r>
                        <a:rPr lang="en-US" sz="1950" i="0" baseline="0" dirty="0">
                          <a:latin typeface="+mn-lt"/>
                          <a:ea typeface="Calibri"/>
                          <a:cs typeface="Times New Roman"/>
                        </a:rPr>
                        <a:t>Staff sign out board </a:t>
                      </a:r>
                    </a:p>
                    <a:p>
                      <a:pPr marL="0" marR="0" algn="ctr">
                        <a:lnSpc>
                          <a:spcPct val="115000"/>
                        </a:lnSpc>
                        <a:spcBef>
                          <a:spcPts val="0"/>
                        </a:spcBef>
                        <a:spcAft>
                          <a:spcPts val="0"/>
                        </a:spcAft>
                        <a:buClr>
                          <a:schemeClr val="accent6"/>
                        </a:buClr>
                        <a:buFontTx/>
                        <a:buNone/>
                      </a:pPr>
                      <a:r>
                        <a:rPr lang="en-US" sz="1950" i="0" baseline="0" dirty="0">
                          <a:latin typeface="+mn-lt"/>
                          <a:ea typeface="Calibri"/>
                          <a:cs typeface="Times New Roman"/>
                        </a:rPr>
                        <a:t>Cover pager system </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616723348"/>
                  </a:ext>
                </a:extLst>
              </a:tr>
              <a:tr h="762386">
                <a:tc>
                  <a:txBody>
                    <a:bodyPr/>
                    <a:lstStyle/>
                    <a:p>
                      <a:pPr marL="0" marR="0" algn="ctr">
                        <a:lnSpc>
                          <a:spcPct val="115000"/>
                        </a:lnSpc>
                        <a:spcBef>
                          <a:spcPts val="0"/>
                        </a:spcBef>
                        <a:spcAft>
                          <a:spcPts val="0"/>
                        </a:spcAft>
                      </a:pPr>
                      <a:r>
                        <a:rPr lang="en-US" sz="1950" b="0" i="0" dirty="0">
                          <a:latin typeface="+mn-lt"/>
                          <a:ea typeface="Calibri"/>
                          <a:cs typeface="Times New Roman"/>
                        </a:rPr>
                        <a:t>Engagement </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Screening and report cards </a:t>
                      </a:r>
                    </a:p>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Competitions (self goals) and raffles </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5291"/>
                  </a:ext>
                </a:extLst>
              </a:tr>
              <a:tr h="1352811">
                <a:tc>
                  <a:txBody>
                    <a:bodyPr/>
                    <a:lstStyle/>
                    <a:p>
                      <a:pPr marL="0" marR="0" indent="0" algn="ctr" defTabSz="1463040" rtl="0" eaLnBrk="1" fontAlgn="auto" latinLnBrk="0" hangingPunct="1">
                        <a:lnSpc>
                          <a:spcPct val="115000"/>
                        </a:lnSpc>
                        <a:spcBef>
                          <a:spcPts val="0"/>
                        </a:spcBef>
                        <a:spcAft>
                          <a:spcPts val="0"/>
                        </a:spcAft>
                        <a:buClrTx/>
                        <a:buSzTx/>
                        <a:buFontTx/>
                        <a:buNone/>
                        <a:tabLst/>
                        <a:defRPr/>
                      </a:pPr>
                      <a:r>
                        <a:rPr lang="en-US" sz="1950" b="0" i="0" dirty="0">
                          <a:latin typeface="+mn-lt"/>
                          <a:ea typeface="Calibri"/>
                          <a:cs typeface="Times New Roman"/>
                        </a:rPr>
                        <a:t>Too much time away from residents</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Handouts</a:t>
                      </a:r>
                      <a:r>
                        <a:rPr lang="en-US" sz="1950" i="0" baseline="0" dirty="0">
                          <a:latin typeface="+mn-lt"/>
                          <a:ea typeface="Calibri"/>
                          <a:cs typeface="Times New Roman"/>
                        </a:rPr>
                        <a:t> (condensed to 1 page)</a:t>
                      </a:r>
                      <a:endParaRPr lang="en-US" sz="1950" i="0" dirty="0">
                        <a:latin typeface="+mn-lt"/>
                        <a:ea typeface="Calibri"/>
                        <a:cs typeface="Times New Roman"/>
                      </a:endParaRPr>
                    </a:p>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Simultaneous interventions</a:t>
                      </a:r>
                      <a:r>
                        <a:rPr lang="en-US" sz="1950" i="0" baseline="0" dirty="0">
                          <a:latin typeface="+mn-lt"/>
                          <a:ea typeface="Calibri"/>
                          <a:cs typeface="Times New Roman"/>
                        </a:rPr>
                        <a:t> </a:t>
                      </a:r>
                    </a:p>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Drop in/flexible model - staff could come when</a:t>
                      </a:r>
                      <a:r>
                        <a:rPr lang="en-US" sz="1950" i="0" baseline="0" dirty="0">
                          <a:latin typeface="+mn-lt"/>
                          <a:ea typeface="Calibri"/>
                          <a:cs typeface="Times New Roman"/>
                        </a:rPr>
                        <a:t> free</a:t>
                      </a:r>
                    </a:p>
                    <a:p>
                      <a:pPr marL="0" marR="0" algn="ctr">
                        <a:lnSpc>
                          <a:spcPct val="115000"/>
                        </a:lnSpc>
                        <a:spcBef>
                          <a:spcPts val="0"/>
                        </a:spcBef>
                        <a:spcAft>
                          <a:spcPts val="0"/>
                        </a:spcAft>
                        <a:buClr>
                          <a:schemeClr val="accent6"/>
                        </a:buClr>
                        <a:buFontTx/>
                        <a:buNone/>
                      </a:pPr>
                      <a:r>
                        <a:rPr lang="en-US" sz="1950" i="0" baseline="0" dirty="0">
                          <a:latin typeface="+mn-lt"/>
                          <a:ea typeface="Calibri"/>
                          <a:cs typeface="Times New Roman"/>
                        </a:rPr>
                        <a:t>Sustainability planning / text/ phone coaching / videos </a:t>
                      </a:r>
                      <a:endParaRPr lang="en-US" sz="1950" i="0" dirty="0">
                        <a:latin typeface="+mn-lt"/>
                        <a:ea typeface="Calibri"/>
                        <a:cs typeface="Times New Roman"/>
                      </a:endParaRP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611831260"/>
                  </a:ext>
                </a:extLst>
              </a:tr>
              <a:tr h="1089764">
                <a:tc>
                  <a:txBody>
                    <a:bodyPr/>
                    <a:lstStyle/>
                    <a:p>
                      <a:pPr marL="0" marR="0" indent="0" algn="ctr" defTabSz="1463040" rtl="0" eaLnBrk="1" fontAlgn="auto" latinLnBrk="0" hangingPunct="1">
                        <a:lnSpc>
                          <a:spcPct val="115000"/>
                        </a:lnSpc>
                        <a:spcBef>
                          <a:spcPts val="0"/>
                        </a:spcBef>
                        <a:spcAft>
                          <a:spcPts val="0"/>
                        </a:spcAft>
                        <a:buClrTx/>
                        <a:buSzTx/>
                        <a:buFontTx/>
                        <a:buNone/>
                        <a:tabLst/>
                        <a:defRPr/>
                      </a:pPr>
                      <a:r>
                        <a:rPr lang="en-US" sz="1950" b="0" i="0" dirty="0">
                          <a:latin typeface="+mn-lt"/>
                          <a:ea typeface="Calibri"/>
                          <a:cs typeface="Times New Roman"/>
                        </a:rPr>
                        <a:t>Staff could not leave the unit for PA breaks </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1463040" rtl="0" eaLnBrk="1" fontAlgn="auto" latinLnBrk="0" hangingPunct="1">
                        <a:lnSpc>
                          <a:spcPct val="115000"/>
                        </a:lnSpc>
                        <a:spcBef>
                          <a:spcPts val="0"/>
                        </a:spcBef>
                        <a:spcAft>
                          <a:spcPts val="0"/>
                        </a:spcAft>
                        <a:buClr>
                          <a:schemeClr val="accent6"/>
                        </a:buClr>
                        <a:buSzTx/>
                        <a:buFontTx/>
                        <a:buNone/>
                        <a:tabLst/>
                        <a:defRPr/>
                      </a:pPr>
                      <a:r>
                        <a:rPr lang="en-US" sz="1950" i="0" dirty="0">
                          <a:latin typeface="+mn-lt"/>
                        </a:rPr>
                        <a:t>Set PA times so</a:t>
                      </a:r>
                      <a:r>
                        <a:rPr lang="en-US" sz="1950" i="0" baseline="0" dirty="0">
                          <a:latin typeface="+mn-lt"/>
                        </a:rPr>
                        <a:t> </a:t>
                      </a:r>
                      <a:r>
                        <a:rPr lang="en-US" sz="1950" i="0" dirty="0">
                          <a:latin typeface="+mn-lt"/>
                        </a:rPr>
                        <a:t>staff could plan their day</a:t>
                      </a:r>
                    </a:p>
                    <a:p>
                      <a:pPr marL="0" marR="0" indent="0" algn="ctr" defTabSz="1463040" rtl="0" eaLnBrk="1" fontAlgn="auto" latinLnBrk="0" hangingPunct="1">
                        <a:lnSpc>
                          <a:spcPct val="115000"/>
                        </a:lnSpc>
                        <a:spcBef>
                          <a:spcPts val="0"/>
                        </a:spcBef>
                        <a:spcAft>
                          <a:spcPts val="0"/>
                        </a:spcAft>
                        <a:buClr>
                          <a:schemeClr val="accent6"/>
                        </a:buClr>
                        <a:buSzTx/>
                        <a:buFontTx/>
                        <a:buNone/>
                        <a:tabLst/>
                        <a:defRPr/>
                      </a:pPr>
                      <a:r>
                        <a:rPr lang="en-US" sz="1950" i="0" baseline="0" dirty="0">
                          <a:latin typeface="+mn-lt"/>
                        </a:rPr>
                        <a:t>Peer champions  / team lead for the day / stakeholders </a:t>
                      </a:r>
                    </a:p>
                    <a:p>
                      <a:pPr marL="0" marR="0" indent="0" algn="ctr" defTabSz="1463040" rtl="0" eaLnBrk="1" fontAlgn="auto" latinLnBrk="0" hangingPunct="1">
                        <a:lnSpc>
                          <a:spcPct val="115000"/>
                        </a:lnSpc>
                        <a:spcBef>
                          <a:spcPts val="0"/>
                        </a:spcBef>
                        <a:spcAft>
                          <a:spcPts val="0"/>
                        </a:spcAft>
                        <a:buClr>
                          <a:schemeClr val="accent6"/>
                        </a:buClr>
                        <a:buSzTx/>
                        <a:buFontTx/>
                        <a:buNone/>
                        <a:tabLst/>
                        <a:defRPr/>
                      </a:pPr>
                      <a:r>
                        <a:rPr lang="en-US" sz="1950" i="0" baseline="0" dirty="0">
                          <a:latin typeface="+mn-lt"/>
                        </a:rPr>
                        <a:t>After work and weekend activities </a:t>
                      </a:r>
                      <a:endParaRPr lang="en-US" sz="1950" i="0" dirty="0">
                        <a:latin typeface="+mn-lt"/>
                      </a:endParaRP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18446072"/>
                  </a:ext>
                </a:extLst>
              </a:tr>
              <a:tr h="1265129">
                <a:tc>
                  <a:txBody>
                    <a:bodyPr/>
                    <a:lstStyle/>
                    <a:p>
                      <a:pPr marL="0" marR="0" indent="0" algn="ctr" defTabSz="1463040" rtl="0" eaLnBrk="1" fontAlgn="auto" latinLnBrk="0" hangingPunct="1">
                        <a:lnSpc>
                          <a:spcPct val="115000"/>
                        </a:lnSpc>
                        <a:spcBef>
                          <a:spcPts val="0"/>
                        </a:spcBef>
                        <a:spcAft>
                          <a:spcPts val="0"/>
                        </a:spcAft>
                        <a:buClrTx/>
                        <a:buSzTx/>
                        <a:buFontTx/>
                        <a:buNone/>
                        <a:tabLst/>
                        <a:defRPr/>
                      </a:pPr>
                      <a:r>
                        <a:rPr lang="en-US" sz="1950" b="0" i="0" dirty="0">
                          <a:latin typeface="+mn-lt"/>
                          <a:ea typeface="Calibri"/>
                          <a:cs typeface="Times New Roman"/>
                        </a:rPr>
                        <a:t>Different</a:t>
                      </a:r>
                      <a:r>
                        <a:rPr lang="en-US" sz="1950" b="0" i="0" baseline="0" dirty="0">
                          <a:latin typeface="+mn-lt"/>
                          <a:ea typeface="Calibri"/>
                          <a:cs typeface="Times New Roman"/>
                        </a:rPr>
                        <a:t> s</a:t>
                      </a:r>
                      <a:r>
                        <a:rPr lang="en-US" sz="1950" b="0" i="0" dirty="0">
                          <a:latin typeface="+mn-lt"/>
                          <a:ea typeface="Calibri"/>
                          <a:cs typeface="Times New Roman"/>
                        </a:rPr>
                        <a:t>taff wanted</a:t>
                      </a:r>
                      <a:r>
                        <a:rPr lang="en-US" sz="1950" b="0" i="0" baseline="0" dirty="0">
                          <a:latin typeface="+mn-lt"/>
                          <a:ea typeface="Calibri"/>
                          <a:cs typeface="Times New Roman"/>
                        </a:rPr>
                        <a:t> to do</a:t>
                      </a:r>
                      <a:r>
                        <a:rPr lang="en-US" sz="1950" b="0" i="0" dirty="0">
                          <a:latin typeface="+mn-lt"/>
                          <a:ea typeface="Calibri"/>
                          <a:cs typeface="Times New Roman"/>
                        </a:rPr>
                        <a:t> different forms of exercise</a:t>
                      </a: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buClr>
                          <a:schemeClr val="accent6"/>
                        </a:buClr>
                        <a:buFontTx/>
                        <a:buNone/>
                      </a:pPr>
                      <a:r>
                        <a:rPr lang="en-US" sz="1950" i="0" dirty="0">
                          <a:latin typeface="+mn-lt"/>
                          <a:ea typeface="Calibri"/>
                          <a:cs typeface="Times New Roman"/>
                        </a:rPr>
                        <a:t>First </a:t>
                      </a:r>
                      <a:r>
                        <a:rPr lang="en-US" sz="1950" i="0" baseline="0" dirty="0">
                          <a:latin typeface="+mn-lt"/>
                          <a:ea typeface="Calibri"/>
                          <a:cs typeface="Times New Roman"/>
                        </a:rPr>
                        <a:t> person to come to session got to pick type  PA </a:t>
                      </a:r>
                    </a:p>
                    <a:p>
                      <a:pPr marL="0" marR="0" algn="ctr">
                        <a:lnSpc>
                          <a:spcPct val="115000"/>
                        </a:lnSpc>
                        <a:spcBef>
                          <a:spcPts val="0"/>
                        </a:spcBef>
                        <a:spcAft>
                          <a:spcPts val="0"/>
                        </a:spcAft>
                        <a:buClr>
                          <a:schemeClr val="accent6"/>
                        </a:buClr>
                        <a:buFontTx/>
                        <a:buNone/>
                      </a:pPr>
                      <a:r>
                        <a:rPr lang="en-US" sz="1950" i="0" baseline="0" dirty="0">
                          <a:latin typeface="+mn-lt"/>
                          <a:ea typeface="Calibri"/>
                          <a:cs typeface="Times New Roman"/>
                        </a:rPr>
                        <a:t>Post an exercise schedule with a consistent time slot for dance</a:t>
                      </a:r>
                    </a:p>
                    <a:p>
                      <a:pPr marL="0" marR="0" algn="ctr">
                        <a:lnSpc>
                          <a:spcPct val="115000"/>
                        </a:lnSpc>
                        <a:spcBef>
                          <a:spcPts val="0"/>
                        </a:spcBef>
                        <a:spcAft>
                          <a:spcPts val="0"/>
                        </a:spcAft>
                        <a:buClr>
                          <a:schemeClr val="accent6"/>
                        </a:buClr>
                        <a:buFontTx/>
                        <a:buNone/>
                      </a:pPr>
                      <a:r>
                        <a:rPr lang="en-US" sz="1950" i="0" baseline="0" dirty="0">
                          <a:latin typeface="+mn-lt"/>
                          <a:ea typeface="Calibri"/>
                          <a:cs typeface="Times New Roman"/>
                        </a:rPr>
                        <a:t>Pair participants based on PA  preference </a:t>
                      </a:r>
                      <a:endParaRPr lang="en-US" sz="1950" i="0" dirty="0">
                        <a:latin typeface="+mn-lt"/>
                        <a:ea typeface="Calibri"/>
                        <a:cs typeface="Times New Roman"/>
                      </a:endParaRPr>
                    </a:p>
                  </a:txBody>
                  <a:tcPr marL="28799" marR="2879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84164261"/>
                  </a:ext>
                </a:extLst>
              </a:tr>
            </a:tbl>
          </a:graphicData>
        </a:graphic>
      </p:graphicFrame>
    </p:spTree>
    <p:extLst>
      <p:ext uri="{BB962C8B-B14F-4D97-AF65-F5344CB8AC3E}">
        <p14:creationId xmlns:p14="http://schemas.microsoft.com/office/powerpoint/2010/main" val="3504447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Take Vacation and Time Off | Human Resources">
            <a:extLst>
              <a:ext uri="{FF2B5EF4-FFF2-40B4-BE49-F238E27FC236}">
                <a16:creationId xmlns:a16="http://schemas.microsoft.com/office/drawing/2014/main" id="{E4234AD8-8B6D-2B7D-069E-23E103E00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985"/>
          <a:stretch/>
        </p:blipFill>
        <p:spPr bwMode="auto">
          <a:xfrm>
            <a:off x="2149545" y="5362553"/>
            <a:ext cx="2857500" cy="15052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hat's The Best Way To Track Work Hours For Your Business? - Sling">
            <a:extLst>
              <a:ext uri="{FF2B5EF4-FFF2-40B4-BE49-F238E27FC236}">
                <a16:creationId xmlns:a16="http://schemas.microsoft.com/office/drawing/2014/main" id="{3F8E1C2B-C29B-7CCF-EE8E-77D0A8E8CD7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647517" y="818386"/>
            <a:ext cx="1600200" cy="167604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sight Timer — Zachary Phillips">
            <a:extLst>
              <a:ext uri="{FF2B5EF4-FFF2-40B4-BE49-F238E27FC236}">
                <a16:creationId xmlns:a16="http://schemas.microsoft.com/office/drawing/2014/main" id="{46DA9084-2D4A-7FF5-E065-816878D08C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522" y="1494387"/>
            <a:ext cx="20896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4">
            <a:extLst>
              <a:ext uri="{FF2B5EF4-FFF2-40B4-BE49-F238E27FC236}">
                <a16:creationId xmlns:a16="http://schemas.microsoft.com/office/drawing/2014/main" id="{E85FAA30-A11D-6A8D-A42D-3EB131391900}"/>
              </a:ext>
            </a:extLst>
          </p:cNvPr>
          <p:cNvPicPr>
            <a:picLocks noChangeAspect="1"/>
          </p:cNvPicPr>
          <p:nvPr/>
        </p:nvPicPr>
        <p:blipFill>
          <a:blip r:embed="rId6"/>
          <a:stretch>
            <a:fillRect/>
          </a:stretch>
        </p:blipFill>
        <p:spPr>
          <a:xfrm>
            <a:off x="1456419" y="960178"/>
            <a:ext cx="3381240" cy="2625433"/>
          </a:xfrm>
          <a:prstGeom prst="rect">
            <a:avLst/>
          </a:prstGeom>
        </p:spPr>
      </p:pic>
      <p:pic>
        <p:nvPicPr>
          <p:cNvPr id="13" name="Picture 12" descr="Have You Filled a Bucket Today? | Write 6×6">
            <a:extLst>
              <a:ext uri="{FF2B5EF4-FFF2-40B4-BE49-F238E27FC236}">
                <a16:creationId xmlns:a16="http://schemas.microsoft.com/office/drawing/2014/main" id="{D22738AD-C633-928F-08BC-A9AD6ECF0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709" y="2804848"/>
            <a:ext cx="2857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ruits and vegetables">
            <a:extLst>
              <a:ext uri="{FF2B5EF4-FFF2-40B4-BE49-F238E27FC236}">
                <a16:creationId xmlns:a16="http://schemas.microsoft.com/office/drawing/2014/main" id="{CE8147D3-7F57-F8E5-2707-780D1E33AA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1447" y="2278092"/>
            <a:ext cx="2438400"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7C700B-6E13-2E55-6E78-6768F37A1736}"/>
              </a:ext>
            </a:extLst>
          </p:cNvPr>
          <p:cNvSpPr>
            <a:spLocks noGrp="1"/>
          </p:cNvSpPr>
          <p:nvPr>
            <p:ph type="title"/>
          </p:nvPr>
        </p:nvSpPr>
        <p:spPr>
          <a:xfrm>
            <a:off x="100208" y="0"/>
            <a:ext cx="12091792" cy="745724"/>
          </a:xfrm>
        </p:spPr>
        <p:txBody>
          <a:bodyPr/>
          <a:lstStyle/>
          <a:p>
            <a:pPr algn="ctr"/>
            <a:r>
              <a:rPr lang="en-US" dirty="0"/>
              <a:t>What changes can you make now?</a:t>
            </a:r>
          </a:p>
        </p:txBody>
      </p:sp>
      <p:pic>
        <p:nvPicPr>
          <p:cNvPr id="4" name="Picture 38" descr="rpp 006.JPG">
            <a:extLst>
              <a:ext uri="{FF2B5EF4-FFF2-40B4-BE49-F238E27FC236}">
                <a16:creationId xmlns:a16="http://schemas.microsoft.com/office/drawing/2014/main" id="{52F22DD7-648B-6257-9D5B-779A8EAB21A5}"/>
              </a:ext>
            </a:extLst>
          </p:cNvPr>
          <p:cNvPicPr>
            <a:picLocks noChangeAspect="1"/>
          </p:cNvPicPr>
          <p:nvPr/>
        </p:nvPicPr>
        <p:blipFill rotWithShape="1">
          <a:blip r:embed="rId9">
            <a:extLst>
              <a:ext uri="{28A0092B-C50C-407E-A947-70E740481C1C}">
                <a14:useLocalDpi xmlns:a14="http://schemas.microsoft.com/office/drawing/2010/main" val="0"/>
              </a:ext>
            </a:extLst>
          </a:blip>
          <a:srcRect l="27802" t="9071" r="27895"/>
          <a:stretch/>
        </p:blipFill>
        <p:spPr bwMode="auto">
          <a:xfrm>
            <a:off x="10090160" y="1034724"/>
            <a:ext cx="2089687" cy="139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chicken and rice">
            <a:extLst>
              <a:ext uri="{FF2B5EF4-FFF2-40B4-BE49-F238E27FC236}">
                <a16:creationId xmlns:a16="http://schemas.microsoft.com/office/drawing/2014/main" id="{E96BB87E-7F49-4A8B-73F6-C31B3644EC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802" y="3557972"/>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Become a Nurse - Step by Step Guide | All Nursing Schools">
            <a:extLst>
              <a:ext uri="{FF2B5EF4-FFF2-40B4-BE49-F238E27FC236}">
                <a16:creationId xmlns:a16="http://schemas.microsoft.com/office/drawing/2014/main" id="{61FAE8E0-AF5F-A50A-1418-AE617B56BAA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2223"/>
          <a:stretch/>
        </p:blipFill>
        <p:spPr bwMode="auto">
          <a:xfrm>
            <a:off x="9872839" y="4154517"/>
            <a:ext cx="2307008" cy="27622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uly 2022 happiness calendar">
            <a:extLst>
              <a:ext uri="{FF2B5EF4-FFF2-40B4-BE49-F238E27FC236}">
                <a16:creationId xmlns:a16="http://schemas.microsoft.com/office/drawing/2014/main" id="{99AB3E17-ABEE-7296-60F8-FF41013235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1934" y="3859435"/>
            <a:ext cx="4480628" cy="30083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he Breath as an Anchor for the Here and Now – Buddhistdoor Global">
            <a:extLst>
              <a:ext uri="{FF2B5EF4-FFF2-40B4-BE49-F238E27FC236}">
                <a16:creationId xmlns:a16="http://schemas.microsoft.com/office/drawing/2014/main" id="{4D5A80FB-24E3-4067-C6E5-0213489A5D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6590117" y="900197"/>
            <a:ext cx="2089688" cy="13911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ractice Mindfulness: 5-4-3-2-1 (poster &amp; activity) by The Optimistic  Counselor">
            <a:extLst>
              <a:ext uri="{FF2B5EF4-FFF2-40B4-BE49-F238E27FC236}">
                <a16:creationId xmlns:a16="http://schemas.microsoft.com/office/drawing/2014/main" id="{458B9165-E202-2AE7-517A-DE9C70B70F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98" y="714531"/>
            <a:ext cx="2265749" cy="2883681"/>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4">
            <a:extLst>
              <a:ext uri="{FF2B5EF4-FFF2-40B4-BE49-F238E27FC236}">
                <a16:creationId xmlns:a16="http://schemas.microsoft.com/office/drawing/2014/main" id="{7E9DBE1E-802F-24A1-4FAB-19565A5F6005}"/>
              </a:ext>
            </a:extLst>
          </p:cNvPr>
          <p:cNvPicPr>
            <a:picLocks noChangeAspect="1"/>
          </p:cNvPicPr>
          <p:nvPr/>
        </p:nvPicPr>
        <p:blipFill rotWithShape="1">
          <a:blip r:embed="rId15"/>
          <a:srcRect l="19111" t="6199" r="26990" b="38332"/>
          <a:stretch/>
        </p:blipFill>
        <p:spPr>
          <a:xfrm>
            <a:off x="4702909" y="4662649"/>
            <a:ext cx="1310345" cy="2209185"/>
          </a:xfrm>
          <a:prstGeom prst="rect">
            <a:avLst/>
          </a:prstGeom>
        </p:spPr>
      </p:pic>
      <p:pic>
        <p:nvPicPr>
          <p:cNvPr id="5" name="Picture 39" descr="rpp dance 005.JPG">
            <a:extLst>
              <a:ext uri="{FF2B5EF4-FFF2-40B4-BE49-F238E27FC236}">
                <a16:creationId xmlns:a16="http://schemas.microsoft.com/office/drawing/2014/main" id="{A3C9293B-4B27-032E-0291-263A03A23B52}"/>
              </a:ext>
            </a:extLst>
          </p:cNvPr>
          <p:cNvPicPr>
            <a:picLocks noChangeAspect="1"/>
          </p:cNvPicPr>
          <p:nvPr/>
        </p:nvPicPr>
        <p:blipFill>
          <a:blip r:embed="rId16">
            <a:extLst>
              <a:ext uri="{28A0092B-C50C-407E-A947-70E740481C1C}">
                <a14:useLocalDpi xmlns:a14="http://schemas.microsoft.com/office/drawing/2010/main" val="0"/>
              </a:ext>
            </a:extLst>
          </a:blip>
          <a:srcRect l="18004" t="11366" r="3465"/>
          <a:stretch>
            <a:fillRect/>
          </a:stretch>
        </p:blipFill>
        <p:spPr bwMode="auto">
          <a:xfrm>
            <a:off x="6740378" y="2237681"/>
            <a:ext cx="3100927" cy="16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Sleeping on it' helps you better manage your emotions and mental health –  here's why">
            <a:extLst>
              <a:ext uri="{FF2B5EF4-FFF2-40B4-BE49-F238E27FC236}">
                <a16:creationId xmlns:a16="http://schemas.microsoft.com/office/drawing/2014/main" id="{73C52DA3-6241-6D5A-CEF6-413619327F4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37659" y="782191"/>
            <a:ext cx="1902719" cy="1073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16D721D-0539-42AA-5098-3B481E659BB0}"/>
              </a:ext>
            </a:extLst>
          </p:cNvPr>
          <p:cNvPicPr>
            <a:picLocks noChangeAspect="1"/>
          </p:cNvPicPr>
          <p:nvPr/>
        </p:nvPicPr>
        <p:blipFill rotWithShape="1">
          <a:blip r:embed="rId18"/>
          <a:srcRect l="22911" t="10788" r="23798" b="16076"/>
          <a:stretch/>
        </p:blipFill>
        <p:spPr>
          <a:xfrm>
            <a:off x="-93288" y="3422856"/>
            <a:ext cx="2790695" cy="2154339"/>
          </a:xfrm>
          <a:prstGeom prst="rect">
            <a:avLst/>
          </a:prstGeom>
        </p:spPr>
      </p:pic>
      <p:pic>
        <p:nvPicPr>
          <p:cNvPr id="4108" name="Picture 12" descr="5 Ways to Promote a Positive Body Image for Kids">
            <a:extLst>
              <a:ext uri="{FF2B5EF4-FFF2-40B4-BE49-F238E27FC236}">
                <a16:creationId xmlns:a16="http://schemas.microsoft.com/office/drawing/2014/main" id="{6FA87563-7BF1-5653-E416-2F69F909B1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519" y="5081793"/>
            <a:ext cx="2353789" cy="176534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Employee break room with custom cabinetry and vct flooring | Office break  room, Break room, Break room design">
            <a:extLst>
              <a:ext uri="{FF2B5EF4-FFF2-40B4-BE49-F238E27FC236}">
                <a16:creationId xmlns:a16="http://schemas.microsoft.com/office/drawing/2014/main" id="{263BFE11-23D0-1C95-EDF1-A5DFD7173B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6223" y="3923592"/>
            <a:ext cx="2466975" cy="296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9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10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49A5-4429-4F6A-AE80-83B5A4F951EC}"/>
              </a:ext>
            </a:extLst>
          </p:cNvPr>
          <p:cNvSpPr>
            <a:spLocks noGrp="1"/>
          </p:cNvSpPr>
          <p:nvPr>
            <p:ph type="title"/>
          </p:nvPr>
        </p:nvSpPr>
        <p:spPr>
          <a:xfrm>
            <a:off x="-33866" y="243742"/>
            <a:ext cx="12192000" cy="745724"/>
          </a:xfrm>
        </p:spPr>
        <p:txBody>
          <a:bodyPr/>
          <a:lstStyle/>
          <a:p>
            <a:pPr algn="ctr"/>
            <a:r>
              <a:rPr lang="en-US" dirty="0"/>
              <a:t>Final thoughts  </a:t>
            </a:r>
          </a:p>
        </p:txBody>
      </p:sp>
      <p:pic>
        <p:nvPicPr>
          <p:cNvPr id="3074" name="Picture 2" descr="Planet Autism: square pegs don't fit into round holes | The Art of Autism">
            <a:extLst>
              <a:ext uri="{FF2B5EF4-FFF2-40B4-BE49-F238E27FC236}">
                <a16:creationId xmlns:a16="http://schemas.microsoft.com/office/drawing/2014/main" id="{FE1D7F16-1552-14ED-4B5F-D14894F0B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61" y="1185311"/>
            <a:ext cx="2862849" cy="22436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97,339 Hanging fruit Images, Stock Photos &amp; Vectors | Shutterstock">
            <a:extLst>
              <a:ext uri="{FF2B5EF4-FFF2-40B4-BE49-F238E27FC236}">
                <a16:creationId xmlns:a16="http://schemas.microsoft.com/office/drawing/2014/main" id="{601E03A1-A772-55CE-F588-A806D2712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051"/>
          <a:stretch/>
        </p:blipFill>
        <p:spPr bwMode="auto">
          <a:xfrm>
            <a:off x="5028671" y="1602090"/>
            <a:ext cx="2066925" cy="24522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ole Modeling - Today's General Counsel">
            <a:extLst>
              <a:ext uri="{FF2B5EF4-FFF2-40B4-BE49-F238E27FC236}">
                <a16:creationId xmlns:a16="http://schemas.microsoft.com/office/drawing/2014/main" id="{CBDC330F-9A44-55B2-4433-78B6822C6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386" y="1278561"/>
            <a:ext cx="3189341" cy="25312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dea Solutions Light Bulb With Colored Jigsaw Puzzle Stock Photo - Download  Image Now - iStock">
            <a:extLst>
              <a:ext uri="{FF2B5EF4-FFF2-40B4-BE49-F238E27FC236}">
                <a16:creationId xmlns:a16="http://schemas.microsoft.com/office/drawing/2014/main" id="{3F7B8814-17B0-9DF3-FC7C-C7D2B44D7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364" y="3911451"/>
            <a:ext cx="1987001" cy="24971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eing iterative and incremental in software development - Backlog">
            <a:extLst>
              <a:ext uri="{FF2B5EF4-FFF2-40B4-BE49-F238E27FC236}">
                <a16:creationId xmlns:a16="http://schemas.microsoft.com/office/drawing/2014/main" id="{DB652837-9740-028D-A306-32315F4D6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6089" y="4370346"/>
            <a:ext cx="3080069" cy="203828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same, Whole, Brown, With Shell - Organic">
            <a:extLst>
              <a:ext uri="{FF2B5EF4-FFF2-40B4-BE49-F238E27FC236}">
                <a16:creationId xmlns:a16="http://schemas.microsoft.com/office/drawing/2014/main" id="{B5A6FF94-06D3-9C21-650E-B17114179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213" y="4055084"/>
            <a:ext cx="1826150" cy="182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B4E6-BAE9-634C-801F-5A81BE6F71BA}"/>
              </a:ext>
            </a:extLst>
          </p:cNvPr>
          <p:cNvSpPr>
            <a:spLocks noGrp="1"/>
          </p:cNvSpPr>
          <p:nvPr>
            <p:ph type="ctrTitle"/>
          </p:nvPr>
        </p:nvSpPr>
        <p:spPr>
          <a:xfrm>
            <a:off x="1524000" y="604571"/>
            <a:ext cx="9144000" cy="2387600"/>
          </a:xfrm>
        </p:spPr>
        <p:txBody>
          <a:bodyPr/>
          <a:lstStyle/>
          <a:p>
            <a:r>
              <a:rPr lang="en-US" dirty="0"/>
              <a:t>Our Work Together</a:t>
            </a:r>
          </a:p>
        </p:txBody>
      </p:sp>
      <p:sp>
        <p:nvSpPr>
          <p:cNvPr id="3" name="Subtitle 2">
            <a:extLst>
              <a:ext uri="{FF2B5EF4-FFF2-40B4-BE49-F238E27FC236}">
                <a16:creationId xmlns:a16="http://schemas.microsoft.com/office/drawing/2014/main" id="{10AE6E60-1262-AF46-85CD-17D04D471C08}"/>
              </a:ext>
            </a:extLst>
          </p:cNvPr>
          <p:cNvSpPr>
            <a:spLocks noGrp="1"/>
          </p:cNvSpPr>
          <p:nvPr>
            <p:ph type="subTitle" idx="1"/>
          </p:nvPr>
        </p:nvSpPr>
        <p:spPr>
          <a:xfrm>
            <a:off x="1523999" y="3139329"/>
            <a:ext cx="9144000" cy="1655762"/>
          </a:xfrm>
        </p:spPr>
        <p:txBody>
          <a:bodyPr>
            <a:normAutofit lnSpcReduction="10000"/>
          </a:bodyPr>
          <a:lstStyle/>
          <a:p>
            <a:r>
              <a:rPr lang="en-US" dirty="0"/>
              <a:t>JoAnne Reifsnyder PhD, MSN, MBA, RN, FAAN</a:t>
            </a:r>
          </a:p>
          <a:p>
            <a:r>
              <a:rPr lang="en-US" dirty="0"/>
              <a:t>Professor, Health Services Leadership and Management</a:t>
            </a:r>
          </a:p>
          <a:p>
            <a:r>
              <a:rPr lang="en-US" dirty="0"/>
              <a:t>University of Maryland School of Nursing</a:t>
            </a:r>
          </a:p>
          <a:p>
            <a:r>
              <a:rPr lang="en-US" dirty="0"/>
              <a:t>Former Chief Nursing Officer, Genesis HealthCare</a:t>
            </a:r>
          </a:p>
        </p:txBody>
      </p:sp>
      <p:pic>
        <p:nvPicPr>
          <p:cNvPr id="6" name="Picture 5">
            <a:extLst>
              <a:ext uri="{FF2B5EF4-FFF2-40B4-BE49-F238E27FC236}">
                <a16:creationId xmlns:a16="http://schemas.microsoft.com/office/drawing/2014/main" id="{089C8A08-40F9-C342-9DFB-A4750E0DDF44}"/>
              </a:ext>
            </a:extLst>
          </p:cNvPr>
          <p:cNvPicPr>
            <a:picLocks noChangeAspect="1"/>
          </p:cNvPicPr>
          <p:nvPr/>
        </p:nvPicPr>
        <p:blipFill>
          <a:blip r:embed="rId2"/>
          <a:stretch>
            <a:fillRect/>
          </a:stretch>
        </p:blipFill>
        <p:spPr>
          <a:xfrm>
            <a:off x="367171" y="5560099"/>
            <a:ext cx="2313657" cy="953240"/>
          </a:xfrm>
          <a:prstGeom prst="rect">
            <a:avLst/>
          </a:prstGeom>
        </p:spPr>
      </p:pic>
      <p:pic>
        <p:nvPicPr>
          <p:cNvPr id="7" name="Picture 2" descr="AMDA Suggests Oral Feedings Rather Than Feeding Tubes | Choosing Wisely">
            <a:extLst>
              <a:ext uri="{FF2B5EF4-FFF2-40B4-BE49-F238E27FC236}">
                <a16:creationId xmlns:a16="http://schemas.microsoft.com/office/drawing/2014/main" id="{F8605557-63C8-C546-8E02-F833C907E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732" y="5640751"/>
            <a:ext cx="2519494" cy="79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360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scussion-featured – TKPOA">
            <a:extLst>
              <a:ext uri="{FF2B5EF4-FFF2-40B4-BE49-F238E27FC236}">
                <a16:creationId xmlns:a16="http://schemas.microsoft.com/office/drawing/2014/main" id="{EE6A4132-CC38-CF68-2753-4B0CA0D4C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48" y="1478071"/>
            <a:ext cx="7800504" cy="49665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9D51EF0-E064-9EFC-0FA4-4C5BA71AC23B}"/>
              </a:ext>
            </a:extLst>
          </p:cNvPr>
          <p:cNvSpPr txBox="1">
            <a:spLocks/>
          </p:cNvSpPr>
          <p:nvPr/>
        </p:nvSpPr>
        <p:spPr>
          <a:xfrm>
            <a:off x="1823156" y="-144463"/>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Thank you</a:t>
            </a:r>
          </a:p>
        </p:txBody>
      </p:sp>
    </p:spTree>
    <p:extLst>
      <p:ext uri="{BB962C8B-B14F-4D97-AF65-F5344CB8AC3E}">
        <p14:creationId xmlns:p14="http://schemas.microsoft.com/office/powerpoint/2010/main" val="218829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90AB-DA05-F443-8BB9-0D3CA875DCC4}"/>
              </a:ext>
            </a:extLst>
          </p:cNvPr>
          <p:cNvSpPr>
            <a:spLocks noGrp="1"/>
          </p:cNvSpPr>
          <p:nvPr>
            <p:ph type="title"/>
          </p:nvPr>
        </p:nvSpPr>
        <p:spPr/>
        <p:txBody>
          <a:bodyPr/>
          <a:lstStyle/>
          <a:p>
            <a:r>
              <a:rPr lang="en-US" dirty="0"/>
              <a:t>AFHS 4 “M’s” Applied to the </a:t>
            </a:r>
            <a:r>
              <a:rPr lang="en-US" i="1" dirty="0"/>
              <a:t>Careforce</a:t>
            </a:r>
          </a:p>
        </p:txBody>
      </p:sp>
      <p:sp>
        <p:nvSpPr>
          <p:cNvPr id="3" name="Content Placeholder 2">
            <a:extLst>
              <a:ext uri="{FF2B5EF4-FFF2-40B4-BE49-F238E27FC236}">
                <a16:creationId xmlns:a16="http://schemas.microsoft.com/office/drawing/2014/main" id="{A6B8D3DA-CEC7-564D-BF38-6B0456C87B10}"/>
              </a:ext>
            </a:extLst>
          </p:cNvPr>
          <p:cNvSpPr>
            <a:spLocks noGrp="1"/>
          </p:cNvSpPr>
          <p:nvPr>
            <p:ph idx="1"/>
          </p:nvPr>
        </p:nvSpPr>
        <p:spPr>
          <a:xfrm>
            <a:off x="838200" y="1892088"/>
            <a:ext cx="10515600" cy="4845313"/>
          </a:xfrm>
        </p:spPr>
        <p:txBody>
          <a:bodyPr>
            <a:normAutofit/>
          </a:bodyPr>
          <a:lstStyle/>
          <a:p>
            <a:r>
              <a:rPr lang="en-US" dirty="0"/>
              <a:t>What </a:t>
            </a:r>
            <a:r>
              <a:rPr lang="en-US">
                <a:solidFill>
                  <a:srgbClr val="00B050"/>
                </a:solidFill>
              </a:rPr>
              <a:t>M</a:t>
            </a:r>
            <a:r>
              <a:rPr lang="en-US"/>
              <a:t>atters (facility </a:t>
            </a:r>
            <a:r>
              <a:rPr lang="en-US" dirty="0"/>
              <a:t>culture, respect, a voice), </a:t>
            </a:r>
          </a:p>
          <a:p>
            <a:r>
              <a:rPr lang="en-US" dirty="0">
                <a:solidFill>
                  <a:srgbClr val="00B050"/>
                </a:solidFill>
              </a:rPr>
              <a:t>M</a:t>
            </a:r>
            <a:r>
              <a:rPr lang="en-US" dirty="0"/>
              <a:t>edication (health promotion &amp; workplace safety), </a:t>
            </a:r>
          </a:p>
          <a:p>
            <a:r>
              <a:rPr lang="en-US" dirty="0">
                <a:solidFill>
                  <a:srgbClr val="00B050"/>
                </a:solidFill>
              </a:rPr>
              <a:t>M</a:t>
            </a:r>
            <a:r>
              <a:rPr lang="en-US" dirty="0"/>
              <a:t>entation (wellbeing of staff with a focus on stress management and compassionate self-care), and </a:t>
            </a:r>
          </a:p>
          <a:p>
            <a:r>
              <a:rPr lang="en-US" dirty="0">
                <a:solidFill>
                  <a:srgbClr val="00B050"/>
                </a:solidFill>
              </a:rPr>
              <a:t>M</a:t>
            </a:r>
            <a:r>
              <a:rPr lang="en-US" dirty="0"/>
              <a:t>obility (opportunities for personal growth and career advancement with ongoing education)</a:t>
            </a:r>
          </a:p>
        </p:txBody>
      </p:sp>
      <p:pic>
        <p:nvPicPr>
          <p:cNvPr id="4" name="Picture 3">
            <a:extLst>
              <a:ext uri="{FF2B5EF4-FFF2-40B4-BE49-F238E27FC236}">
                <a16:creationId xmlns:a16="http://schemas.microsoft.com/office/drawing/2014/main" id="{E20F8959-8668-334B-9984-15A449D0C95F}"/>
              </a:ext>
            </a:extLst>
          </p:cNvPr>
          <p:cNvPicPr>
            <a:picLocks noChangeAspect="1"/>
          </p:cNvPicPr>
          <p:nvPr/>
        </p:nvPicPr>
        <p:blipFill>
          <a:blip r:embed="rId3"/>
          <a:stretch>
            <a:fillRect/>
          </a:stretch>
        </p:blipFill>
        <p:spPr>
          <a:xfrm>
            <a:off x="2786216" y="5198192"/>
            <a:ext cx="6324600" cy="1181100"/>
          </a:xfrm>
          <a:prstGeom prst="rect">
            <a:avLst/>
          </a:prstGeom>
        </p:spPr>
      </p:pic>
    </p:spTree>
    <p:extLst>
      <p:ext uri="{BB962C8B-B14F-4D97-AF65-F5344CB8AC3E}">
        <p14:creationId xmlns:p14="http://schemas.microsoft.com/office/powerpoint/2010/main" val="295379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D186-9F81-8346-BA8F-E5A7FC1D8414}"/>
              </a:ext>
            </a:extLst>
          </p:cNvPr>
          <p:cNvSpPr>
            <a:spLocks noGrp="1"/>
          </p:cNvSpPr>
          <p:nvPr>
            <p:ph type="title"/>
          </p:nvPr>
        </p:nvSpPr>
        <p:spPr>
          <a:xfrm>
            <a:off x="838200" y="163592"/>
            <a:ext cx="10515600" cy="745724"/>
          </a:xfrm>
        </p:spPr>
        <p:txBody>
          <a:bodyPr/>
          <a:lstStyle/>
          <a:p>
            <a:r>
              <a:rPr lang="en-US" dirty="0"/>
              <a:t>Roundtables to date…and coming up</a:t>
            </a:r>
          </a:p>
        </p:txBody>
      </p:sp>
      <p:sp>
        <p:nvSpPr>
          <p:cNvPr id="3" name="Content Placeholder 2">
            <a:extLst>
              <a:ext uri="{FF2B5EF4-FFF2-40B4-BE49-F238E27FC236}">
                <a16:creationId xmlns:a16="http://schemas.microsoft.com/office/drawing/2014/main" id="{365080A2-59FA-6B4F-A0F0-F575149F81F4}"/>
              </a:ext>
            </a:extLst>
          </p:cNvPr>
          <p:cNvSpPr>
            <a:spLocks noGrp="1"/>
          </p:cNvSpPr>
          <p:nvPr>
            <p:ph idx="1"/>
          </p:nvPr>
        </p:nvSpPr>
        <p:spPr>
          <a:xfrm>
            <a:off x="838200" y="1687603"/>
            <a:ext cx="10515600" cy="4845313"/>
          </a:xfrm>
          <a:ln w="3175">
            <a:solidFill>
              <a:schemeClr val="accent1">
                <a:shade val="50000"/>
              </a:schemeClr>
            </a:solidFill>
          </a:ln>
        </p:spPr>
        <p:txBody>
          <a:bodyPr/>
          <a:lstStyle/>
          <a:p>
            <a:r>
              <a:rPr lang="en-US" dirty="0"/>
              <a:t>April 28		Kick-off: The 4Ms Expanded for Staff</a:t>
            </a:r>
          </a:p>
          <a:p>
            <a:r>
              <a:rPr lang="en-US" dirty="0"/>
              <a:t>May 26		Sustaining Compassion &amp; Calling in the 				Midst of Crisis: Schwartz Center Rounds</a:t>
            </a:r>
          </a:p>
          <a:p>
            <a:r>
              <a:rPr lang="en-US" dirty="0"/>
              <a:t>June 23</a:t>
            </a:r>
            <a:r>
              <a:rPr lang="en-US" b="1" dirty="0">
                <a:solidFill>
                  <a:srgbClr val="00B050"/>
                </a:solidFill>
              </a:rPr>
              <a:t>		</a:t>
            </a:r>
            <a:r>
              <a:rPr lang="en-US" dirty="0"/>
              <a:t>Career Mobility and Shared Governance</a:t>
            </a:r>
          </a:p>
          <a:p>
            <a:r>
              <a:rPr lang="en-US" dirty="0"/>
              <a:t>July 28		Health Promotion and Safety</a:t>
            </a:r>
          </a:p>
          <a:p>
            <a:r>
              <a:rPr lang="en-US" dirty="0"/>
              <a:t>August 25	Trauma-informed Care for our Careforce</a:t>
            </a:r>
          </a:p>
          <a:p>
            <a:r>
              <a:rPr lang="en-US" dirty="0"/>
              <a:t>Sept 22		Developing Leaders for the Future</a:t>
            </a:r>
          </a:p>
        </p:txBody>
      </p:sp>
    </p:spTree>
    <p:extLst>
      <p:ext uri="{BB962C8B-B14F-4D97-AF65-F5344CB8AC3E}">
        <p14:creationId xmlns:p14="http://schemas.microsoft.com/office/powerpoint/2010/main" val="147126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2E8-47C3-4C43-8865-83A7B216CE7A}"/>
              </a:ext>
            </a:extLst>
          </p:cNvPr>
          <p:cNvSpPr>
            <a:spLocks noGrp="1"/>
          </p:cNvSpPr>
          <p:nvPr>
            <p:ph type="title"/>
          </p:nvPr>
        </p:nvSpPr>
        <p:spPr>
          <a:xfrm>
            <a:off x="915959" y="172903"/>
            <a:ext cx="10515600" cy="738196"/>
          </a:xfrm>
        </p:spPr>
        <p:txBody>
          <a:bodyPr/>
          <a:lstStyle/>
          <a:p>
            <a:r>
              <a:rPr lang="en-US" dirty="0"/>
              <a:t>To Level Set….</a:t>
            </a:r>
          </a:p>
        </p:txBody>
      </p:sp>
      <p:sp>
        <p:nvSpPr>
          <p:cNvPr id="3" name="Content Placeholder 2">
            <a:extLst>
              <a:ext uri="{FF2B5EF4-FFF2-40B4-BE49-F238E27FC236}">
                <a16:creationId xmlns:a16="http://schemas.microsoft.com/office/drawing/2014/main" id="{E5196B23-5D90-5649-BBCF-6ACFAF0F93DA}"/>
              </a:ext>
            </a:extLst>
          </p:cNvPr>
          <p:cNvSpPr>
            <a:spLocks noGrp="1"/>
          </p:cNvSpPr>
          <p:nvPr>
            <p:ph sz="half" idx="1"/>
          </p:nvPr>
        </p:nvSpPr>
        <p:spPr/>
        <p:txBody>
          <a:bodyPr/>
          <a:lstStyle/>
          <a:p>
            <a:r>
              <a:rPr lang="en-US" sz="3200" dirty="0"/>
              <a:t>We are a community focused on co-design</a:t>
            </a:r>
          </a:p>
          <a:p>
            <a:r>
              <a:rPr lang="en-US" sz="3200" dirty="0"/>
              <a:t>“All teach, all learn”</a:t>
            </a:r>
            <a:r>
              <a:rPr lang="en-US" sz="3200" baseline="30000" dirty="0"/>
              <a:t>1</a:t>
            </a:r>
          </a:p>
          <a:p>
            <a:r>
              <a:rPr lang="en-US" sz="3200" dirty="0"/>
              <a:t>Small tests of change</a:t>
            </a:r>
          </a:p>
          <a:p>
            <a:r>
              <a:rPr lang="en-US" sz="3200" dirty="0"/>
              <a:t>Collation and dissemination of insights</a:t>
            </a:r>
          </a:p>
          <a:p>
            <a:endParaRPr lang="en-US" dirty="0"/>
          </a:p>
          <a:p>
            <a:pPr marL="0" indent="0">
              <a:buNone/>
            </a:pPr>
            <a:endParaRPr lang="en-US" dirty="0"/>
          </a:p>
        </p:txBody>
      </p:sp>
      <p:pic>
        <p:nvPicPr>
          <p:cNvPr id="5" name="Content Placeholder 4">
            <a:extLst>
              <a:ext uri="{FF2B5EF4-FFF2-40B4-BE49-F238E27FC236}">
                <a16:creationId xmlns:a16="http://schemas.microsoft.com/office/drawing/2014/main" id="{16A0D39A-57A2-5D4E-AF23-E2E5C7C1123D}"/>
              </a:ext>
            </a:extLst>
          </p:cNvPr>
          <p:cNvPicPr>
            <a:picLocks noGrp="1" noChangeAspect="1"/>
          </p:cNvPicPr>
          <p:nvPr>
            <p:ph sz="half" idx="2"/>
          </p:nvPr>
        </p:nvPicPr>
        <p:blipFill rotWithShape="1">
          <a:blip r:embed="rId2"/>
          <a:srcRect l="865" t="41546" r="86061" b="28935"/>
          <a:stretch/>
        </p:blipFill>
        <p:spPr>
          <a:xfrm>
            <a:off x="6172202" y="1381452"/>
            <a:ext cx="3220599" cy="4460095"/>
          </a:xfrm>
          <a:prstGeom prst="rect">
            <a:avLst/>
          </a:prstGeom>
        </p:spPr>
      </p:pic>
      <p:sp>
        <p:nvSpPr>
          <p:cNvPr id="6" name="TextBox 5">
            <a:extLst>
              <a:ext uri="{FF2B5EF4-FFF2-40B4-BE49-F238E27FC236}">
                <a16:creationId xmlns:a16="http://schemas.microsoft.com/office/drawing/2014/main" id="{671E0972-3628-0B4C-B508-99C9C859343D}"/>
              </a:ext>
            </a:extLst>
          </p:cNvPr>
          <p:cNvSpPr txBox="1"/>
          <p:nvPr/>
        </p:nvSpPr>
        <p:spPr>
          <a:xfrm>
            <a:off x="711543" y="6311900"/>
            <a:ext cx="10616514" cy="307777"/>
          </a:xfrm>
          <a:prstGeom prst="rect">
            <a:avLst/>
          </a:prstGeom>
          <a:noFill/>
        </p:spPr>
        <p:txBody>
          <a:bodyPr wrap="square" rtlCol="0">
            <a:spAutoFit/>
          </a:bodyPr>
          <a:lstStyle/>
          <a:p>
            <a:r>
              <a:rPr lang="en-US" sz="1400" baseline="30000" dirty="0"/>
              <a:t>1</a:t>
            </a:r>
            <a:r>
              <a:rPr lang="en-US" sz="1400" dirty="0"/>
              <a:t>Project ECHO. (2022). https://</a:t>
            </a:r>
            <a:r>
              <a:rPr lang="en-US" sz="1400" dirty="0" err="1"/>
              <a:t>hsc.unm.edu</a:t>
            </a:r>
            <a:r>
              <a:rPr lang="en-US" sz="1400" dirty="0"/>
              <a:t>/echo/what-we-do/about-the-echo-</a:t>
            </a:r>
            <a:r>
              <a:rPr lang="en-US" sz="1400" dirty="0" err="1"/>
              <a:t>model.html</a:t>
            </a:r>
            <a:endParaRPr lang="en-US" sz="1400" dirty="0"/>
          </a:p>
        </p:txBody>
      </p:sp>
      <p:pic>
        <p:nvPicPr>
          <p:cNvPr id="7" name="Picture 2" descr="AMDA Suggests Oral Feedings Rather Than Feeding Tubes | Choosing Wisely">
            <a:extLst>
              <a:ext uri="{FF2B5EF4-FFF2-40B4-BE49-F238E27FC236}">
                <a16:creationId xmlns:a16="http://schemas.microsoft.com/office/drawing/2014/main" id="{89245120-3678-2443-94E2-2245D0D2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785" y="5651653"/>
            <a:ext cx="2100537" cy="660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F25598-AE00-0F4D-BEFE-256F7A0C586B}"/>
              </a:ext>
            </a:extLst>
          </p:cNvPr>
          <p:cNvPicPr>
            <a:picLocks noChangeAspect="1"/>
          </p:cNvPicPr>
          <p:nvPr/>
        </p:nvPicPr>
        <p:blipFill>
          <a:blip r:embed="rId4"/>
          <a:stretch>
            <a:fillRect/>
          </a:stretch>
        </p:blipFill>
        <p:spPr>
          <a:xfrm>
            <a:off x="237818" y="5514630"/>
            <a:ext cx="1826066" cy="752350"/>
          </a:xfrm>
          <a:prstGeom prst="rect">
            <a:avLst/>
          </a:prstGeom>
        </p:spPr>
      </p:pic>
    </p:spTree>
    <p:extLst>
      <p:ext uri="{BB962C8B-B14F-4D97-AF65-F5344CB8AC3E}">
        <p14:creationId xmlns:p14="http://schemas.microsoft.com/office/powerpoint/2010/main" val="353550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2E8-47C3-4C43-8865-83A7B216CE7A}"/>
              </a:ext>
            </a:extLst>
          </p:cNvPr>
          <p:cNvSpPr>
            <a:spLocks noGrp="1"/>
          </p:cNvSpPr>
          <p:nvPr>
            <p:ph type="title"/>
          </p:nvPr>
        </p:nvSpPr>
        <p:spPr>
          <a:xfrm>
            <a:off x="915959" y="172903"/>
            <a:ext cx="10515600" cy="738196"/>
          </a:xfrm>
        </p:spPr>
        <p:txBody>
          <a:bodyPr/>
          <a:lstStyle/>
          <a:p>
            <a:r>
              <a:rPr lang="en-US" dirty="0"/>
              <a:t>Today’s Speaker: Kelly Doran, PhD, RN</a:t>
            </a:r>
          </a:p>
        </p:txBody>
      </p:sp>
      <p:sp>
        <p:nvSpPr>
          <p:cNvPr id="3" name="Content Placeholder 2">
            <a:extLst>
              <a:ext uri="{FF2B5EF4-FFF2-40B4-BE49-F238E27FC236}">
                <a16:creationId xmlns:a16="http://schemas.microsoft.com/office/drawing/2014/main" id="{E5196B23-5D90-5649-BBCF-6ACFAF0F93DA}"/>
              </a:ext>
            </a:extLst>
          </p:cNvPr>
          <p:cNvSpPr>
            <a:spLocks noGrp="1"/>
          </p:cNvSpPr>
          <p:nvPr>
            <p:ph sz="half" idx="1"/>
          </p:nvPr>
        </p:nvSpPr>
        <p:spPr>
          <a:xfrm>
            <a:off x="915959" y="1280516"/>
            <a:ext cx="6844084" cy="4984360"/>
          </a:xfrm>
        </p:spPr>
        <p:txBody>
          <a:bodyPr>
            <a:normAutofit fontScale="55000" lnSpcReduction="20000"/>
          </a:bodyPr>
          <a:lstStyle/>
          <a:p>
            <a:endParaRPr lang="en-US" dirty="0"/>
          </a:p>
          <a:p>
            <a:pPr>
              <a:lnSpc>
                <a:spcPct val="120000"/>
              </a:lnSpc>
            </a:pPr>
            <a:r>
              <a:rPr lang="en-US" dirty="0">
                <a:latin typeface="+mn-lt"/>
              </a:rPr>
              <a:t>Led five worksite wellness studies within LTC facilities </a:t>
            </a:r>
          </a:p>
          <a:p>
            <a:pPr>
              <a:lnSpc>
                <a:spcPct val="120000"/>
              </a:lnSpc>
            </a:pPr>
            <a:r>
              <a:rPr lang="en-US" dirty="0">
                <a:latin typeface="+mn-lt"/>
              </a:rPr>
              <a:t>Has offered these wellness programs during paid work time and provided interventions that were maintained following the study </a:t>
            </a:r>
          </a:p>
          <a:p>
            <a:pPr>
              <a:lnSpc>
                <a:spcPct val="120000"/>
              </a:lnSpc>
            </a:pPr>
            <a:r>
              <a:rPr lang="en-US" dirty="0">
                <a:latin typeface="+mn-lt"/>
              </a:rPr>
              <a:t>For 10 years, Dr. Doran has studied interventions to increase the health promotion behaviors of staff working in LTC to improve health outcomes and reduce health disparities</a:t>
            </a:r>
          </a:p>
          <a:p>
            <a:pPr>
              <a:lnSpc>
                <a:spcPct val="120000"/>
              </a:lnSpc>
            </a:pPr>
            <a:r>
              <a:rPr lang="en-US" dirty="0">
                <a:latin typeface="+mn-lt"/>
              </a:rPr>
              <a:t>Findings from her completed worksite projects have demonstrated improvements in staff health behaviors such as </a:t>
            </a:r>
            <a:r>
              <a:rPr lang="en-US" b="1" dirty="0">
                <a:latin typeface="+mn-lt"/>
              </a:rPr>
              <a:t>diet modifications</a:t>
            </a:r>
            <a:r>
              <a:rPr lang="en-US" dirty="0">
                <a:latin typeface="+mn-lt"/>
              </a:rPr>
              <a:t>; improved health outcomes such as </a:t>
            </a:r>
            <a:r>
              <a:rPr lang="en-US" b="1" dirty="0">
                <a:latin typeface="+mn-lt"/>
              </a:rPr>
              <a:t>blood pressure</a:t>
            </a:r>
            <a:r>
              <a:rPr lang="en-US" dirty="0">
                <a:latin typeface="+mn-lt"/>
              </a:rPr>
              <a:t>; improved organizational outcomes such as </a:t>
            </a:r>
            <a:r>
              <a:rPr lang="en-US" b="1" dirty="0">
                <a:latin typeface="+mn-lt"/>
              </a:rPr>
              <a:t>increased worker productivity</a:t>
            </a:r>
            <a:r>
              <a:rPr lang="en-US" dirty="0">
                <a:latin typeface="+mn-lt"/>
              </a:rPr>
              <a:t>; and spillover </a:t>
            </a:r>
            <a:r>
              <a:rPr lang="en-US" b="1" dirty="0">
                <a:latin typeface="+mn-lt"/>
              </a:rPr>
              <a:t>benefits to residents </a:t>
            </a:r>
            <a:r>
              <a:rPr lang="en-US" dirty="0">
                <a:latin typeface="+mn-lt"/>
              </a:rPr>
              <a:t>from staff serving as healthy role models and engaging residents in healthy behaviors</a:t>
            </a:r>
          </a:p>
        </p:txBody>
      </p:sp>
      <p:pic>
        <p:nvPicPr>
          <p:cNvPr id="7" name="Picture 2" descr="AMDA Suggests Oral Feedings Rather Than Feeding Tubes | Choosing Wisely">
            <a:extLst>
              <a:ext uri="{FF2B5EF4-FFF2-40B4-BE49-F238E27FC236}">
                <a16:creationId xmlns:a16="http://schemas.microsoft.com/office/drawing/2014/main" id="{89245120-3678-2443-94E2-2245D0D2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639" y="5982908"/>
            <a:ext cx="2100537" cy="660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F25598-AE00-0F4D-BEFE-256F7A0C586B}"/>
              </a:ext>
            </a:extLst>
          </p:cNvPr>
          <p:cNvPicPr>
            <a:picLocks noChangeAspect="1"/>
          </p:cNvPicPr>
          <p:nvPr/>
        </p:nvPicPr>
        <p:blipFill>
          <a:blip r:embed="rId4"/>
          <a:stretch>
            <a:fillRect/>
          </a:stretch>
        </p:blipFill>
        <p:spPr>
          <a:xfrm>
            <a:off x="271237" y="5890805"/>
            <a:ext cx="1826066" cy="752350"/>
          </a:xfrm>
          <a:prstGeom prst="rect">
            <a:avLst/>
          </a:prstGeom>
        </p:spPr>
      </p:pic>
      <p:pic>
        <p:nvPicPr>
          <p:cNvPr id="13" name="Content Placeholder 12">
            <a:extLst>
              <a:ext uri="{FF2B5EF4-FFF2-40B4-BE49-F238E27FC236}">
                <a16:creationId xmlns:a16="http://schemas.microsoft.com/office/drawing/2014/main" id="{D3A6C04C-DBDA-E44A-F2F1-FE1893DABC6D}"/>
              </a:ext>
            </a:extLst>
          </p:cNvPr>
          <p:cNvPicPr>
            <a:picLocks noGrp="1" noChangeAspect="1"/>
          </p:cNvPicPr>
          <p:nvPr>
            <p:ph sz="half" idx="2"/>
          </p:nvPr>
        </p:nvPicPr>
        <p:blipFill>
          <a:blip r:embed="rId5"/>
          <a:stretch>
            <a:fillRect/>
          </a:stretch>
        </p:blipFill>
        <p:spPr>
          <a:xfrm>
            <a:off x="8024707" y="1423065"/>
            <a:ext cx="3107677" cy="4351338"/>
          </a:xfrm>
          <a:prstGeom prst="rect">
            <a:avLst/>
          </a:prstGeom>
        </p:spPr>
      </p:pic>
    </p:spTree>
    <p:extLst>
      <p:ext uri="{BB962C8B-B14F-4D97-AF65-F5344CB8AC3E}">
        <p14:creationId xmlns:p14="http://schemas.microsoft.com/office/powerpoint/2010/main" val="3278146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021" y="3021869"/>
            <a:ext cx="9144000" cy="3533084"/>
          </a:xfrm>
        </p:spPr>
        <p:txBody>
          <a:bodyPr>
            <a:noAutofit/>
          </a:bodyPr>
          <a:lstStyle/>
          <a:p>
            <a:r>
              <a:rPr lang="en-US" sz="5000" dirty="0">
                <a:latin typeface="+mn-lt"/>
                <a:ea typeface="Calibri" panose="020F0502020204030204" pitchFamily="34" charset="0"/>
              </a:rPr>
              <a:t>Worksite wellness in long-term care settings</a:t>
            </a:r>
            <a:br>
              <a:rPr lang="en-US" sz="1800" dirty="0">
                <a:latin typeface="+mn-lt"/>
                <a:ea typeface="Calibri" panose="020F0502020204030204" pitchFamily="34" charset="0"/>
              </a:rPr>
            </a:br>
            <a:br>
              <a:rPr lang="en-US" sz="1800" dirty="0">
                <a:latin typeface="+mn-lt"/>
                <a:ea typeface="Calibri" panose="020F0502020204030204" pitchFamily="34" charset="0"/>
              </a:rPr>
            </a:br>
            <a:br>
              <a:rPr lang="en-US" sz="1800" dirty="0">
                <a:latin typeface="+mn-lt"/>
                <a:ea typeface="Calibri" panose="020F0502020204030204" pitchFamily="34" charset="0"/>
              </a:rPr>
            </a:br>
            <a:r>
              <a:rPr lang="en-US" sz="2500" dirty="0">
                <a:latin typeface="+mn-lt"/>
              </a:rPr>
              <a:t>Kelly Doran, PhD, RN</a:t>
            </a:r>
            <a:br>
              <a:rPr lang="en-US" sz="2500" dirty="0">
                <a:latin typeface="+mn-lt"/>
              </a:rPr>
            </a:br>
            <a:r>
              <a:rPr lang="en-US" sz="2500" dirty="0">
                <a:latin typeface="+mn-lt"/>
                <a:hlinkClick r:id="rId3"/>
              </a:rPr>
              <a:t>kdoran@umaryland.edu</a:t>
            </a:r>
            <a:r>
              <a:rPr lang="en-US" sz="2500" dirty="0">
                <a:latin typeface="+mn-lt"/>
              </a:rPr>
              <a:t> </a:t>
            </a:r>
            <a:br>
              <a:rPr lang="en-US" sz="2500" dirty="0">
                <a:latin typeface="+mn-lt"/>
              </a:rPr>
            </a:br>
            <a:br>
              <a:rPr lang="en-US" sz="2500" dirty="0">
                <a:latin typeface="+mn-lt"/>
              </a:rPr>
            </a:br>
            <a:br>
              <a:rPr lang="en-US" sz="2500" dirty="0">
                <a:latin typeface="+mn-lt"/>
              </a:rPr>
            </a:br>
            <a:r>
              <a:rPr lang="en-US" sz="2500" dirty="0">
                <a:latin typeface="+mn-lt"/>
              </a:rPr>
              <a:t>Barbara Resnick, PhD, CRNP  &amp; Shijun Zhu, PhD </a:t>
            </a:r>
            <a:br>
              <a:rPr lang="en-US" sz="2500" dirty="0">
                <a:latin typeface="+mn-lt"/>
              </a:rPr>
            </a:br>
            <a:r>
              <a:rPr lang="en-US" sz="2500" dirty="0">
                <a:latin typeface="+mn-lt"/>
              </a:rPr>
              <a:t>Karen Chen, PhD &amp; Lira Yoon, PhD </a:t>
            </a:r>
            <a:br>
              <a:rPr lang="en-US" sz="5000" dirty="0">
                <a:latin typeface="+mn-lt"/>
              </a:rPr>
            </a:br>
            <a:endParaRPr lang="en-US" sz="5000" dirty="0">
              <a:latin typeface="+mn-lt"/>
            </a:endParaRPr>
          </a:p>
        </p:txBody>
      </p:sp>
      <p:sp>
        <p:nvSpPr>
          <p:cNvPr id="3" name="TextBox 2">
            <a:extLst>
              <a:ext uri="{FF2B5EF4-FFF2-40B4-BE49-F238E27FC236}">
                <a16:creationId xmlns:a16="http://schemas.microsoft.com/office/drawing/2014/main" id="{2FBF490E-9372-4F03-90CD-564A1E6040B5}"/>
              </a:ext>
            </a:extLst>
          </p:cNvPr>
          <p:cNvSpPr txBox="1"/>
          <p:nvPr/>
        </p:nvSpPr>
        <p:spPr>
          <a:xfrm>
            <a:off x="1763889" y="6147156"/>
            <a:ext cx="86642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This work was funded by the American Heart Association (grant #s 14CRP20480034 &amp; 19TPA34830011); Sigma The Tau International; </a:t>
            </a:r>
            <a:r>
              <a:rPr kumimoji="0" lang="en-US" sz="16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Accelerated Translational Incubator Pilot UMB </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9893296-4796-5D32-5113-39E85556A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934" y="3487084"/>
            <a:ext cx="3539231" cy="930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C493-C748-2161-145D-193E5FBA28BF}"/>
              </a:ext>
            </a:extLst>
          </p:cNvPr>
          <p:cNvSpPr>
            <a:spLocks noGrp="1"/>
          </p:cNvSpPr>
          <p:nvPr>
            <p:ph type="title"/>
          </p:nvPr>
        </p:nvSpPr>
        <p:spPr>
          <a:xfrm>
            <a:off x="96033" y="125260"/>
            <a:ext cx="11999934" cy="745724"/>
          </a:xfrm>
        </p:spPr>
        <p:txBody>
          <a:bodyPr/>
          <a:lstStyle/>
          <a:p>
            <a:pPr algn="ctr"/>
            <a:r>
              <a:rPr lang="en-US" dirty="0"/>
              <a:t>Agenda </a:t>
            </a:r>
          </a:p>
        </p:txBody>
      </p:sp>
      <p:sp>
        <p:nvSpPr>
          <p:cNvPr id="3" name="Content Placeholder 2">
            <a:extLst>
              <a:ext uri="{FF2B5EF4-FFF2-40B4-BE49-F238E27FC236}">
                <a16:creationId xmlns:a16="http://schemas.microsoft.com/office/drawing/2014/main" id="{15E6742F-D1EA-D1AC-A1D5-C409CCBE6940}"/>
              </a:ext>
            </a:extLst>
          </p:cNvPr>
          <p:cNvSpPr>
            <a:spLocks noGrp="1"/>
          </p:cNvSpPr>
          <p:nvPr>
            <p:ph idx="1"/>
          </p:nvPr>
        </p:nvSpPr>
        <p:spPr>
          <a:xfrm>
            <a:off x="838200" y="1331650"/>
            <a:ext cx="10515600" cy="5695451"/>
          </a:xfrm>
        </p:spPr>
        <p:txBody>
          <a:bodyPr>
            <a:normAutofit/>
          </a:bodyPr>
          <a:lstStyle/>
          <a:p>
            <a:r>
              <a:rPr lang="en-US" sz="4000" dirty="0">
                <a:latin typeface="+mn-lt"/>
              </a:rPr>
              <a:t>Why and what is worksite wellness </a:t>
            </a:r>
          </a:p>
          <a:p>
            <a:r>
              <a:rPr lang="en-US" sz="4000" dirty="0">
                <a:latin typeface="+mn-lt"/>
              </a:rPr>
              <a:t>EBPs for worksite wellness </a:t>
            </a:r>
          </a:p>
          <a:p>
            <a:r>
              <a:rPr lang="en-US" sz="4000" dirty="0">
                <a:latin typeface="+mn-lt"/>
              </a:rPr>
              <a:t>Profile of LTC staff </a:t>
            </a:r>
          </a:p>
          <a:p>
            <a:r>
              <a:rPr lang="en-US" sz="4000" dirty="0">
                <a:latin typeface="+mn-lt"/>
              </a:rPr>
              <a:t>Motivation, facilitators, barriers and solutions</a:t>
            </a:r>
          </a:p>
          <a:p>
            <a:r>
              <a:rPr lang="en-US" sz="4000" dirty="0">
                <a:latin typeface="+mn-lt"/>
              </a:rPr>
              <a:t>Small suggestions you can start next week  </a:t>
            </a:r>
          </a:p>
          <a:p>
            <a:endParaRPr lang="en-US" sz="4000" dirty="0">
              <a:latin typeface="+mn-lt"/>
            </a:endParaRPr>
          </a:p>
        </p:txBody>
      </p:sp>
    </p:spTree>
    <p:extLst>
      <p:ext uri="{BB962C8B-B14F-4D97-AF65-F5344CB8AC3E}">
        <p14:creationId xmlns:p14="http://schemas.microsoft.com/office/powerpoint/2010/main" val="2968656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13F68-4CD4-43A7-80A6-CC92ADB58A6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0355A231-9CB2-4057-877C-4799B6C7EC48}"/>
              </a:ext>
            </a:extLst>
          </p:cNvPr>
          <p:cNvPicPr>
            <a:picLocks noGrp="1" noChangeAspect="1"/>
          </p:cNvPicPr>
          <p:nvPr>
            <p:ph idx="1"/>
          </p:nvPr>
        </p:nvPicPr>
        <p:blipFill>
          <a:blip r:embed="rId3"/>
          <a:stretch>
            <a:fillRect/>
          </a:stretch>
        </p:blipFill>
        <p:spPr>
          <a:xfrm>
            <a:off x="0" y="1"/>
            <a:ext cx="12192000" cy="6858001"/>
          </a:xfrm>
        </p:spPr>
      </p:pic>
      <p:sp>
        <p:nvSpPr>
          <p:cNvPr id="3" name="Oval 2">
            <a:extLst>
              <a:ext uri="{FF2B5EF4-FFF2-40B4-BE49-F238E27FC236}">
                <a16:creationId xmlns:a16="http://schemas.microsoft.com/office/drawing/2014/main" id="{E048A739-68A2-3CE8-BF56-2743E9F18C1C}"/>
              </a:ext>
            </a:extLst>
          </p:cNvPr>
          <p:cNvSpPr/>
          <p:nvPr/>
        </p:nvSpPr>
        <p:spPr>
          <a:xfrm>
            <a:off x="213064" y="2450237"/>
            <a:ext cx="2734322" cy="2814221"/>
          </a:xfrm>
          <a:prstGeom prst="ellipse">
            <a:avLst/>
          </a:prstGeom>
          <a:noFill/>
          <a:ln w="5715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9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hVP7R2ij"/>
  <p:tag name="ARTICULATE_DESIGN_ID_2_OFFICE THEME" val="wNRWDHoR"/>
  <p:tag name="ARTICULATE_DESIGN_ID_CUSTOM DESIGN" val="lKoE7uKE"/>
  <p:tag name="ARTICULATE_SLIDE_COUNT" val="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ALTC22">
      <a:dk1>
        <a:sysClr val="windowText" lastClr="000000"/>
      </a:dk1>
      <a:lt1>
        <a:sysClr val="window" lastClr="FFFFFF"/>
      </a:lt1>
      <a:dk2>
        <a:srgbClr val="44546A"/>
      </a:dk2>
      <a:lt2>
        <a:srgbClr val="E7E6E6"/>
      </a:lt2>
      <a:accent1>
        <a:srgbClr val="788B51"/>
      </a:accent1>
      <a:accent2>
        <a:srgbClr val="795B65"/>
      </a:accent2>
      <a:accent3>
        <a:srgbClr val="F4AF24"/>
      </a:accent3>
      <a:accent4>
        <a:srgbClr val="76A6D0"/>
      </a:accent4>
      <a:accent5>
        <a:srgbClr val="788B51"/>
      </a:accent5>
      <a:accent6>
        <a:srgbClr val="795B65"/>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OnDemand- PALTC22_TEST.pptx" id="{0E793A50-729E-4115-818C-23CF1ED3FCF4}" vid="{DFDFA61C-4348-406B-A5FD-A75C5A9F7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AD3F09E0B1044C9F9927162A44AF37" ma:contentTypeVersion="13" ma:contentTypeDescription="Create a new document." ma:contentTypeScope="" ma:versionID="89436254df0ab3e9099de1c29c8ec8e7">
  <xsd:schema xmlns:xsd="http://www.w3.org/2001/XMLSchema" xmlns:xs="http://www.w3.org/2001/XMLSchema" xmlns:p="http://schemas.microsoft.com/office/2006/metadata/properties" xmlns:ns2="d1fa441e-368d-49a9-82d6-6a267e41e414" xmlns:ns3="01bc9fcb-3f83-4f69-824e-3eaeafc06ff9" targetNamespace="http://schemas.microsoft.com/office/2006/metadata/properties" ma:root="true" ma:fieldsID="154350542ea9bc459e4635ba247f54c2" ns2:_="" ns3:_="">
    <xsd:import namespace="d1fa441e-368d-49a9-82d6-6a267e41e414"/>
    <xsd:import namespace="01bc9fcb-3f83-4f69-824e-3eaeafc06ff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fa441e-368d-49a9-82d6-6a267e41e4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bc9fcb-3f83-4f69-824e-3eaeafc06ff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D3428-7193-404E-931D-D9AE11C353D8}">
  <ds:schemaRefs>
    <ds:schemaRef ds:uri="http://schemas.microsoft.com/office/2006/metadata/properties"/>
    <ds:schemaRef ds:uri="http://purl.org/dc/terms/"/>
    <ds:schemaRef ds:uri="http://schemas.microsoft.com/office/2006/documentManagement/types"/>
    <ds:schemaRef ds:uri="http://purl.org/dc/dcmitype/"/>
    <ds:schemaRef ds:uri="d1fa441e-368d-49a9-82d6-6a267e41e414"/>
    <ds:schemaRef ds:uri="http://schemas.microsoft.com/office/infopath/2007/PartnerControls"/>
    <ds:schemaRef ds:uri="http://purl.org/dc/elements/1.1/"/>
    <ds:schemaRef ds:uri="http://schemas.openxmlformats.org/package/2006/metadata/core-properties"/>
    <ds:schemaRef ds:uri="01bc9fcb-3f83-4f69-824e-3eaeafc06ff9"/>
    <ds:schemaRef ds:uri="http://www.w3.org/XML/1998/namespace"/>
  </ds:schemaRefs>
</ds:datastoreItem>
</file>

<file path=customXml/itemProps2.xml><?xml version="1.0" encoding="utf-8"?>
<ds:datastoreItem xmlns:ds="http://schemas.openxmlformats.org/officeDocument/2006/customXml" ds:itemID="{9C95509A-BEE6-4CB2-B6EF-7065C18AA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fa441e-368d-49a9-82d6-6a267e41e414"/>
    <ds:schemaRef ds:uri="01bc9fcb-3f83-4f69-824e-3eaeafc06f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2BE8D5-D402-421F-B160-2A110DB896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5847</TotalTime>
  <Words>4466</Words>
  <Application>Microsoft Office PowerPoint</Application>
  <PresentationFormat>Widescreen</PresentationFormat>
  <Paragraphs>290</Paragraphs>
  <Slides>20</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AdvOT863180fb</vt:lpstr>
      <vt:lpstr>AdvOT863180fb+fb</vt:lpstr>
      <vt:lpstr>AdvPS44A44B</vt:lpstr>
      <vt:lpstr>Arial</vt:lpstr>
      <vt:lpstr>Calibri</vt:lpstr>
      <vt:lpstr>Helvetica-Bold</vt:lpstr>
      <vt:lpstr>HelveticaNeueLTStd-Lt</vt:lpstr>
      <vt:lpstr>RMTMI</vt:lpstr>
      <vt:lpstr>Times-Bold</vt:lpstr>
      <vt:lpstr>Times-Roman</vt:lpstr>
      <vt:lpstr>Office Theme</vt:lpstr>
      <vt:lpstr>Welcome to our roundtable series.  We’re glad you’re here.</vt:lpstr>
      <vt:lpstr>Our Work Together</vt:lpstr>
      <vt:lpstr>AFHS 4 “M’s” Applied to the Careforce</vt:lpstr>
      <vt:lpstr>Roundtables to date…and coming up</vt:lpstr>
      <vt:lpstr>To Level Set….</vt:lpstr>
      <vt:lpstr>Today’s Speaker: Kelly Doran, PhD, RN</vt:lpstr>
      <vt:lpstr>Worksite wellness in long-term care settings   Kelly Doran, PhD, RN kdoran@umaryland.edu    Barbara Resnick, PhD, CRNP  &amp; Shijun Zhu, PhD  Karen Chen, PhD &amp; Lira Yoon, PhD  </vt:lpstr>
      <vt:lpstr>Agenda </vt:lpstr>
      <vt:lpstr>PowerPoint Presentation</vt:lpstr>
      <vt:lpstr>Why and what elements  </vt:lpstr>
      <vt:lpstr>Total worker health </vt:lpstr>
      <vt:lpstr>EBPs for some common program offerings </vt:lpstr>
      <vt:lpstr>Baseline Health Status </vt:lpstr>
      <vt:lpstr>Motivation for joining </vt:lpstr>
      <vt:lpstr>Program facilitators </vt:lpstr>
      <vt:lpstr>Program participation &amp; barriers </vt:lpstr>
      <vt:lpstr>Barriers                       Solutions </vt:lpstr>
      <vt:lpstr>What changes can you make now?</vt:lpstr>
      <vt:lpstr>Final thoughts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dc:title>
  <dc:creator>Komisar, Christopher J.</dc:creator>
  <cp:lastModifiedBy>Lori Sharp</cp:lastModifiedBy>
  <cp:revision>50</cp:revision>
  <dcterms:created xsi:type="dcterms:W3CDTF">2020-09-18T17:38:27Z</dcterms:created>
  <dcterms:modified xsi:type="dcterms:W3CDTF">2024-01-25T17:30:19Z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0x010100CFAD3F09E0B1044C9F9927162A44AF37</vt:lpwstr>
  </property>
  <property fmtid="{D5CDD505-2E9C-101B-9397-08002B2CF9AE}" pid="3" name="ArticulateGUID">
    <vt:lpwstr>AB23824E-36C3-480F-8C42-8C7B0D234CC0</vt:lpwstr>
  </property>
  <property fmtid="{D5CDD505-2E9C-101B-9397-08002B2CF9AE}" pid="4" name="ArticulatePath">
    <vt:lpwstr>https://amdaorg.sharepoint.com/sites/PDM/PDMShare/AMDA Annual Conference/Annual Conference 2021/Presentations/Templates/Slide Template-OnDemand- PALTC21</vt:lpwstr>
  </property>
</Properties>
</file>