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7" r:id="rId3"/>
    <p:sldMasterId id="2147483747" r:id="rId4"/>
    <p:sldMasterId id="2147483754" r:id="rId5"/>
    <p:sldMasterId id="2147483777" r:id="rId6"/>
    <p:sldMasterId id="2147483789" r:id="rId7"/>
    <p:sldMasterId id="2147483803" r:id="rId8"/>
  </p:sldMasterIdLst>
  <p:notesMasterIdLst>
    <p:notesMasterId r:id="rId56"/>
  </p:notesMasterIdLst>
  <p:sldIdLst>
    <p:sldId id="270" r:id="rId9"/>
    <p:sldId id="256" r:id="rId10"/>
    <p:sldId id="293" r:id="rId11"/>
    <p:sldId id="294" r:id="rId12"/>
    <p:sldId id="258" r:id="rId13"/>
    <p:sldId id="295" r:id="rId14"/>
    <p:sldId id="3655" r:id="rId15"/>
    <p:sldId id="2829" r:id="rId16"/>
    <p:sldId id="2633" r:id="rId17"/>
    <p:sldId id="2917" r:id="rId18"/>
    <p:sldId id="2825" r:id="rId19"/>
    <p:sldId id="2826" r:id="rId20"/>
    <p:sldId id="2819" r:id="rId21"/>
    <p:sldId id="3727" r:id="rId22"/>
    <p:sldId id="3518" r:id="rId23"/>
    <p:sldId id="2508" r:id="rId24"/>
    <p:sldId id="3457" r:id="rId25"/>
    <p:sldId id="3259" r:id="rId26"/>
    <p:sldId id="3168" r:id="rId27"/>
    <p:sldId id="3443" r:id="rId28"/>
    <p:sldId id="953" r:id="rId29"/>
    <p:sldId id="2715" r:id="rId30"/>
    <p:sldId id="2924" r:id="rId31"/>
    <p:sldId id="3730" r:id="rId32"/>
    <p:sldId id="2871" r:id="rId33"/>
    <p:sldId id="3129" r:id="rId34"/>
    <p:sldId id="3657" r:id="rId35"/>
    <p:sldId id="3179" r:id="rId36"/>
    <p:sldId id="2876" r:id="rId37"/>
    <p:sldId id="3118" r:id="rId38"/>
    <p:sldId id="3116" r:id="rId39"/>
    <p:sldId id="3568" r:id="rId40"/>
    <p:sldId id="3458" r:id="rId41"/>
    <p:sldId id="2858" r:id="rId42"/>
    <p:sldId id="3131" r:id="rId43"/>
    <p:sldId id="3728" r:id="rId44"/>
    <p:sldId id="1001" r:id="rId45"/>
    <p:sldId id="1002" r:id="rId46"/>
    <p:sldId id="3090" r:id="rId47"/>
    <p:sldId id="3091" r:id="rId48"/>
    <p:sldId id="3656" r:id="rId49"/>
    <p:sldId id="1867" r:id="rId50"/>
    <p:sldId id="1871" r:id="rId51"/>
    <p:sldId id="1872" r:id="rId52"/>
    <p:sldId id="2751" r:id="rId53"/>
    <p:sldId id="3548" r:id="rId54"/>
    <p:sldId id="26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Kusmaul" initials="NK" lastIdx="1" clrIdx="0">
    <p:extLst>
      <p:ext uri="{19B8F6BF-5375-455C-9EA6-DF929625EA0E}">
        <p15:presenceInfo xmlns:p15="http://schemas.microsoft.com/office/powerpoint/2012/main" userId="Nancy Kusmau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5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6C9B4B-0B32-4861-8F8A-B176B537DE88}" v="1" dt="2022-08-23T17:01:40.240"/>
    <p1510:client id="{694024BC-A236-4EB0-BBD6-D4CDB6C16415}" v="12" dt="2022-08-23T16:39:55.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C7979-B87E-4777-80DC-18E4B4A70F28}"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F0512-A3CA-4D46-A11D-80CDE3BA1B19}" type="slidenum">
              <a:rPr lang="en-US" smtClean="0"/>
              <a:t>‹#›</a:t>
            </a:fld>
            <a:endParaRPr lang="en-US"/>
          </a:p>
        </p:txBody>
      </p:sp>
    </p:spTree>
    <p:extLst>
      <p:ext uri="{BB962C8B-B14F-4D97-AF65-F5344CB8AC3E}">
        <p14:creationId xmlns:p14="http://schemas.microsoft.com/office/powerpoint/2010/main" val="51059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031909-871E-7048-962A-4D1E91E17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9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Things we say to one another, </a:t>
            </a:r>
            <a:r>
              <a:rPr lang="en-US" i="1"/>
              <a:t>usually out of good intention</a:t>
            </a:r>
            <a:r>
              <a:rPr lang="en-US"/>
              <a:t>.</a:t>
            </a:r>
          </a:p>
          <a:p>
            <a:endParaRPr lang="en-US"/>
          </a:p>
          <a:p>
            <a:r>
              <a:rPr lang="en-US"/>
              <a:t>COVID fatigue, relentless stress, frustration, fear</a:t>
            </a:r>
          </a:p>
          <a:p>
            <a:r>
              <a:rPr lang="en-US"/>
              <a:t>Grief, suffering (emotional, physical, spiritual)</a:t>
            </a:r>
          </a:p>
          <a:p>
            <a:r>
              <a:rPr lang="en-US"/>
              <a:t>People are more edgy, angry, quicker to lose their temper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8DDD7-0025-406A-8427-78797A0BF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10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FIGHT</a:t>
            </a:r>
            <a:r>
              <a:rPr lang="en-US"/>
              <a:t> (anger, defensiveness, blame and violence)</a:t>
            </a:r>
          </a:p>
          <a:p>
            <a:endParaRPr lang="en-US"/>
          </a:p>
          <a:p>
            <a:r>
              <a:rPr lang="en-US" b="1"/>
              <a:t>FLIGHT</a:t>
            </a:r>
            <a:r>
              <a:rPr lang="en-US"/>
              <a:t> (anxiety, avoidance, drug or alcohol use)</a:t>
            </a:r>
          </a:p>
          <a:p>
            <a:endParaRPr lang="en-US"/>
          </a:p>
          <a:p>
            <a:r>
              <a:rPr lang="en-US" b="1"/>
              <a:t>FREEZE</a:t>
            </a:r>
            <a:r>
              <a:rPr lang="en-US"/>
              <a:t> (disconnection, difficulty/inability to identify one’s needs or feelings, dissociation or flat affect)</a:t>
            </a:r>
          </a:p>
        </p:txBody>
      </p:sp>
      <p:sp>
        <p:nvSpPr>
          <p:cNvPr id="4" name="Slide Number Placeholder 3"/>
          <p:cNvSpPr>
            <a:spLocks noGrp="1"/>
          </p:cNvSpPr>
          <p:nvPr>
            <p:ph type="sldNum" sz="quarter" idx="5"/>
          </p:nvPr>
        </p:nvSpPr>
        <p:spPr/>
        <p:txBody>
          <a:bodyPr/>
          <a:lstStyle/>
          <a:p>
            <a:pPr marL="0" marR="0" lvl="0" indent="0" algn="r" defTabSz="1141828" rtl="0" eaLnBrk="1" fontAlgn="auto" latinLnBrk="0" hangingPunct="1">
              <a:lnSpc>
                <a:spcPct val="100000"/>
              </a:lnSpc>
              <a:spcBef>
                <a:spcPts val="0"/>
              </a:spcBef>
              <a:spcAft>
                <a:spcPts val="0"/>
              </a:spcAft>
              <a:buClrTx/>
              <a:buSzTx/>
              <a:buFontTx/>
              <a:buNone/>
              <a:tabLst/>
              <a:defRPr/>
            </a:pPr>
            <a:fld id="{850587F4-4A54-4084-A5B7-A12348655CA9}" type="slidenum">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41828"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90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are </a:t>
            </a:r>
            <a:r>
              <a:rPr lang="en-US" b="1" u="sng"/>
              <a:t>below</a:t>
            </a:r>
            <a:r>
              <a:rPr lang="en-US"/>
              <a:t> the line, we are not choosing our response to a situation.</a:t>
            </a:r>
          </a:p>
          <a:p>
            <a:endParaRPr lang="en-US"/>
          </a:p>
          <a:p>
            <a:r>
              <a:rPr lang="en-US"/>
              <a:t>When we are </a:t>
            </a:r>
            <a:r>
              <a:rPr lang="en-US" b="1" u="sng"/>
              <a:t>above</a:t>
            </a:r>
            <a:r>
              <a:rPr lang="en-US"/>
              <a:t> the line, we are choosing our response (engaged and connected).</a:t>
            </a:r>
          </a:p>
        </p:txBody>
      </p:sp>
      <p:sp>
        <p:nvSpPr>
          <p:cNvPr id="4" name="Slide Number Placeholder 3"/>
          <p:cNvSpPr>
            <a:spLocks noGrp="1"/>
          </p:cNvSpPr>
          <p:nvPr>
            <p:ph type="sldNum" sz="quarter" idx="5"/>
          </p:nvPr>
        </p:nvSpPr>
        <p:spPr/>
        <p:txBody>
          <a:bodyPr/>
          <a:lstStyle/>
          <a:p>
            <a:pPr marL="0" marR="0" lvl="0" indent="0" algn="r" defTabSz="1021806" rtl="0" eaLnBrk="1" fontAlgn="auto" latinLnBrk="0" hangingPunct="1">
              <a:lnSpc>
                <a:spcPct val="100000"/>
              </a:lnSpc>
              <a:spcBef>
                <a:spcPts val="0"/>
              </a:spcBef>
              <a:spcAft>
                <a:spcPts val="0"/>
              </a:spcAft>
              <a:buClrTx/>
              <a:buSzTx/>
              <a:buFontTx/>
              <a:buNone/>
              <a:tabLst/>
              <a:defRPr/>
            </a:pPr>
            <a:fld id="{52633F0D-3F9E-48BE-98DC-D586E909FE64}"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806"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5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D8DDD7-0025-406A-8427-78797A0BF4B2}"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37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there empathy and compassion in your facility culture?</a:t>
            </a:r>
          </a:p>
          <a:p>
            <a:endParaRPr lang="en-US"/>
          </a:p>
          <a:p>
            <a:r>
              <a:rPr lang="en-US"/>
              <a:t>[Facility culture “is the way we do things around here”.]</a:t>
            </a:r>
          </a:p>
          <a:p>
            <a:endParaRPr lang="en-US"/>
          </a:p>
        </p:txBody>
      </p:sp>
      <p:sp>
        <p:nvSpPr>
          <p:cNvPr id="4" name="Slide Number Placeholder 3"/>
          <p:cNvSpPr>
            <a:spLocks noGrp="1"/>
          </p:cNvSpPr>
          <p:nvPr>
            <p:ph type="sldNum" sz="quarter" idx="5"/>
          </p:nvPr>
        </p:nvSpPr>
        <p:spPr/>
        <p:txBody>
          <a:bodyPr/>
          <a:lstStyle/>
          <a:p>
            <a:pPr marL="0" marR="0" lvl="0" indent="0" algn="r" defTabSz="1021806" rtl="0" eaLnBrk="1" fontAlgn="auto" latinLnBrk="0" hangingPunct="1">
              <a:lnSpc>
                <a:spcPct val="100000"/>
              </a:lnSpc>
              <a:spcBef>
                <a:spcPts val="0"/>
              </a:spcBef>
              <a:spcAft>
                <a:spcPts val="0"/>
              </a:spcAft>
              <a:buClrTx/>
              <a:buSzTx/>
              <a:buFontTx/>
              <a:buNone/>
              <a:tabLst/>
              <a:defRPr/>
            </a:pPr>
            <a:fld id="{00C36F34-27FA-497B-B656-5FBAF5AF82BB}"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806"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04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Compassion is connected with resilience.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5136D-EBEE-4684-BCAA-2B7A4A5FC8D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133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0DC7F-B654-4BB4-947D-AA12B1DFA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11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Cultural, Historical, and Gender Issues (Diversity, Equity, and Inclusion)</a:t>
            </a:r>
          </a:p>
          <a:p>
            <a:endParaRPr lang="en-US"/>
          </a:p>
          <a:p>
            <a:r>
              <a:rPr lang="en-US"/>
              <a:t>Sandra Bloom says, “a physically safe environment, although necessary, was not sufficient. So there had to be other kinds of safety, which I have termed psychological safety, social safety, and moral safety.” Sanctuary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EA557-46CD-4541-9AE4-3F726360CDA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88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F0512-A3CA-4D46-A11D-80CDE3BA1B19}" type="slidenum">
              <a:rPr lang="en-US" smtClean="0"/>
              <a:t>24</a:t>
            </a:fld>
            <a:endParaRPr lang="en-US"/>
          </a:p>
        </p:txBody>
      </p:sp>
    </p:spTree>
    <p:extLst>
      <p:ext uri="{BB962C8B-B14F-4D97-AF65-F5344CB8AC3E}">
        <p14:creationId xmlns:p14="http://schemas.microsoft.com/office/powerpoint/2010/main" val="318192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 beings NEED to mourn (grieve).</a:t>
            </a:r>
          </a:p>
          <a:p>
            <a:endParaRPr lang="en-US"/>
          </a:p>
          <a:p>
            <a:r>
              <a:rPr lang="en-US"/>
              <a:t>How can we increase the capacity of our facility culture to support staff to mourn?</a:t>
            </a:r>
          </a:p>
        </p:txBody>
      </p:sp>
      <p:sp>
        <p:nvSpPr>
          <p:cNvPr id="4" name="Slide Number Placeholder 3"/>
          <p:cNvSpPr>
            <a:spLocks noGrp="1"/>
          </p:cNvSpPr>
          <p:nvPr>
            <p:ph type="sldNum" sz="quarter" idx="5"/>
          </p:nvPr>
        </p:nvSpPr>
        <p:spPr/>
        <p:txBody>
          <a:bodyPr/>
          <a:lstStyle/>
          <a:p>
            <a:pPr marL="0" marR="0" lvl="0" indent="0" algn="r" defTabSz="1021806" rtl="0" eaLnBrk="1" fontAlgn="auto" latinLnBrk="0" hangingPunct="1">
              <a:lnSpc>
                <a:spcPct val="100000"/>
              </a:lnSpc>
              <a:spcBef>
                <a:spcPts val="0"/>
              </a:spcBef>
              <a:spcAft>
                <a:spcPts val="0"/>
              </a:spcAft>
              <a:buClrTx/>
              <a:buSzTx/>
              <a:buFontTx/>
              <a:buNone/>
              <a:tabLst/>
              <a:defRPr/>
            </a:pPr>
            <a:fld id="{52633F0D-3F9E-48BE-98DC-D586E909FE64}"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806"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4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focused, collaborative discussions will lead to the development of action plans to include concrete, practical steps that PALTC facilities can start taking immediately to build trust with current staff and recruit and retain new staff to grow and strengthen the PALTC workforce.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031909-871E-7048-962A-4D1E91E17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8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80151" rtl="0" eaLnBrk="1" fontAlgn="auto" latinLnBrk="0" hangingPunct="1">
              <a:lnSpc>
                <a:spcPct val="100000"/>
              </a:lnSpc>
              <a:spcBef>
                <a:spcPts val="0"/>
              </a:spcBef>
              <a:spcAft>
                <a:spcPts val="0"/>
              </a:spcAft>
              <a:buClrTx/>
              <a:buSzTx/>
              <a:buFontTx/>
              <a:buNone/>
              <a:tabLst/>
              <a:defRPr/>
            </a:pPr>
            <a:fld id="{3C76BA09-8FC1-4804-A67A-76E637B78EDC}" type="slidenum">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80151"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88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(Paige) am choosing to spend my life energy to stand up to the social order.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8401F-43DA-41D1-89B2-D1E5FB9E8D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351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 know how it feels,” asked one team member, “to have known and loved a resident for years and then be off for a couple of days and come back and find that the person has died? No one called me. I just have to go back to work and pretend that everything is okay.”</a:t>
            </a:r>
          </a:p>
          <a:p>
            <a:endParaRPr lang="en-US"/>
          </a:p>
        </p:txBody>
      </p:sp>
      <p:sp>
        <p:nvSpPr>
          <p:cNvPr id="4" name="Slide Number Placeholder 3"/>
          <p:cNvSpPr>
            <a:spLocks noGrp="1"/>
          </p:cNvSpPr>
          <p:nvPr>
            <p:ph type="sldNum" sz="quarter" idx="5"/>
          </p:nvPr>
        </p:nvSpPr>
        <p:spPr/>
        <p:txBody>
          <a:bodyPr/>
          <a:lstStyle/>
          <a:p>
            <a:pPr marL="0" marR="0" lvl="0" indent="0" algn="r" defTabSz="1021806" rtl="0" eaLnBrk="1" fontAlgn="auto" latinLnBrk="0" hangingPunct="1">
              <a:lnSpc>
                <a:spcPct val="100000"/>
              </a:lnSpc>
              <a:spcBef>
                <a:spcPts val="0"/>
              </a:spcBef>
              <a:spcAft>
                <a:spcPts val="0"/>
              </a:spcAft>
              <a:buClrTx/>
              <a:buSzTx/>
              <a:buFontTx/>
              <a:buNone/>
              <a:tabLst/>
              <a:defRPr/>
            </a:pPr>
            <a:fld id="{52633F0D-3F9E-48BE-98DC-D586E909FE64}"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806"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76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container in which we hold our grief expands.</a:t>
            </a:r>
          </a:p>
        </p:txBody>
      </p:sp>
      <p:sp>
        <p:nvSpPr>
          <p:cNvPr id="4" name="Slide Number Placeholder 3"/>
          <p:cNvSpPr>
            <a:spLocks noGrp="1"/>
          </p:cNvSpPr>
          <p:nvPr>
            <p:ph type="sldNum" sz="quarter" idx="5"/>
          </p:nvPr>
        </p:nvSpPr>
        <p:spPr/>
        <p:txBody>
          <a:bodyPr/>
          <a:lstStyle/>
          <a:p>
            <a:pPr marL="0" marR="0" lvl="0" indent="0" algn="r" defTabSz="1021806" rtl="0" eaLnBrk="1" fontAlgn="auto" latinLnBrk="0" hangingPunct="1">
              <a:lnSpc>
                <a:spcPct val="100000"/>
              </a:lnSpc>
              <a:spcBef>
                <a:spcPts val="0"/>
              </a:spcBef>
              <a:spcAft>
                <a:spcPts val="0"/>
              </a:spcAft>
              <a:buClrTx/>
              <a:buSzTx/>
              <a:buFontTx/>
              <a:buNone/>
              <a:tabLst/>
              <a:defRPr/>
            </a:pPr>
            <a:fld id="{52633F0D-3F9E-48BE-98DC-D586E909FE64}"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806"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174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D8DDD7-0025-406A-8427-78797A0BF4B2}"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815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communication skills!</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D8DDD7-0025-406A-8427-78797A0BF4B2}"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514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Peer support is:</a:t>
            </a:r>
          </a:p>
          <a:p>
            <a:r>
              <a:rPr lang="en-US"/>
              <a:t>Safe, constructive, sharing, and active listening of feelings in a way that meets staff’s needs</a:t>
            </a:r>
          </a:p>
          <a:p>
            <a:r>
              <a:rPr lang="en-US"/>
              <a:t>Objective and non-blaming identification of what’s going well and what is not</a:t>
            </a:r>
          </a:p>
          <a:p>
            <a:r>
              <a:rPr lang="en-US"/>
              <a:t>Reinforce shared purpose and personal agency </a:t>
            </a:r>
          </a:p>
          <a:p>
            <a:r>
              <a:rPr lang="en-US"/>
              <a:t>Focus on incorporation of  learning into systems</a:t>
            </a:r>
          </a:p>
          <a:p>
            <a:r>
              <a:rPr lang="en-US"/>
              <a:t>Supporting staff so they do not feel alone</a:t>
            </a:r>
          </a:p>
          <a:p>
            <a:endParaRPr lang="en-US"/>
          </a:p>
          <a:p>
            <a:r>
              <a:rPr lang="en-US" b="1"/>
              <a:t>Peer support is NOT:</a:t>
            </a:r>
          </a:p>
          <a:p>
            <a:r>
              <a:rPr lang="en-US"/>
              <a:t>Blaming, judging, and criticizing of staff, residents, and families--present and not</a:t>
            </a:r>
          </a:p>
          <a:p>
            <a:r>
              <a:rPr lang="en-US"/>
              <a:t>Venting and complaining about aspects out of one’s control</a:t>
            </a:r>
          </a:p>
          <a:p>
            <a:r>
              <a:rPr lang="en-US"/>
              <a:t>A time to try to “fix” feelings or outcomes</a:t>
            </a:r>
          </a:p>
          <a:p>
            <a:endParaRPr lang="en-US"/>
          </a:p>
        </p:txBody>
      </p:sp>
      <p:sp>
        <p:nvSpPr>
          <p:cNvPr id="4" name="Slide Number Placeholder 3"/>
          <p:cNvSpPr>
            <a:spLocks noGrp="1"/>
          </p:cNvSpPr>
          <p:nvPr>
            <p:ph type="sldNum" sz="quarter" idx="5"/>
          </p:nvPr>
        </p:nvSpPr>
        <p:spPr/>
        <p:txBody>
          <a:bodyPr/>
          <a:lstStyle/>
          <a:p>
            <a:pPr marL="0" marR="0" lvl="0" indent="0" algn="r" defTabSz="1080151" rtl="0" eaLnBrk="1" fontAlgn="auto" latinLnBrk="0" hangingPunct="1">
              <a:lnSpc>
                <a:spcPct val="100000"/>
              </a:lnSpc>
              <a:spcBef>
                <a:spcPts val="0"/>
              </a:spcBef>
              <a:spcAft>
                <a:spcPts val="0"/>
              </a:spcAft>
              <a:buClrTx/>
              <a:buSzTx/>
              <a:buFontTx/>
              <a:buNone/>
              <a:tabLst/>
              <a:defRPr/>
            </a:pPr>
            <a:fld id="{3C76BA09-8FC1-4804-A67A-76E637B78EDC}" type="slidenum">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80151"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06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Words create understanding and connection. Something </a:t>
            </a: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physically shifts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 exhale, a softening of the face or shoulders, tears, goosebumps. Translates into, “I’m understood.”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“…when an individual realizes that everything going on within has received full empathic understanding, they will experience </a:t>
            </a:r>
            <a:r>
              <a:rPr kumimoji="0" lang="en-US" sz="1200" b="0" i="1" u="sng" strike="noStrike" kern="1200" cap="none" spc="0" normalizeH="0" baseline="0" noProof="0">
                <a:ln>
                  <a:noFill/>
                </a:ln>
                <a:solidFill>
                  <a:prstClr val="black"/>
                </a:solidFill>
                <a:effectLst/>
                <a:uLnTx/>
                <a:uFillTx/>
                <a:latin typeface="Calibri" panose="020F0502020204030204"/>
                <a:ea typeface="+mn-ea"/>
                <a:cs typeface="+mn-cs"/>
              </a:rPr>
              <a:t>a sense of relief.</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When you experience being heard and understood, you are more in choice with how you respond to another person.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8DDD7-0025-406A-8427-78797A0BF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523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Trauma-Informed Climate Scale (TICS-10)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5DAA4-0C16-43AD-B97D-22649E188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59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Risk of this tool being a “flavor of the month.”</a:t>
            </a:r>
          </a:p>
          <a:p>
            <a:endParaRPr lang="en-US"/>
          </a:p>
          <a:p>
            <a:r>
              <a:rPr lang="en-US"/>
              <a:t>You will likely decrease staff trust if you ask them to complete this questionnaire and then do nothing with the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0DC7F-B654-4BB4-947D-AA12B1DFA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7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031909-871E-7048-962A-4D1E91E17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97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8F0512-A3CA-4D46-A11D-80CDE3BA1B19}" type="slidenum">
              <a:rPr lang="en-US" smtClean="0"/>
              <a:t>41</a:t>
            </a:fld>
            <a:endParaRPr lang="en-US"/>
          </a:p>
        </p:txBody>
      </p:sp>
    </p:spTree>
    <p:extLst>
      <p:ext uri="{BB962C8B-B14F-4D97-AF65-F5344CB8AC3E}">
        <p14:creationId xmlns:p14="http://schemas.microsoft.com/office/powerpoint/2010/main" val="669114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Write one thing in the chat box.</a:t>
            </a:r>
          </a:p>
          <a:p>
            <a:r>
              <a:rPr lang="en-US"/>
              <a:t>Or, call out!</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D8DDD7-0025-406A-8427-78797A0BF4B2}"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017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8C294-A814-4125-8494-8C931CD76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877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t>PTS</a:t>
            </a:r>
            <a:r>
              <a:rPr lang="en-US"/>
              <a:t> symptoms are common, normal, and often an adaptive response to experiencing a traumatic or stressful event. </a:t>
            </a:r>
          </a:p>
          <a:p>
            <a:endParaRPr lang="en-US"/>
          </a:p>
          <a:p>
            <a:r>
              <a:rPr lang="en-US" b="1"/>
              <a:t>PTSD</a:t>
            </a:r>
            <a:r>
              <a:rPr lang="en-US"/>
              <a:t> symptoms are more severe, persistent, can interfere with daily functioning, and can last for more than a month.</a:t>
            </a:r>
          </a:p>
          <a:p>
            <a:endParaRPr lang="en-US"/>
          </a:p>
          <a:p>
            <a:r>
              <a:rPr lang="en-US" b="1" u="sng"/>
              <a:t>Put into perspective: </a:t>
            </a:r>
          </a:p>
          <a:p>
            <a:r>
              <a:rPr lang="en-US"/>
              <a:t>Look around at your peers in this room, 1 in 5 of you may experience PTSD.</a:t>
            </a:r>
          </a:p>
          <a:p>
            <a:endParaRPr lang="en-US"/>
          </a:p>
          <a:p>
            <a:r>
              <a:rPr lang="en-US"/>
              <a:t>(88 studies were included in this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6BA09-8FC1-4804-A67A-76E637B78ED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19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Applies to residents AND staff.</a:t>
            </a:r>
          </a:p>
          <a:p>
            <a:endParaRPr lang="en-US"/>
          </a:p>
          <a:p>
            <a:endParaRPr lang="en-US"/>
          </a:p>
          <a:p>
            <a:endParaRPr lang="en-US"/>
          </a:p>
          <a:p>
            <a:r>
              <a:rPr lang="en-US"/>
              <a:t>Substance Abuse and Mental Health Services Administration (SAMHSA)</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560DC7F-B654-4BB4-947D-AA12B1DFA6B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45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F0512-A3CA-4D46-A11D-80CDE3BA1B19}" type="slidenum">
              <a:rPr lang="en-US" smtClean="0"/>
              <a:t>10</a:t>
            </a:fld>
            <a:endParaRPr lang="en-US"/>
          </a:p>
        </p:txBody>
      </p:sp>
    </p:spTree>
    <p:extLst>
      <p:ext uri="{BB962C8B-B14F-4D97-AF65-F5344CB8AC3E}">
        <p14:creationId xmlns:p14="http://schemas.microsoft.com/office/powerpoint/2010/main" val="76115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Shift from “What’s wrong with you?” to “What happened to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6BA09-8FC1-4804-A67A-76E637B78ED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11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traumatic experience (with all the emotions, visuals, sounds, words, etc.) gets trapped in the amygdala. </a:t>
            </a:r>
          </a:p>
          <a:p>
            <a:endParaRPr lang="en-US"/>
          </a:p>
          <a:p>
            <a:r>
              <a:rPr lang="en-US"/>
              <a:t>When something in the environment mimics any aspect of the event or trauma experience, the amygdala takes over (shuts down the PFC) and the person experiences the trauma </a:t>
            </a:r>
            <a:r>
              <a:rPr lang="en-US" u="sng"/>
              <a:t>the same as the moment of the actual trauma</a:t>
            </a:r>
            <a:r>
              <a:rPr lang="en-US"/>
              <a:t>.</a:t>
            </a:r>
          </a:p>
          <a:p>
            <a:endParaRPr lang="en-US"/>
          </a:p>
          <a:p>
            <a:r>
              <a:rPr lang="en-US"/>
              <a:t>When the present moment experience is loaded with unresolved past pain, we get “triggered” or “activated” (Yvette Erasmus)</a:t>
            </a:r>
          </a:p>
          <a:p>
            <a:endParaRPr lang="en-US"/>
          </a:p>
        </p:txBody>
      </p:sp>
      <p:sp>
        <p:nvSpPr>
          <p:cNvPr id="4" name="Slide Number Placeholder 3"/>
          <p:cNvSpPr>
            <a:spLocks noGrp="1"/>
          </p:cNvSpPr>
          <p:nvPr>
            <p:ph type="sldNum" sz="quarter" idx="5"/>
          </p:nvPr>
        </p:nvSpPr>
        <p:spPr/>
        <p:txBody>
          <a:bodyPr/>
          <a:lstStyle/>
          <a:p>
            <a:fld id="{678F0512-A3CA-4D46-A11D-80CDE3BA1B19}" type="slidenum">
              <a:rPr lang="en-US" smtClean="0"/>
              <a:t>12</a:t>
            </a:fld>
            <a:endParaRPr lang="en-US"/>
          </a:p>
        </p:txBody>
      </p:sp>
    </p:spTree>
    <p:extLst>
      <p:ext uri="{BB962C8B-B14F-4D97-AF65-F5344CB8AC3E}">
        <p14:creationId xmlns:p14="http://schemas.microsoft.com/office/powerpoint/2010/main" val="274867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solidFill>
                  <a:prstClr val="black"/>
                </a:solidFill>
                <a:latin typeface="Calibri" panose="020F0502020204030204"/>
              </a:rPr>
              <a:t>When operating from your prefrontal cortex, you can handle challenges and are in charge of yourself.</a:t>
            </a:r>
          </a:p>
          <a:p>
            <a:pPr defTabSz="966612">
              <a:defRPr/>
            </a:pPr>
            <a:endParaRPr lang="en-US" sz="1300">
              <a:solidFill>
                <a:prstClr val="black"/>
              </a:solidFill>
              <a:latin typeface="Calibri" panose="020F0502020204030204"/>
            </a:endParaRPr>
          </a:p>
          <a:p>
            <a:pPr defTabSz="966612">
              <a:defRPr/>
            </a:pPr>
            <a:r>
              <a:rPr lang="en-US" sz="1300">
                <a:solidFill>
                  <a:prstClr val="black"/>
                </a:solidFill>
                <a:latin typeface="Calibri" panose="020F0502020204030204"/>
              </a:rPr>
              <a:t>When a person is stressed or traumatized, this part goes ‘off-line’ and the person now functions from the amygdala (fight-flight-freeze). </a:t>
            </a:r>
          </a:p>
          <a:p>
            <a:pPr defTabSz="966612">
              <a:defRPr/>
            </a:pPr>
            <a:endParaRPr lang="en-US" sz="1300">
              <a:solidFill>
                <a:prstClr val="black"/>
              </a:solidFill>
              <a:latin typeface="Calibri" panose="020F0502020204030204"/>
            </a:endParaRPr>
          </a:p>
          <a:p>
            <a:pPr defTabSz="966612">
              <a:defRPr/>
            </a:pPr>
            <a:r>
              <a:rPr lang="en-US" sz="1300">
                <a:solidFill>
                  <a:prstClr val="black"/>
                </a:solidFill>
                <a:latin typeface="Calibri" panose="020F0502020204030204"/>
              </a:rPr>
              <a:t>So, what happens when staff try to “reason” or use cognitive-based interventions with a person who is functioning from their amygdala (e.g., yelling, withdrawing, using substances)?</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03E029B-65A0-468B-B17F-2627663A39C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24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8E00-E602-E736-6C46-B4701CAFBF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A455B-C1E5-33B2-CD41-541FC305D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105D10-2055-71C0-403A-43C2BC682389}"/>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5" name="Footer Placeholder 4">
            <a:extLst>
              <a:ext uri="{FF2B5EF4-FFF2-40B4-BE49-F238E27FC236}">
                <a16:creationId xmlns:a16="http://schemas.microsoft.com/office/drawing/2014/main" id="{79FE7D40-38A8-E0AD-2680-1306D298B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83B58-8B75-0B40-054C-35F911964ABE}"/>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356846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5849-43D3-1923-592B-FE96CAF6E8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57019-2C65-EFBD-03E8-D559D2EAF7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E3A77-111A-F8E4-ECDF-CE8B09F2B1D4}"/>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5" name="Footer Placeholder 4">
            <a:extLst>
              <a:ext uri="{FF2B5EF4-FFF2-40B4-BE49-F238E27FC236}">
                <a16:creationId xmlns:a16="http://schemas.microsoft.com/office/drawing/2014/main" id="{8B594BA6-E938-81DC-437D-26C793488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AEB0D-A5C0-D2DB-A5ED-64F0B87F3526}"/>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184444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DD577E-1A0C-DB2C-BFEE-2FF5511D2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8CF32B-DBAE-266F-EFD1-CA557601E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34FDD-A4A0-AB03-9EEB-FDB762CC1C74}"/>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5" name="Footer Placeholder 4">
            <a:extLst>
              <a:ext uri="{FF2B5EF4-FFF2-40B4-BE49-F238E27FC236}">
                <a16:creationId xmlns:a16="http://schemas.microsoft.com/office/drawing/2014/main" id="{EFEB106E-E2B5-0ABF-1D6C-66F2B0B12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45DEF-4292-807D-6401-F431EE89ED6E}"/>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419204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3A7A-BB67-4861-AC35-A75D14C7F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E5B5F-15B6-4040-BED7-4E626A93C2FB}"/>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C05AAF-11AA-43F9-ACEB-852B1256EA40}"/>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5" name="Footer Placeholder 4">
            <a:extLst>
              <a:ext uri="{FF2B5EF4-FFF2-40B4-BE49-F238E27FC236}">
                <a16:creationId xmlns:a16="http://schemas.microsoft.com/office/drawing/2014/main" id="{03C8776C-6B53-423D-ADA1-B26EE4640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C7195-A6F3-4407-9F2A-F4C049AB5777}"/>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2767523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F6B1-EFD6-4645-8756-40FF7E5D3E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2A867-C320-4EB7-BE2D-95BA709CAD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28946-DC1C-476A-B426-06F002791D9A}"/>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5" name="Footer Placeholder 4">
            <a:extLst>
              <a:ext uri="{FF2B5EF4-FFF2-40B4-BE49-F238E27FC236}">
                <a16:creationId xmlns:a16="http://schemas.microsoft.com/office/drawing/2014/main" id="{2FEA4A8B-7313-4952-A576-870B74A8F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2A22A-47E3-4E1A-8E35-0B3AF70BF329}"/>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1995604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E5E0-0877-40F3-9E58-94F907BF1453}"/>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165C70-F7E0-428C-B8F0-B89D4D36A029}"/>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C79539-FEFE-4288-945C-0F9C2A073F11}"/>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5" name="Footer Placeholder 4">
            <a:extLst>
              <a:ext uri="{FF2B5EF4-FFF2-40B4-BE49-F238E27FC236}">
                <a16:creationId xmlns:a16="http://schemas.microsoft.com/office/drawing/2014/main" id="{40B130EF-F7B7-449B-BE88-02DD5970F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CC78-7787-4D01-97E1-ADF363291138}"/>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3495090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21CC-DA72-4466-8375-715B55AF2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D6F1D-B006-4A71-8B9F-213AAEE5C18A}"/>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5CA318-B1BB-45BC-A6DF-AA8FF111B1FD}"/>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9BA47-6F78-45E0-B261-50B17F83F3F3}"/>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6" name="Footer Placeholder 5">
            <a:extLst>
              <a:ext uri="{FF2B5EF4-FFF2-40B4-BE49-F238E27FC236}">
                <a16:creationId xmlns:a16="http://schemas.microsoft.com/office/drawing/2014/main" id="{CC591F47-1037-465E-B571-9675EB911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C8C07-A383-4E4D-8B97-C39E8B5BE95C}"/>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58582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B8A6-D393-416A-8062-22A8E0E08067}"/>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0151F4-4817-49E4-A71B-CE064B8B4D9C}"/>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9BE907-98D9-4ABB-9E29-EDF8C4FAE14D}"/>
              </a:ext>
            </a:extLst>
          </p:cNvPr>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D6DE7-09C5-40C9-8893-285548C08CD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4EA74-96F1-4F8A-B1A0-6F7DE1B1E958}"/>
              </a:ext>
            </a:extLst>
          </p:cNvPr>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5ACF6F-09FB-49A8-BE98-3D5D2B49A5D1}"/>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8" name="Footer Placeholder 7">
            <a:extLst>
              <a:ext uri="{FF2B5EF4-FFF2-40B4-BE49-F238E27FC236}">
                <a16:creationId xmlns:a16="http://schemas.microsoft.com/office/drawing/2014/main" id="{4DA612CE-DD99-4AFB-9B89-F67E97CDAE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F4A1B-2D6B-4D6B-8DF5-5685ED5014AC}"/>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810897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A40F-8857-48DE-A6E8-407971327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AE4D5C-D34F-4E41-9E78-E8AD50714D10}"/>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4" name="Footer Placeholder 3">
            <a:extLst>
              <a:ext uri="{FF2B5EF4-FFF2-40B4-BE49-F238E27FC236}">
                <a16:creationId xmlns:a16="http://schemas.microsoft.com/office/drawing/2014/main" id="{F345CFEC-332D-4900-BE9F-FFA410B94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660089-C3AB-4978-824F-1AED9BA67805}"/>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270054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F29E67-362A-4B22-AC57-EA7E63BBA667}"/>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3" name="Footer Placeholder 2">
            <a:extLst>
              <a:ext uri="{FF2B5EF4-FFF2-40B4-BE49-F238E27FC236}">
                <a16:creationId xmlns:a16="http://schemas.microsoft.com/office/drawing/2014/main" id="{E7209B1C-2315-495E-85E1-C6B392BDD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00D903-65C1-4759-9BE3-AAC0671F006F}"/>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7028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0A55-AD4B-4D7C-8E76-EA8ECEDD3EEF}"/>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DB9F2D-E4E6-4CF1-9046-7AEDE1B42B93}"/>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43003B-2199-4D18-AA6A-AD08528883F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897E69-5344-407F-97E4-9CB96A83283C}"/>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6" name="Footer Placeholder 5">
            <a:extLst>
              <a:ext uri="{FF2B5EF4-FFF2-40B4-BE49-F238E27FC236}">
                <a16:creationId xmlns:a16="http://schemas.microsoft.com/office/drawing/2014/main" id="{705A06F3-6A01-4703-B2A2-6F0F383E9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B50E9-2418-4868-83A4-A0083DE307DE}"/>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157671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ED2E-62F0-6CB3-E609-92BA0D182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738A0-CB52-FEBC-4F59-6D1B54790E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87EC4-593F-83A6-1F54-7C4D4DB02E91}"/>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5" name="Footer Placeholder 4">
            <a:extLst>
              <a:ext uri="{FF2B5EF4-FFF2-40B4-BE49-F238E27FC236}">
                <a16:creationId xmlns:a16="http://schemas.microsoft.com/office/drawing/2014/main" id="{807BF041-5DD0-DDD9-D0A8-BB657AB8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AE07C-28D3-3382-BD23-04E93C9A00A0}"/>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3344216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2A02-CC3B-4BEC-B6DD-A87D59C4FE01}"/>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60A8D-BE1D-4450-89C3-5A3172AA7B67}"/>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1C3B6BB0-90F5-43DB-9950-E94D26261906}"/>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1EF26F-84F3-458E-9552-57327D80EABF}"/>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6" name="Footer Placeholder 5">
            <a:extLst>
              <a:ext uri="{FF2B5EF4-FFF2-40B4-BE49-F238E27FC236}">
                <a16:creationId xmlns:a16="http://schemas.microsoft.com/office/drawing/2014/main" id="{D070A365-7335-4440-A210-8DCECC325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1822F-B7E5-49B9-A82A-C8041D7DE4A4}"/>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334223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C90C-F716-41E7-BD1A-5AAE014E91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4E0564-B0FD-497F-8346-B12441BF6E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09F9A-FA0F-4DE1-83F8-6CEB9F300D49}"/>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5" name="Footer Placeholder 4">
            <a:extLst>
              <a:ext uri="{FF2B5EF4-FFF2-40B4-BE49-F238E27FC236}">
                <a16:creationId xmlns:a16="http://schemas.microsoft.com/office/drawing/2014/main" id="{6554DC57-3E6E-4533-BE37-BE741092C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C499A-1A80-4388-A950-ADB3F4D6CF29}"/>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349102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BA921D-BE89-4A6F-858A-7694DD570BDF}"/>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D524CF-3D56-48E6-BB0D-850AABE710EC}"/>
              </a:ext>
            </a:extLst>
          </p:cNvPr>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AB686-321E-4EDF-8315-90AF8EC7EF34}"/>
              </a:ext>
            </a:extLst>
          </p:cNvPr>
          <p:cNvSpPr>
            <a:spLocks noGrp="1"/>
          </p:cNvSpPr>
          <p:nvPr>
            <p:ph type="dt" sz="half" idx="10"/>
          </p:nvPr>
        </p:nvSpPr>
        <p:spPr/>
        <p:txBody>
          <a:bodyPr/>
          <a:lstStyle/>
          <a:p>
            <a:fld id="{DD8B2335-ACAE-4667-86F4-DA52182615BE}" type="datetimeFigureOut">
              <a:rPr lang="en-US" smtClean="0"/>
              <a:t>1/25/2024</a:t>
            </a:fld>
            <a:endParaRPr lang="en-US"/>
          </a:p>
        </p:txBody>
      </p:sp>
      <p:sp>
        <p:nvSpPr>
          <p:cNvPr id="5" name="Footer Placeholder 4">
            <a:extLst>
              <a:ext uri="{FF2B5EF4-FFF2-40B4-BE49-F238E27FC236}">
                <a16:creationId xmlns:a16="http://schemas.microsoft.com/office/drawing/2014/main" id="{B6FD67F9-39C1-49C5-9571-605CD2E60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2583C-52E4-4C8C-8F2D-2C7381D4B0CF}"/>
              </a:ext>
            </a:extLst>
          </p:cNvPr>
          <p:cNvSpPr>
            <a:spLocks noGrp="1"/>
          </p:cNvSpPr>
          <p:nvPr>
            <p:ph type="sldNum" sz="quarter" idx="12"/>
          </p:nvPr>
        </p:nvSpPr>
        <p:spPr/>
        <p:txBody>
          <a:bodyPr/>
          <a:lstStyle/>
          <a:p>
            <a:fld id="{52E5F621-940D-4CA6-AE8D-6CAC9592C4AF}" type="slidenum">
              <a:rPr lang="en-US" smtClean="0"/>
              <a:t>‹#›</a:t>
            </a:fld>
            <a:endParaRPr lang="en-US"/>
          </a:p>
        </p:txBody>
      </p:sp>
    </p:spTree>
    <p:extLst>
      <p:ext uri="{BB962C8B-B14F-4D97-AF65-F5344CB8AC3E}">
        <p14:creationId xmlns:p14="http://schemas.microsoft.com/office/powerpoint/2010/main" val="62287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77E8-97CD-4130-8628-4792C2D92B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7284CC-A809-45AB-9427-4BEB93EA8183}"/>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4C09B8-7C2B-44B3-8737-B17A627C53B0}"/>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5" name="Footer Placeholder 4">
            <a:extLst>
              <a:ext uri="{FF2B5EF4-FFF2-40B4-BE49-F238E27FC236}">
                <a16:creationId xmlns:a16="http://schemas.microsoft.com/office/drawing/2014/main" id="{FB50EEA1-5D9C-45B2-9E5A-408CA3CD6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C82D6-4D74-41A4-A47B-57252104FCDD}"/>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1642466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8AA2-D502-4D0F-8F39-6DFC011116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A855C-6BAF-4FD1-A503-2D5E947CA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EF122-2F43-470E-BBE2-DEDFA966E67A}"/>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5" name="Footer Placeholder 4">
            <a:extLst>
              <a:ext uri="{FF2B5EF4-FFF2-40B4-BE49-F238E27FC236}">
                <a16:creationId xmlns:a16="http://schemas.microsoft.com/office/drawing/2014/main" id="{26F936AE-82BD-4887-B85E-2D378A50D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39E2E-DC4E-404A-B487-F56679408911}"/>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3714738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5903-08B7-4ED2-9843-11AE32DFB84A}"/>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374D8C-751C-4503-8D5C-04A656222B0E}"/>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C729FE-5789-415B-BFEC-9A3103EC1919}"/>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5" name="Footer Placeholder 4">
            <a:extLst>
              <a:ext uri="{FF2B5EF4-FFF2-40B4-BE49-F238E27FC236}">
                <a16:creationId xmlns:a16="http://schemas.microsoft.com/office/drawing/2014/main" id="{61C3F4EC-A739-49F5-B4BB-E8CA43FC3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E514A-C4CC-4909-946F-30BC98B5389B}"/>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2374161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8EC6-9AAD-4812-8192-A7D235DDF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C179D-9DA4-45AC-A651-C33599034D56}"/>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5F5AC-F1D8-47AA-9AFC-B61E167780C9}"/>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26ED43-225F-4A7F-936C-A8922D0D7DB8}"/>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6" name="Footer Placeholder 5">
            <a:extLst>
              <a:ext uri="{FF2B5EF4-FFF2-40B4-BE49-F238E27FC236}">
                <a16:creationId xmlns:a16="http://schemas.microsoft.com/office/drawing/2014/main" id="{08663A39-E167-4CD1-A2E0-A3ED9A3D8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580CA-20EA-4959-A194-15CE241F8D40}"/>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3483158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14F9-6F1C-4112-B6A3-8938F9DB7DE7}"/>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44A934-FB73-4462-8857-1C88531EDB1D}"/>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05F22-6360-4BF1-B0F3-EC8B5182E815}"/>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A063B-B011-4835-AAD4-36367EA94F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3BCFB7-F1C3-4316-B962-3760752D5DB8}"/>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5782D-94D0-4CA3-9637-626C54448233}"/>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8" name="Footer Placeholder 7">
            <a:extLst>
              <a:ext uri="{FF2B5EF4-FFF2-40B4-BE49-F238E27FC236}">
                <a16:creationId xmlns:a16="http://schemas.microsoft.com/office/drawing/2014/main" id="{45DEEB62-7053-4E0A-9E25-13465D997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ED9A11-DADE-4F3B-A91F-84B811954802}"/>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447395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4FB2-2615-4D0B-8D25-B8246838F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7692E-E147-4C95-A46E-BEACD905D631}"/>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4" name="Footer Placeholder 3">
            <a:extLst>
              <a:ext uri="{FF2B5EF4-FFF2-40B4-BE49-F238E27FC236}">
                <a16:creationId xmlns:a16="http://schemas.microsoft.com/office/drawing/2014/main" id="{8B66D556-02C8-4B3D-9BCF-89A2ACC8D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F0447-EA58-467A-B130-6086A8BBBA0D}"/>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1934196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03AC8-B2A9-4EEC-9FF7-C9D66C5E711F}"/>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3" name="Footer Placeholder 2">
            <a:extLst>
              <a:ext uri="{FF2B5EF4-FFF2-40B4-BE49-F238E27FC236}">
                <a16:creationId xmlns:a16="http://schemas.microsoft.com/office/drawing/2014/main" id="{5282B415-F3B2-4730-BD82-B6B541E971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630B0C-EF4C-475A-8EEB-5EE6024CE31B}"/>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2957023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2CAC-5930-25AE-D874-6763011F3C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6206A4-8FFD-A560-BB5A-409D18B4E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FDDBD-7054-A6B0-92B4-93EBC929A1AB}"/>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5" name="Footer Placeholder 4">
            <a:extLst>
              <a:ext uri="{FF2B5EF4-FFF2-40B4-BE49-F238E27FC236}">
                <a16:creationId xmlns:a16="http://schemas.microsoft.com/office/drawing/2014/main" id="{A1FB038F-88DD-840B-5DF6-AE8CAFE99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E4C78-E9D5-E10A-3524-CA6F4A612BD2}"/>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1976711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E537-7899-46F0-A97D-1ABF5B7AE09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526C1-38EA-4BFD-B754-12561D320004}"/>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A9AE8D-ABD6-4B67-987D-A9A8724AE21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39BA03-EB50-42F9-A36D-6D46175AC00B}"/>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6" name="Footer Placeholder 5">
            <a:extLst>
              <a:ext uri="{FF2B5EF4-FFF2-40B4-BE49-F238E27FC236}">
                <a16:creationId xmlns:a16="http://schemas.microsoft.com/office/drawing/2014/main" id="{92D84C1B-0D21-429E-9093-711B3712A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D4733-8CC8-46C7-A643-25F13CC231F3}"/>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1077608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D029-16F8-4BDE-93E0-5349E5BBAD2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E91F11-3F71-4B07-A345-05250EAB5AE9}"/>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64DAB23A-76FE-4112-BE06-A38541ECCC1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E7F85-69E4-41E6-9794-FA7D404A564F}"/>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6" name="Footer Placeholder 5">
            <a:extLst>
              <a:ext uri="{FF2B5EF4-FFF2-40B4-BE49-F238E27FC236}">
                <a16:creationId xmlns:a16="http://schemas.microsoft.com/office/drawing/2014/main" id="{0A25950B-59F3-4350-AC8B-63F412690C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C24B8-5EA2-4312-8E1F-710AE6CDD176}"/>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3746458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4039-96D9-4DFD-AF7B-19385A48FC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91F39-81A1-4CDB-B03A-69A7F03AA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5B0D4-6189-4148-86B6-20BC09120248}"/>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5" name="Footer Placeholder 4">
            <a:extLst>
              <a:ext uri="{FF2B5EF4-FFF2-40B4-BE49-F238E27FC236}">
                <a16:creationId xmlns:a16="http://schemas.microsoft.com/office/drawing/2014/main" id="{989DBD7C-63E2-4466-B94F-EF5CABE3E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99DE3-FD6D-4C6F-ADA6-86E1E5C43264}"/>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2914775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0917F-1913-4CD0-9E77-B5726BDE2C63}"/>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63BB7B-DA81-445E-ABC7-4948C19D2CF8}"/>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5A6AE-5026-450E-ABE5-7DF9FFAD4CA2}"/>
              </a:ext>
            </a:extLst>
          </p:cNvPr>
          <p:cNvSpPr>
            <a:spLocks noGrp="1"/>
          </p:cNvSpPr>
          <p:nvPr>
            <p:ph type="dt" sz="half" idx="10"/>
          </p:nvPr>
        </p:nvSpPr>
        <p:spPr/>
        <p:txBody>
          <a:bodyPr/>
          <a:lstStyle/>
          <a:p>
            <a:fld id="{B7FD89B0-1862-4D0B-9C73-E3C330C79B57}" type="datetimeFigureOut">
              <a:rPr lang="en-US" smtClean="0"/>
              <a:t>1/25/2024</a:t>
            </a:fld>
            <a:endParaRPr lang="en-US"/>
          </a:p>
        </p:txBody>
      </p:sp>
      <p:sp>
        <p:nvSpPr>
          <p:cNvPr id="5" name="Footer Placeholder 4">
            <a:extLst>
              <a:ext uri="{FF2B5EF4-FFF2-40B4-BE49-F238E27FC236}">
                <a16:creationId xmlns:a16="http://schemas.microsoft.com/office/drawing/2014/main" id="{B7B6A853-956A-47A4-8E41-7673EDBD9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8E8E3-6098-4FBA-8C1A-48AFD6D57F7A}"/>
              </a:ext>
            </a:extLst>
          </p:cNvPr>
          <p:cNvSpPr>
            <a:spLocks noGrp="1"/>
          </p:cNvSpPr>
          <p:nvPr>
            <p:ph type="sldNum" sz="quarter" idx="12"/>
          </p:nvPr>
        </p:nvSpPr>
        <p:spPr/>
        <p:txBody>
          <a:bodyPr/>
          <a:lstStyle/>
          <a:p>
            <a:fld id="{680E987D-9E61-44A1-860D-5B1CA856FE7C}" type="slidenum">
              <a:rPr lang="en-US" smtClean="0"/>
              <a:t>‹#›</a:t>
            </a:fld>
            <a:endParaRPr lang="en-US"/>
          </a:p>
        </p:txBody>
      </p:sp>
    </p:spTree>
    <p:extLst>
      <p:ext uri="{BB962C8B-B14F-4D97-AF65-F5344CB8AC3E}">
        <p14:creationId xmlns:p14="http://schemas.microsoft.com/office/powerpoint/2010/main" val="2356705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alphaModFix amt="9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438508"/>
            <a:ext cx="2743200" cy="296944"/>
          </a:xfrm>
        </p:spPr>
        <p:txBody>
          <a:bodyPr/>
          <a:lstStyle/>
          <a:p>
            <a:fld id="{A870A7B3-B1D2-4970-851F-5C4A0CA3C56F}" type="datetime1">
              <a:rPr lang="en-US" smtClean="0"/>
              <a:t>1/25/2024</a:t>
            </a:fld>
            <a:endParaRPr lang="en-US"/>
          </a:p>
        </p:txBody>
      </p:sp>
      <p:sp>
        <p:nvSpPr>
          <p:cNvPr id="5" name="Footer Placeholder 4"/>
          <p:cNvSpPr>
            <a:spLocks noGrp="1"/>
          </p:cNvSpPr>
          <p:nvPr>
            <p:ph type="ftr" sz="quarter" idx="11"/>
          </p:nvPr>
        </p:nvSpPr>
        <p:spPr>
          <a:xfrm>
            <a:off x="3896410" y="6438508"/>
            <a:ext cx="4269557" cy="296944"/>
          </a:xfrm>
        </p:spPr>
        <p:txBody>
          <a:bodyPr/>
          <a:lstStyle/>
          <a:p>
            <a:r>
              <a:rPr lang="en-US"/>
              <a:t> © Empathic Leadership Institute Inc 2021 www.EmpathicLeadershipInstitute.com </a:t>
            </a:r>
          </a:p>
        </p:txBody>
      </p:sp>
      <p:sp>
        <p:nvSpPr>
          <p:cNvPr id="6" name="Slide Number Placeholder 5"/>
          <p:cNvSpPr>
            <a:spLocks noGrp="1"/>
          </p:cNvSpPr>
          <p:nvPr>
            <p:ph type="sldNum" sz="quarter" idx="12"/>
          </p:nvPr>
        </p:nvSpPr>
        <p:spPr>
          <a:xfrm>
            <a:off x="8610601" y="6472599"/>
            <a:ext cx="2743200" cy="262854"/>
          </a:xfrm>
        </p:spPr>
        <p:txBody>
          <a:bodyPr/>
          <a:lstStyle/>
          <a:p>
            <a:fld id="{5EDF162D-6608-4D54-BC35-5FD7CC82556B}" type="slidenum">
              <a:rPr lang="en-US" smtClean="0"/>
              <a:t>‹#›</a:t>
            </a:fld>
            <a:endParaRPr lang="en-US"/>
          </a:p>
        </p:txBody>
      </p:sp>
    </p:spTree>
    <p:extLst>
      <p:ext uri="{BB962C8B-B14F-4D97-AF65-F5344CB8AC3E}">
        <p14:creationId xmlns:p14="http://schemas.microsoft.com/office/powerpoint/2010/main" val="3560963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3344" y="136525"/>
            <a:ext cx="9380456" cy="858005"/>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1373138"/>
            <a:ext cx="10515600" cy="47448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38914"/>
            <a:ext cx="2743200" cy="365125"/>
          </a:xfrm>
        </p:spPr>
        <p:txBody>
          <a:bodyPr/>
          <a:lstStyle>
            <a:lvl1pPr>
              <a:defRPr>
                <a:solidFill>
                  <a:srgbClr val="17233F"/>
                </a:solidFill>
              </a:defRPr>
            </a:lvl1pPr>
          </a:lstStyle>
          <a:p>
            <a:fld id="{5EA64572-76FF-45D9-BD6A-F853E0942A67}" type="datetime1">
              <a:rPr lang="en-US" smtClean="0"/>
              <a:t>1/25/2024</a:t>
            </a:fld>
            <a:endParaRPr lang="en-US"/>
          </a:p>
        </p:txBody>
      </p:sp>
      <p:sp>
        <p:nvSpPr>
          <p:cNvPr id="6" name="Slide Number Placeholder 5"/>
          <p:cNvSpPr>
            <a:spLocks noGrp="1"/>
          </p:cNvSpPr>
          <p:nvPr>
            <p:ph type="sldNum" sz="quarter" idx="12"/>
          </p:nvPr>
        </p:nvSpPr>
        <p:spPr>
          <a:xfrm>
            <a:off x="8610600" y="6538913"/>
            <a:ext cx="2743200" cy="365125"/>
          </a:xfrm>
        </p:spPr>
        <p:txBody>
          <a:bodyPr/>
          <a:lstStyle>
            <a:lvl1pPr>
              <a:defRPr>
                <a:solidFill>
                  <a:srgbClr val="17233F"/>
                </a:solidFill>
              </a:defRPr>
            </a:lvl1pPr>
          </a:lstStyle>
          <a:p>
            <a:fld id="{5EDF162D-6608-4D54-BC35-5FD7CC82556B}" type="slidenum">
              <a:rPr lang="en-US" smtClean="0"/>
              <a:pPr/>
              <a:t>‹#›</a:t>
            </a:fld>
            <a:endParaRPr lang="en-US"/>
          </a:p>
        </p:txBody>
      </p:sp>
      <p:sp>
        <p:nvSpPr>
          <p:cNvPr id="7" name="Footer Placeholder 4">
            <a:extLst>
              <a:ext uri="{FF2B5EF4-FFF2-40B4-BE49-F238E27FC236}">
                <a16:creationId xmlns:a16="http://schemas.microsoft.com/office/drawing/2014/main" id="{F5AD957A-ED3F-42AE-8BDE-67495F8BC24B}"/>
              </a:ext>
            </a:extLst>
          </p:cNvPr>
          <p:cNvSpPr>
            <a:spLocks noGrp="1"/>
          </p:cNvSpPr>
          <p:nvPr>
            <p:ph type="ftr" sz="quarter" idx="3"/>
          </p:nvPr>
        </p:nvSpPr>
        <p:spPr>
          <a:xfrm>
            <a:off x="3896410" y="6551630"/>
            <a:ext cx="4269557" cy="296944"/>
          </a:xfrm>
          <a:prstGeom prst="rect">
            <a:avLst/>
          </a:prstGeom>
        </p:spPr>
        <p:txBody>
          <a:bodyPr vert="horz" lIns="91440" tIns="45720" rIns="91440" bIns="45720" rtlCol="0" anchor="ctr"/>
          <a:lstStyle>
            <a:lvl1pPr algn="ctr">
              <a:defRPr sz="11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a:p>
            <a:r>
              <a:rPr lang="en-US"/>
              <a:t>© Empathic Leadership Institute Inc 2021</a:t>
            </a:r>
          </a:p>
          <a:p>
            <a:r>
              <a:rPr lang="en-US" sz="900"/>
              <a:t>www.EmpathicLeadershipInstitute.com</a:t>
            </a:r>
          </a:p>
          <a:p>
            <a:endParaRPr lang="en-US"/>
          </a:p>
        </p:txBody>
      </p:sp>
    </p:spTree>
    <p:extLst>
      <p:ext uri="{BB962C8B-B14F-4D97-AF65-F5344CB8AC3E}">
        <p14:creationId xmlns:p14="http://schemas.microsoft.com/office/powerpoint/2010/main" val="2066498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F5A9C6-EF1B-49AA-A2D1-BEA4CA5C18FB}" type="datetime1">
              <a:rPr lang="en-US" smtClean="0"/>
              <a:t>1/25/2024</a:t>
            </a:fld>
            <a:endParaRPr lang="en-US"/>
          </a:p>
        </p:txBody>
      </p:sp>
      <p:sp>
        <p:nvSpPr>
          <p:cNvPr id="6" name="Slide Number Placeholder 5"/>
          <p:cNvSpPr>
            <a:spLocks noGrp="1"/>
          </p:cNvSpPr>
          <p:nvPr>
            <p:ph type="sldNum" sz="quarter" idx="12"/>
          </p:nvPr>
        </p:nvSpPr>
        <p:spPr/>
        <p:txBody>
          <a:bodyPr/>
          <a:lstStyle/>
          <a:p>
            <a:fld id="{5EDF162D-6608-4D54-BC35-5FD7CC82556B}" type="slidenum">
              <a:rPr lang="en-US" smtClean="0"/>
              <a:t>‹#›</a:t>
            </a:fld>
            <a:endParaRPr lang="en-US"/>
          </a:p>
        </p:txBody>
      </p:sp>
      <p:sp>
        <p:nvSpPr>
          <p:cNvPr id="7" name="Footer Placeholder 4">
            <a:extLst>
              <a:ext uri="{FF2B5EF4-FFF2-40B4-BE49-F238E27FC236}">
                <a16:creationId xmlns:a16="http://schemas.microsoft.com/office/drawing/2014/main" id="{F05B47E9-1F7E-469E-A831-0F55CA7B7FB0}"/>
              </a:ext>
            </a:extLst>
          </p:cNvPr>
          <p:cNvSpPr>
            <a:spLocks noGrp="1"/>
          </p:cNvSpPr>
          <p:nvPr>
            <p:ph type="ftr" sz="quarter" idx="3"/>
          </p:nvPr>
        </p:nvSpPr>
        <p:spPr>
          <a:xfrm>
            <a:off x="3896410" y="6561056"/>
            <a:ext cx="4269557" cy="296944"/>
          </a:xfrm>
          <a:prstGeom prst="rect">
            <a:avLst/>
          </a:prstGeom>
        </p:spPr>
        <p:txBody>
          <a:bodyPr vert="horz" lIns="91440" tIns="45720" rIns="91440" bIns="45720" rtlCol="0" anchor="ctr"/>
          <a:lstStyle>
            <a:lvl1pPr algn="ctr">
              <a:defRPr sz="11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a:p>
            <a:r>
              <a:rPr lang="en-US"/>
              <a:t>© Empathic Leadership Institute Inc 2021</a:t>
            </a:r>
          </a:p>
          <a:p>
            <a:r>
              <a:rPr lang="en-US" sz="900"/>
              <a:t>www.EmpathicLeadershipInstitute.com</a:t>
            </a:r>
          </a:p>
          <a:p>
            <a:endParaRPr lang="en-US"/>
          </a:p>
        </p:txBody>
      </p:sp>
    </p:spTree>
    <p:extLst>
      <p:ext uri="{BB962C8B-B14F-4D97-AF65-F5344CB8AC3E}">
        <p14:creationId xmlns:p14="http://schemas.microsoft.com/office/powerpoint/2010/main" val="837465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42474" y="84682"/>
            <a:ext cx="9261049" cy="857999"/>
          </a:xfrm>
        </p:spPr>
        <p:txBody>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92B08C16-1869-47CD-B5D6-CFAEED3273C7}" type="datetime1">
              <a:rPr lang="en-US" smtClean="0"/>
              <a:t>1/25/2024</a:t>
            </a:fld>
            <a:endParaRPr lang="en-US"/>
          </a:p>
        </p:txBody>
      </p:sp>
      <p:sp>
        <p:nvSpPr>
          <p:cNvPr id="5" name="Slide Number Placeholder 4"/>
          <p:cNvSpPr>
            <a:spLocks noGrp="1"/>
          </p:cNvSpPr>
          <p:nvPr>
            <p:ph type="sldNum" sz="quarter" idx="12"/>
          </p:nvPr>
        </p:nvSpPr>
        <p:spPr/>
        <p:txBody>
          <a:bodyPr/>
          <a:lstStyle/>
          <a:p>
            <a:fld id="{5EDF162D-6608-4D54-BC35-5FD7CC82556B}" type="slidenum">
              <a:rPr lang="en-US" smtClean="0"/>
              <a:t>‹#›</a:t>
            </a:fld>
            <a:endParaRPr lang="en-US"/>
          </a:p>
        </p:txBody>
      </p:sp>
      <p:sp>
        <p:nvSpPr>
          <p:cNvPr id="6" name="Footer Placeholder 4">
            <a:extLst>
              <a:ext uri="{FF2B5EF4-FFF2-40B4-BE49-F238E27FC236}">
                <a16:creationId xmlns:a16="http://schemas.microsoft.com/office/drawing/2014/main" id="{6F3E395F-09BE-4B2E-860A-0D3BA5FF90B1}"/>
              </a:ext>
            </a:extLst>
          </p:cNvPr>
          <p:cNvSpPr txBox="1">
            <a:spLocks/>
          </p:cNvSpPr>
          <p:nvPr userDrawn="1"/>
        </p:nvSpPr>
        <p:spPr>
          <a:xfrm>
            <a:off x="4093326" y="6561057"/>
            <a:ext cx="4269557" cy="296944"/>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100"/>
          </a:p>
          <a:p>
            <a:r>
              <a:rPr lang="en-US" sz="1100"/>
              <a:t>© Empathic Leadership Institute Inc 2021</a:t>
            </a:r>
          </a:p>
          <a:p>
            <a:r>
              <a:rPr lang="en-US" sz="900"/>
              <a:t>www.EmpathicLeadershipInstitute.com</a:t>
            </a:r>
          </a:p>
          <a:p>
            <a:endParaRPr lang="en-US" sz="1100"/>
          </a:p>
        </p:txBody>
      </p:sp>
    </p:spTree>
    <p:extLst>
      <p:ext uri="{BB962C8B-B14F-4D97-AF65-F5344CB8AC3E}">
        <p14:creationId xmlns:p14="http://schemas.microsoft.com/office/powerpoint/2010/main" val="2046290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0335D-37CD-4AF2-9CF2-B26A56ECEF61}" type="datetime1">
              <a:rPr lang="en-US" smtClean="0"/>
              <a:t>1/25/2024</a:t>
            </a:fld>
            <a:endParaRPr lang="en-US"/>
          </a:p>
        </p:txBody>
      </p:sp>
      <p:sp>
        <p:nvSpPr>
          <p:cNvPr id="4" name="Slide Number Placeholder 3"/>
          <p:cNvSpPr>
            <a:spLocks noGrp="1"/>
          </p:cNvSpPr>
          <p:nvPr>
            <p:ph type="sldNum" sz="quarter" idx="12"/>
          </p:nvPr>
        </p:nvSpPr>
        <p:spPr/>
        <p:txBody>
          <a:bodyPr/>
          <a:lstStyle/>
          <a:p>
            <a:fld id="{5EDF162D-6608-4D54-BC35-5FD7CC82556B}" type="slidenum">
              <a:rPr lang="en-US" smtClean="0"/>
              <a:t>‹#›</a:t>
            </a:fld>
            <a:endParaRPr lang="en-US"/>
          </a:p>
        </p:txBody>
      </p:sp>
      <p:sp>
        <p:nvSpPr>
          <p:cNvPr id="5" name="Footer Placeholder 4">
            <a:extLst>
              <a:ext uri="{FF2B5EF4-FFF2-40B4-BE49-F238E27FC236}">
                <a16:creationId xmlns:a16="http://schemas.microsoft.com/office/drawing/2014/main" id="{1E43186F-FFB1-40C9-AD2A-C3281E495340}"/>
              </a:ext>
            </a:extLst>
          </p:cNvPr>
          <p:cNvSpPr>
            <a:spLocks noGrp="1"/>
          </p:cNvSpPr>
          <p:nvPr>
            <p:ph type="ftr" sz="quarter" idx="3"/>
          </p:nvPr>
        </p:nvSpPr>
        <p:spPr>
          <a:xfrm>
            <a:off x="3896410" y="6561056"/>
            <a:ext cx="4269557" cy="296944"/>
          </a:xfrm>
          <a:prstGeom prst="rect">
            <a:avLst/>
          </a:prstGeom>
        </p:spPr>
        <p:txBody>
          <a:bodyPr vert="horz" lIns="91440" tIns="45720" rIns="91440" bIns="45720" rtlCol="0" anchor="ctr"/>
          <a:lstStyle>
            <a:lvl1pPr algn="ctr">
              <a:defRPr sz="11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a:p>
            <a:r>
              <a:rPr lang="en-US"/>
              <a:t>© Empathic Leadership Institute Inc 2021</a:t>
            </a:r>
          </a:p>
          <a:p>
            <a:r>
              <a:rPr lang="en-US" sz="900"/>
              <a:t>www.EmpathicLeadershipInstitute.com</a:t>
            </a:r>
          </a:p>
          <a:p>
            <a:endParaRPr lang="en-US"/>
          </a:p>
        </p:txBody>
      </p:sp>
    </p:spTree>
    <p:extLst>
      <p:ext uri="{BB962C8B-B14F-4D97-AF65-F5344CB8AC3E}">
        <p14:creationId xmlns:p14="http://schemas.microsoft.com/office/powerpoint/2010/main" val="3020284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9144" y="84682"/>
            <a:ext cx="9404656" cy="90274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183065"/>
            <a:ext cx="6172200" cy="46779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1183064"/>
            <a:ext cx="3932237" cy="46859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C24A6F-6F0B-4E37-B9D3-8E4EBEDC262F}" type="datetime1">
              <a:rPr lang="en-US" smtClean="0"/>
              <a:t>1/25/2024</a:t>
            </a:fld>
            <a:endParaRPr lang="en-US"/>
          </a:p>
        </p:txBody>
      </p:sp>
      <p:sp>
        <p:nvSpPr>
          <p:cNvPr id="7" name="Slide Number Placeholder 6"/>
          <p:cNvSpPr>
            <a:spLocks noGrp="1"/>
          </p:cNvSpPr>
          <p:nvPr>
            <p:ph type="sldNum" sz="quarter" idx="12"/>
          </p:nvPr>
        </p:nvSpPr>
        <p:spPr/>
        <p:txBody>
          <a:bodyPr/>
          <a:lstStyle/>
          <a:p>
            <a:fld id="{5EDF162D-6608-4D54-BC35-5FD7CC82556B}" type="slidenum">
              <a:rPr lang="en-US" smtClean="0"/>
              <a:t>‹#›</a:t>
            </a:fld>
            <a:endParaRPr lang="en-US"/>
          </a:p>
        </p:txBody>
      </p:sp>
      <p:sp>
        <p:nvSpPr>
          <p:cNvPr id="8" name="Footer Placeholder 4">
            <a:extLst>
              <a:ext uri="{FF2B5EF4-FFF2-40B4-BE49-F238E27FC236}">
                <a16:creationId xmlns:a16="http://schemas.microsoft.com/office/drawing/2014/main" id="{444B70AF-50FF-457E-9ACD-7D404394B356}"/>
              </a:ext>
            </a:extLst>
          </p:cNvPr>
          <p:cNvSpPr>
            <a:spLocks noGrp="1"/>
          </p:cNvSpPr>
          <p:nvPr>
            <p:ph type="ftr" sz="quarter" idx="3"/>
          </p:nvPr>
        </p:nvSpPr>
        <p:spPr>
          <a:xfrm>
            <a:off x="3896410" y="6561056"/>
            <a:ext cx="4269557" cy="296944"/>
          </a:xfrm>
          <a:prstGeom prst="rect">
            <a:avLst/>
          </a:prstGeom>
        </p:spPr>
        <p:txBody>
          <a:bodyPr vert="horz" lIns="91440" tIns="45720" rIns="91440" bIns="45720" rtlCol="0" anchor="ctr"/>
          <a:lstStyle>
            <a:lvl1pPr algn="ctr">
              <a:defRPr sz="11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a:p>
            <a:r>
              <a:rPr lang="en-US"/>
              <a:t>© Empathic Leadership Institute Inc 2021</a:t>
            </a:r>
          </a:p>
          <a:p>
            <a:r>
              <a:rPr lang="en-US" sz="900"/>
              <a:t>www.EmpathicLeadershipInstitute.com</a:t>
            </a:r>
          </a:p>
          <a:p>
            <a:endParaRPr lang="en-US"/>
          </a:p>
        </p:txBody>
      </p:sp>
    </p:spTree>
    <p:extLst>
      <p:ext uri="{BB962C8B-B14F-4D97-AF65-F5344CB8AC3E}">
        <p14:creationId xmlns:p14="http://schemas.microsoft.com/office/powerpoint/2010/main" val="379627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21E0-3926-B60B-26EF-4CEABBB43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54774-13A9-8A41-B817-D197038112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1A169-7DAA-202D-B270-8793C4C50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9AECDB-7417-B64B-B15F-37832D127AC0}"/>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6" name="Footer Placeholder 5">
            <a:extLst>
              <a:ext uri="{FF2B5EF4-FFF2-40B4-BE49-F238E27FC236}">
                <a16:creationId xmlns:a16="http://schemas.microsoft.com/office/drawing/2014/main" id="{234AF016-FFCF-B9E9-F658-2C62DF13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3ED76-BB9B-5EF1-EF70-4C65CA96486D}"/>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3316019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62F243-C0FA-4A9E-BAF5-3D6E9A4B122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468346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2F243-C0FA-4A9E-BAF5-3D6E9A4B122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3216337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62F243-C0FA-4A9E-BAF5-3D6E9A4B122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2707225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62F243-C0FA-4A9E-BAF5-3D6E9A4B122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1372447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62F243-C0FA-4A9E-BAF5-3D6E9A4B122C}"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3394543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62F243-C0FA-4A9E-BAF5-3D6E9A4B122C}"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714158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2F243-C0FA-4A9E-BAF5-3D6E9A4B122C}"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2677950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62F243-C0FA-4A9E-BAF5-3D6E9A4B122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598459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62F243-C0FA-4A9E-BAF5-3D6E9A4B122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729890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2F243-C0FA-4A9E-BAF5-3D6E9A4B122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4876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F2DC-6857-D74F-19CF-59A857E7C1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29083C-E7F6-0B26-135F-40FE5CE89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16AB1-793F-9E11-6C42-BF69D15FA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4D3720-5109-DF3B-FD5D-ACEC435AFD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4F5F5-7C0B-01FA-EB59-71CD3992A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81135F-7584-AC3B-08DC-21242C3E60DE}"/>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8" name="Footer Placeholder 7">
            <a:extLst>
              <a:ext uri="{FF2B5EF4-FFF2-40B4-BE49-F238E27FC236}">
                <a16:creationId xmlns:a16="http://schemas.microsoft.com/office/drawing/2014/main" id="{8147CE2C-F989-8648-9465-F72B3EECA5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E06944-2DFC-5E2D-5652-277586A9F151}"/>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2986679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2F243-C0FA-4A9E-BAF5-3D6E9A4B122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20B42-5780-4626-A1B5-1D21B247656F}" type="slidenum">
              <a:rPr lang="en-US" smtClean="0"/>
              <a:t>‹#›</a:t>
            </a:fld>
            <a:endParaRPr lang="en-US"/>
          </a:p>
        </p:txBody>
      </p:sp>
    </p:spTree>
    <p:extLst>
      <p:ext uri="{BB962C8B-B14F-4D97-AF65-F5344CB8AC3E}">
        <p14:creationId xmlns:p14="http://schemas.microsoft.com/office/powerpoint/2010/main" val="1375290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67A37F-4339-4EFB-9F98-192D8903B20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140082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67A37F-4339-4EFB-9F98-192D8903B20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51004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1"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67A37F-4339-4EFB-9F98-192D8903B20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1070389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67A37F-4339-4EFB-9F98-192D8903B20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1186767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67A37F-4339-4EFB-9F98-192D8903B20A}"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472992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67A37F-4339-4EFB-9F98-192D8903B20A}"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4141375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67A37F-4339-4EFB-9F98-192D8903B20A}"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351695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7A37F-4339-4EFB-9F98-192D8903B20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2379475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7A37F-4339-4EFB-9F98-192D8903B20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176279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20F1-4B70-DFDF-F5A1-5D0F6C3D6C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6443B3-6EDA-7311-3494-CC8193E90220}"/>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4" name="Footer Placeholder 3">
            <a:extLst>
              <a:ext uri="{FF2B5EF4-FFF2-40B4-BE49-F238E27FC236}">
                <a16:creationId xmlns:a16="http://schemas.microsoft.com/office/drawing/2014/main" id="{0B13B043-7791-3116-B4E9-CE20072D53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EA4C9-C88A-F248-35E8-76C508BA0DC3}"/>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391152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67A37F-4339-4EFB-9F98-192D8903B20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1436269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67A37F-4339-4EFB-9F98-192D8903B20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C85F8-2661-4C40-A502-3833AD935A0C}" type="slidenum">
              <a:rPr lang="en-US" smtClean="0"/>
              <a:t>‹#›</a:t>
            </a:fld>
            <a:endParaRPr lang="en-US"/>
          </a:p>
        </p:txBody>
      </p:sp>
    </p:spTree>
    <p:extLst>
      <p:ext uri="{BB962C8B-B14F-4D97-AF65-F5344CB8AC3E}">
        <p14:creationId xmlns:p14="http://schemas.microsoft.com/office/powerpoint/2010/main" val="604947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49EC-ABB6-4502-B91F-8C160B3579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6943DD-920F-4DB3-A4F1-23EAF41D9D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EFC3E4-19AF-4DC6-953B-C6C1F17EB367}"/>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5" name="Footer Placeholder 4">
            <a:extLst>
              <a:ext uri="{FF2B5EF4-FFF2-40B4-BE49-F238E27FC236}">
                <a16:creationId xmlns:a16="http://schemas.microsoft.com/office/drawing/2014/main" id="{2232963F-129E-4763-9833-78360D96A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3A52C-5305-4DAC-AC0A-AEEF72632677}"/>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46009687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79E5-D8FE-41F7-A718-9F36ADDA50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7CE7B-8F7C-4480-A7CB-167D7747B8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11CD9-652A-4BDC-B690-ED77EBBCEE59}"/>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5" name="Footer Placeholder 4">
            <a:extLst>
              <a:ext uri="{FF2B5EF4-FFF2-40B4-BE49-F238E27FC236}">
                <a16:creationId xmlns:a16="http://schemas.microsoft.com/office/drawing/2014/main" id="{9C452116-3FE8-4066-8237-3E570B117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8FAE9-C1FF-44E2-9F5E-FE9096823D8C}"/>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357598187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24543-D470-46FF-97F9-A98A885B0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11C44-8B6A-436F-BE7F-5A27377A6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B7C51C-84A4-421E-89BE-7CB1061BD911}"/>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5" name="Footer Placeholder 4">
            <a:extLst>
              <a:ext uri="{FF2B5EF4-FFF2-40B4-BE49-F238E27FC236}">
                <a16:creationId xmlns:a16="http://schemas.microsoft.com/office/drawing/2014/main" id="{5C624974-943E-4A81-93E1-EFC2FB886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56266-531B-4A53-BCB4-565EAB4B2E08}"/>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272073533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692B-7851-419E-948B-6E38C30E41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03CA2-2FE2-48E5-96B3-FBB3FBDDFE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C7E5A2-B1FC-4064-AE05-D1BB8AEAE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E41D03-9859-4773-A992-216719AB8B0D}"/>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6" name="Footer Placeholder 5">
            <a:extLst>
              <a:ext uri="{FF2B5EF4-FFF2-40B4-BE49-F238E27FC236}">
                <a16:creationId xmlns:a16="http://schemas.microsoft.com/office/drawing/2014/main" id="{9110EAB3-D3A9-438A-A80C-C91990567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9B514-702B-4D2F-ADD1-ECD9F7E89373}"/>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36275756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AAD8-60E3-4A90-B444-819C63CB9F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780EC6-EC92-439B-A253-B4BA1DBE36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52E78E-566B-43A1-9EE2-520C18F760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EB660-4818-485D-B84A-849F85FCB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DF2464-8EEA-46E7-971F-8FA1052F1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72F989-4FBE-455C-AFC7-9E1491A8C4B7}"/>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8" name="Footer Placeholder 7">
            <a:extLst>
              <a:ext uri="{FF2B5EF4-FFF2-40B4-BE49-F238E27FC236}">
                <a16:creationId xmlns:a16="http://schemas.microsoft.com/office/drawing/2014/main" id="{EEF15929-E62E-47E6-AD01-5B6D3C67EF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70FE22-E4AA-4571-B457-759061ED76FF}"/>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162717127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AA20-77C2-4316-912A-2BE90BC53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AFCA7F-0DF0-434B-8C72-DE365EFBDA27}"/>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4" name="Footer Placeholder 3">
            <a:extLst>
              <a:ext uri="{FF2B5EF4-FFF2-40B4-BE49-F238E27FC236}">
                <a16:creationId xmlns:a16="http://schemas.microsoft.com/office/drawing/2014/main" id="{9380F5EC-D1D6-4C42-9DD8-0070B64CA4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CD2D15-418F-4CBE-A229-39ADB48FC921}"/>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378148113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747E0-531E-46D1-859B-B0751A7BCA0B}"/>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3" name="Footer Placeholder 2">
            <a:extLst>
              <a:ext uri="{FF2B5EF4-FFF2-40B4-BE49-F238E27FC236}">
                <a16:creationId xmlns:a16="http://schemas.microsoft.com/office/drawing/2014/main" id="{B8318136-7C02-4A77-9C65-B9C14E180E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371A06-BF3A-4BF6-B6FD-E0A9D73C59A1}"/>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120010872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B108-A571-4615-8D83-B50F0D9EB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0EC1A9-DC36-485E-B612-36FE2FC74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E08DA6-D990-40B4-9CF9-953ED7F11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17E740-0C9D-4ED1-A4E7-DF9C8F6F6AD5}"/>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6" name="Footer Placeholder 5">
            <a:extLst>
              <a:ext uri="{FF2B5EF4-FFF2-40B4-BE49-F238E27FC236}">
                <a16:creationId xmlns:a16="http://schemas.microsoft.com/office/drawing/2014/main" id="{16FF74FA-F3BB-4356-B957-72B03BAE8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0800F-A02C-4015-8BA4-D9A8A37F9C6A}"/>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32673050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823DA-1843-C2E5-7435-2343EBACC2DC}"/>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3" name="Footer Placeholder 2">
            <a:extLst>
              <a:ext uri="{FF2B5EF4-FFF2-40B4-BE49-F238E27FC236}">
                <a16:creationId xmlns:a16="http://schemas.microsoft.com/office/drawing/2014/main" id="{2C7B524A-535E-BE3D-73CE-BA5F3DC5E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9CD2DD-F7BD-FF4E-4A81-9B6C74564791}"/>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2390087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FA9F-9854-4376-8A20-979CF72C6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D42773-0873-4461-A4A8-8716456C9E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0810C1-1DE3-4AB3-8EE4-3BB5C7CC9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C7DF0-6F9A-4DA0-AFA0-BF824CBA3F54}"/>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6" name="Footer Placeholder 5">
            <a:extLst>
              <a:ext uri="{FF2B5EF4-FFF2-40B4-BE49-F238E27FC236}">
                <a16:creationId xmlns:a16="http://schemas.microsoft.com/office/drawing/2014/main" id="{D01DD6B3-EC56-4DDD-9E60-A59B05959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3F20E-2C53-4539-8FDD-402F621CEB70}"/>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73714256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77BE-D6E2-4647-BFE1-B67863F38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FD2B1B-0B1B-46D6-967E-1CD33F3956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33EDF-22BF-4BDE-8BFF-A1988150B778}"/>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5" name="Footer Placeholder 4">
            <a:extLst>
              <a:ext uri="{FF2B5EF4-FFF2-40B4-BE49-F238E27FC236}">
                <a16:creationId xmlns:a16="http://schemas.microsoft.com/office/drawing/2014/main" id="{C6D757D9-2946-4AEB-AC0C-740F8117D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7974D-5A49-4A52-98E1-13492D4F1EDE}"/>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309111314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4D0C9-EA3D-4343-B2EB-5BE8E08B2C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6D1DE7-22A4-4D7A-9C24-0FD57F39A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8D8CA-7281-4C7C-904A-326EA55D8255}"/>
              </a:ext>
            </a:extLst>
          </p:cNvPr>
          <p:cNvSpPr>
            <a:spLocks noGrp="1"/>
          </p:cNvSpPr>
          <p:nvPr>
            <p:ph type="dt" sz="half" idx="10"/>
          </p:nvPr>
        </p:nvSpPr>
        <p:spPr/>
        <p:txBody>
          <a:bodyPr/>
          <a:lstStyle/>
          <a:p>
            <a:fld id="{A003888A-EF5A-46E0-98DC-6520FA074994}" type="datetimeFigureOut">
              <a:rPr lang="en-US" smtClean="0"/>
              <a:t>1/25/2024</a:t>
            </a:fld>
            <a:endParaRPr lang="en-US"/>
          </a:p>
        </p:txBody>
      </p:sp>
      <p:sp>
        <p:nvSpPr>
          <p:cNvPr id="5" name="Footer Placeholder 4">
            <a:extLst>
              <a:ext uri="{FF2B5EF4-FFF2-40B4-BE49-F238E27FC236}">
                <a16:creationId xmlns:a16="http://schemas.microsoft.com/office/drawing/2014/main" id="{FA3DEA96-B715-4845-BFB0-9D7B392DE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39EC2-476D-44F0-865F-DB8F04A5ECDE}"/>
              </a:ext>
            </a:extLst>
          </p:cNvPr>
          <p:cNvSpPr>
            <a:spLocks noGrp="1"/>
          </p:cNvSpPr>
          <p:nvPr>
            <p:ph type="sldNum" sz="quarter" idx="12"/>
          </p:nvPr>
        </p:nvSpPr>
        <p:spPr/>
        <p:txBody>
          <a:bodyPr/>
          <a:lstStyle/>
          <a:p>
            <a:fld id="{6045F0F4-0AB3-4DA5-B18B-B0C2CFAAC1F5}" type="slidenum">
              <a:rPr lang="en-US" smtClean="0"/>
              <a:t>‹#›</a:t>
            </a:fld>
            <a:endParaRPr lang="en-US"/>
          </a:p>
        </p:txBody>
      </p:sp>
    </p:spTree>
    <p:extLst>
      <p:ext uri="{BB962C8B-B14F-4D97-AF65-F5344CB8AC3E}">
        <p14:creationId xmlns:p14="http://schemas.microsoft.com/office/powerpoint/2010/main" val="254823728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76EC68-8331-4E05-B38C-2EEF008984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19736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963236-0321-46F1-BB6D-8E8ADB9DEB5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25123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1"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659F91-BE0D-45A7-9795-B2BA2BF4B57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22767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06D160-80AF-4DC4-BE41-D476BF6ACDFA}"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55145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1066E51-0722-44CA-B04D-82541FBF87E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2761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3BCFFE1-0686-4099-BC62-05ADE466C1A4}"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840750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6C6D6E-5458-4740-89BE-C53BD97A567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76876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F909-9DBC-58EE-DBCF-D2B4225CB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A44409-7216-F7E2-AAE7-1098BADFE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2216F2-2486-99A2-578A-46D52D749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C9D4E-2621-392C-90F6-70249748BD83}"/>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6" name="Footer Placeholder 5">
            <a:extLst>
              <a:ext uri="{FF2B5EF4-FFF2-40B4-BE49-F238E27FC236}">
                <a16:creationId xmlns:a16="http://schemas.microsoft.com/office/drawing/2014/main" id="{332826F3-60E4-E100-0B94-F449A8431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3D966-914A-53DB-1C7A-471427BB919A}"/>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4005961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913BD8B-0527-4A68-85C5-B25A04BA360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35488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269C24-F25F-4230-B2A6-D01EE22A4C9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478034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3E0A89-8910-4609-8FDB-00A8E557ACC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692589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31141B-9671-47C4-B519-2454BEC9157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793720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3" y="244476"/>
            <a:ext cx="11180233" cy="1431925"/>
          </a:xfrm>
        </p:spPr>
        <p:txBody>
          <a:bodyPr/>
          <a:lstStyle/>
          <a:p>
            <a:r>
              <a:rPr lang="en-US"/>
              <a:t>Click to edit Master title style</a:t>
            </a:r>
          </a:p>
        </p:txBody>
      </p:sp>
      <p:sp>
        <p:nvSpPr>
          <p:cNvPr id="3" name="Text Placeholder 2"/>
          <p:cNvSpPr>
            <a:spLocks noGrp="1"/>
          </p:cNvSpPr>
          <p:nvPr>
            <p:ph type="body" sz="half" idx="1"/>
          </p:nvPr>
        </p:nvSpPr>
        <p:spPr>
          <a:xfrm>
            <a:off x="1117602" y="1905001"/>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7435" y="1905001"/>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7435" y="4076701"/>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117603" y="6245225"/>
            <a:ext cx="2535767" cy="476250"/>
          </a:xfrm>
        </p:spPr>
        <p:txBody>
          <a:bodyPr/>
          <a:lstStyle>
            <a:lvl1pPr>
              <a:defRPr smtClean="0"/>
            </a:lvl1pPr>
          </a:lstStyle>
          <a:p>
            <a:pPr>
              <a:defRPr/>
            </a:pPr>
            <a:endParaRPr lang="en-US" altLang="en-US">
              <a:solidFill>
                <a:prstClr val="black">
                  <a:tint val="75000"/>
                </a:prstClr>
              </a:solidFill>
            </a:endParaRPr>
          </a:p>
        </p:txBody>
      </p:sp>
      <p:sp>
        <p:nvSpPr>
          <p:cNvPr id="7" name="Footer Placeholder 6"/>
          <p:cNvSpPr>
            <a:spLocks noGrp="1"/>
          </p:cNvSpPr>
          <p:nvPr>
            <p:ph type="ftr" sz="quarter" idx="11"/>
          </p:nvPr>
        </p:nvSpPr>
        <p:spPr>
          <a:xfrm>
            <a:off x="4572000" y="6245225"/>
            <a:ext cx="3860800" cy="476250"/>
          </a:xfrm>
        </p:spPr>
        <p:txBody>
          <a:bodyPr/>
          <a:lstStyle>
            <a:lvl1pPr>
              <a:defRPr smtClean="0"/>
            </a:lvl1pPr>
          </a:lstStyle>
          <a:p>
            <a:pPr>
              <a:defRPr/>
            </a:pPr>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9249836" y="6245225"/>
            <a:ext cx="2535767" cy="476250"/>
          </a:xfrm>
        </p:spPr>
        <p:txBody>
          <a:bodyPr/>
          <a:lstStyle>
            <a:lvl1pPr>
              <a:defRPr smtClean="0"/>
            </a:lvl1pPr>
          </a:lstStyle>
          <a:p>
            <a:pPr>
              <a:defRPr/>
            </a:pPr>
            <a:fld id="{685D362E-C936-4121-A9CF-7417E64D7E5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79728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18612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54C629B-A192-4B4C-9FDD-B0E465C23A91}"/>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833722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4572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331650"/>
            <a:ext cx="10515600" cy="4845313"/>
          </a:xfrm>
        </p:spPr>
        <p:txBody>
          <a:bodyPr/>
          <a:lstStyle>
            <a:lvl1pPr>
              <a:buClr>
                <a:schemeClr val="tx1"/>
              </a:buClr>
              <a:defRPr>
                <a:latin typeface="Arial" panose="020B0604020202020204" pitchFamily="34" charset="0"/>
                <a:cs typeface="Arial" panose="020B0604020202020204" pitchFamily="34" charset="0"/>
              </a:defRPr>
            </a:lvl1pPr>
            <a:lvl2pPr>
              <a:buClr>
                <a:schemeClr val="tx1"/>
              </a:buClr>
              <a:defRPr>
                <a:latin typeface="Arial" panose="020B0604020202020204" pitchFamily="34" charset="0"/>
                <a:cs typeface="Arial" panose="020B0604020202020204" pitchFamily="34" charset="0"/>
              </a:defRPr>
            </a:lvl2pPr>
            <a:lvl3pPr>
              <a:buClr>
                <a:schemeClr val="tx1"/>
              </a:buClr>
              <a:defRPr>
                <a:solidFill>
                  <a:schemeClr val="tx1"/>
                </a:solidFill>
                <a:latin typeface="Arial" panose="020B0604020202020204" pitchFamily="34" charset="0"/>
                <a:cs typeface="Arial" panose="020B0604020202020204" pitchFamily="34" charset="0"/>
              </a:defRPr>
            </a:lvl3pPr>
            <a:lvl4pPr>
              <a:buClr>
                <a:schemeClr val="tx1"/>
              </a:buClr>
              <a:defRPr>
                <a:latin typeface="Arial" panose="020B0604020202020204" pitchFamily="34" charset="0"/>
                <a:cs typeface="Arial" panose="020B0604020202020204" pitchFamily="34" charset="0"/>
              </a:defRPr>
            </a:lvl4pPr>
            <a:lvl5pPr>
              <a:buClr>
                <a:schemeClr val="tx1"/>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8659B00-6B85-4E18-9A16-AC11D4E41012}"/>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980127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F004C1C-2044-4188-A952-78EC2F3C0014}"/>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9629460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78469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10515600" cy="823912"/>
          </a:xfrm>
        </p:spPr>
        <p:txBody>
          <a:bodyPr anchor="b">
            <a:noAutofit/>
          </a:bodyPr>
          <a:lstStyle>
            <a:lvl1pPr marL="0" indent="0">
              <a:buNone/>
              <a:defRPr sz="32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1051560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3A46C29-0783-45A9-B5E2-09C47E62D181}"/>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91750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DE91-D430-AD8A-8652-07D547C0E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AC998-8964-ECF3-BB83-29659E8B7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402D48-BE09-D878-BE4D-797940680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0088B8-ED7E-E32B-AB0E-DB720A57CF77}"/>
              </a:ext>
            </a:extLst>
          </p:cNvPr>
          <p:cNvSpPr>
            <a:spLocks noGrp="1"/>
          </p:cNvSpPr>
          <p:nvPr>
            <p:ph type="dt" sz="half" idx="10"/>
          </p:nvPr>
        </p:nvSpPr>
        <p:spPr/>
        <p:txBody>
          <a:bodyPr/>
          <a:lstStyle/>
          <a:p>
            <a:fld id="{AFDFE4ED-4E72-41FD-8CAF-C5C3726DBBC2}" type="datetimeFigureOut">
              <a:rPr lang="en-US" smtClean="0"/>
              <a:t>1/25/2024</a:t>
            </a:fld>
            <a:endParaRPr lang="en-US"/>
          </a:p>
        </p:txBody>
      </p:sp>
      <p:sp>
        <p:nvSpPr>
          <p:cNvPr id="6" name="Footer Placeholder 5">
            <a:extLst>
              <a:ext uri="{FF2B5EF4-FFF2-40B4-BE49-F238E27FC236}">
                <a16:creationId xmlns:a16="http://schemas.microsoft.com/office/drawing/2014/main" id="{969AA84D-0EAE-2C68-8FCA-2FF3919CA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9A5A-75A6-4977-3E90-C5D289993886}"/>
              </a:ext>
            </a:extLst>
          </p:cNvPr>
          <p:cNvSpPr>
            <a:spLocks noGrp="1"/>
          </p:cNvSpPr>
          <p:nvPr>
            <p:ph type="sldNum" sz="quarter" idx="12"/>
          </p:nvPr>
        </p:nvSpPr>
        <p:spPr/>
        <p:txBody>
          <a:bodyPr/>
          <a:lstStyle/>
          <a:p>
            <a:fld id="{1CFAA330-B254-46F2-B08D-B430ED252F9F}" type="slidenum">
              <a:rPr lang="en-US" smtClean="0"/>
              <a:t>‹#›</a:t>
            </a:fld>
            <a:endParaRPr lang="en-US"/>
          </a:p>
        </p:txBody>
      </p:sp>
    </p:spTree>
    <p:extLst>
      <p:ext uri="{BB962C8B-B14F-4D97-AF65-F5344CB8AC3E}">
        <p14:creationId xmlns:p14="http://schemas.microsoft.com/office/powerpoint/2010/main" val="41174422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78469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3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3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7F0E172-050F-4E15-BF19-6072637E2D84}"/>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2140229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buClr>
                <a:srgbClr val="778B51"/>
              </a:buCl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987425"/>
            <a:ext cx="3932237" cy="4881563"/>
          </a:xfr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D202D9A1-AED8-4FF9-90B7-C1BA59B407C3}"/>
              </a:ext>
            </a:extLst>
          </p:cNvPr>
          <p:cNvSpPr>
            <a:spLocks noGrp="1"/>
          </p:cNvSpPr>
          <p:nvPr>
            <p:ph type="title"/>
          </p:nvPr>
        </p:nvSpPr>
        <p:spPr>
          <a:xfrm>
            <a:off x="926976" y="0"/>
            <a:ext cx="10515600" cy="738196"/>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28C23698-1322-4C3C-8CE6-82CA5CE364F6}"/>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354409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8B344E59-8D2A-422D-B159-C0211AFA971E}"/>
              </a:ext>
            </a:extLst>
          </p:cNvPr>
          <p:cNvSpPr txBox="1">
            <a:spLocks/>
          </p:cNvSpPr>
          <p:nvPr userDrawn="1"/>
        </p:nvSpPr>
        <p:spPr>
          <a:xfrm>
            <a:off x="926976" y="0"/>
            <a:ext cx="10515600" cy="7381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Helvetica" panose="020B0604020202020204" pitchFamily="34" charset="0"/>
                <a:ea typeface="+mj-ea"/>
                <a:cs typeface="Helvetica" panose="020B0604020202020204" pitchFamily="34" charset="0"/>
              </a:defRPr>
            </a:lvl1pPr>
          </a:lstStyle>
          <a:p>
            <a:r>
              <a:rPr lang="en-US">
                <a:latin typeface="Arial" panose="020B0604020202020204" pitchFamily="34" charset="0"/>
                <a:cs typeface="Arial" panose="020B0604020202020204" pitchFamily="34" charset="0"/>
              </a:rPr>
              <a:t>Click to edit Master title style</a:t>
            </a:r>
          </a:p>
        </p:txBody>
      </p:sp>
      <p:pic>
        <p:nvPicPr>
          <p:cNvPr id="9" name="Picture 8">
            <a:extLst>
              <a:ext uri="{FF2B5EF4-FFF2-40B4-BE49-F238E27FC236}">
                <a16:creationId xmlns:a16="http://schemas.microsoft.com/office/drawing/2014/main" id="{72C51196-9EE0-4717-8395-BFB8FC606FF5}"/>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760725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21903"/>
            <a:ext cx="2743200" cy="419564"/>
          </a:xfrm>
          <a:prstGeom prst="rect">
            <a:avLst/>
          </a:prstGeom>
        </p:spPr>
        <p:txBody>
          <a:bodyPr/>
          <a:lstStyle/>
          <a:p>
            <a:fld id="{D3DEFF14-EB3F-4790-80E3-F21BAA1C3751}" type="datetime1">
              <a:rPr lang="en-US" smtClean="0"/>
              <a:t>1/25/2024</a:t>
            </a:fld>
            <a:endParaRPr lang="en-US"/>
          </a:p>
        </p:txBody>
      </p:sp>
      <p:sp>
        <p:nvSpPr>
          <p:cNvPr id="5" name="Footer Placeholder 4"/>
          <p:cNvSpPr>
            <a:spLocks noGrp="1"/>
          </p:cNvSpPr>
          <p:nvPr>
            <p:ph type="ftr" sz="quarter" idx="11"/>
          </p:nvPr>
        </p:nvSpPr>
        <p:spPr>
          <a:xfrm>
            <a:off x="4038600" y="6221903"/>
            <a:ext cx="4114800" cy="419564"/>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221903"/>
            <a:ext cx="2743200" cy="410066"/>
          </a:xfrm>
          <a:prstGeom prst="rect">
            <a:avLst/>
          </a:prstGeom>
        </p:spPr>
        <p:txBody>
          <a:bodyPr/>
          <a:lstStyle/>
          <a:p>
            <a:fld id="{5A857258-FFC2-7D4D-A206-B001053DCD77}" type="slidenum">
              <a:rPr lang="en-US" smtClean="0"/>
              <a:t>‹#›</a:t>
            </a:fld>
            <a:endParaRPr lang="en-US"/>
          </a:p>
        </p:txBody>
      </p:sp>
      <p:pic>
        <p:nvPicPr>
          <p:cNvPr id="7" name="Picture 6">
            <a:extLst>
              <a:ext uri="{FF2B5EF4-FFF2-40B4-BE49-F238E27FC236}">
                <a16:creationId xmlns:a16="http://schemas.microsoft.com/office/drawing/2014/main" id="{E1CFBE6A-1924-414F-A62F-7DD5001B5F39}"/>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642459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3.png"/><Relationship Id="rId5" Type="http://schemas.openxmlformats.org/officeDocument/2006/relationships/slideLayout" Target="../slideLayouts/slideLayout90.xml"/><Relationship Id="rId10" Type="http://schemas.openxmlformats.org/officeDocument/2006/relationships/tags" Target="../tags/tag1.xml"/><Relationship Id="rId4" Type="http://schemas.openxmlformats.org/officeDocument/2006/relationships/slideLayout" Target="../slideLayouts/slideLayout89.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7ECC0-B3FE-CD16-123D-A7A9F3A31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44B46A-7B96-8F5B-AABF-330DE102B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1F515-1D48-77F6-BE44-8F0862F84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FE4ED-4E72-41FD-8CAF-C5C3726DBBC2}" type="datetimeFigureOut">
              <a:rPr lang="en-US" smtClean="0"/>
              <a:t>1/25/2024</a:t>
            </a:fld>
            <a:endParaRPr lang="en-US"/>
          </a:p>
        </p:txBody>
      </p:sp>
      <p:sp>
        <p:nvSpPr>
          <p:cNvPr id="5" name="Footer Placeholder 4">
            <a:extLst>
              <a:ext uri="{FF2B5EF4-FFF2-40B4-BE49-F238E27FC236}">
                <a16:creationId xmlns:a16="http://schemas.microsoft.com/office/drawing/2014/main" id="{3423A258-171C-8DA1-DED7-AEA7C0EFE7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DF5AD3-798A-ED4A-D988-096C05D7E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AA330-B254-46F2-B08D-B430ED252F9F}" type="slidenum">
              <a:rPr lang="en-US" smtClean="0"/>
              <a:t>‹#›</a:t>
            </a:fld>
            <a:endParaRPr lang="en-US"/>
          </a:p>
        </p:txBody>
      </p:sp>
    </p:spTree>
    <p:extLst>
      <p:ext uri="{BB962C8B-B14F-4D97-AF65-F5344CB8AC3E}">
        <p14:creationId xmlns:p14="http://schemas.microsoft.com/office/powerpoint/2010/main" val="357864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6CAC8-1ED0-417B-A0FB-188446118490}"/>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A2F2E5-F820-4B8B-9137-C10946210347}"/>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9E63F-2A5B-4453-A71F-D8E22EE590D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B2335-ACAE-4667-86F4-DA52182615BE}" type="datetimeFigureOut">
              <a:rPr lang="en-US" smtClean="0"/>
              <a:t>1/25/2024</a:t>
            </a:fld>
            <a:endParaRPr lang="en-US"/>
          </a:p>
        </p:txBody>
      </p:sp>
      <p:sp>
        <p:nvSpPr>
          <p:cNvPr id="5" name="Footer Placeholder 4">
            <a:extLst>
              <a:ext uri="{FF2B5EF4-FFF2-40B4-BE49-F238E27FC236}">
                <a16:creationId xmlns:a16="http://schemas.microsoft.com/office/drawing/2014/main" id="{F315A099-DA13-4B0C-9883-338C333C9DE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F16771-44F7-4E1D-9722-66B8D3070E2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5F621-940D-4CA6-AE8D-6CAC9592C4AF}" type="slidenum">
              <a:rPr lang="en-US" smtClean="0"/>
              <a:t>‹#›</a:t>
            </a:fld>
            <a:endParaRPr lang="en-US"/>
          </a:p>
        </p:txBody>
      </p:sp>
    </p:spTree>
    <p:extLst>
      <p:ext uri="{BB962C8B-B14F-4D97-AF65-F5344CB8AC3E}">
        <p14:creationId xmlns:p14="http://schemas.microsoft.com/office/powerpoint/2010/main" val="33369778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8BB52-3902-425D-98E8-D280FC0A274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FE50A8-2697-46D1-ADD7-A1EE6AB07DDD}"/>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2B182-6667-40AA-B83C-E29B500B1F4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D89B0-1862-4D0B-9C73-E3C330C79B57}" type="datetimeFigureOut">
              <a:rPr lang="en-US" smtClean="0"/>
              <a:t>1/25/2024</a:t>
            </a:fld>
            <a:endParaRPr lang="en-US"/>
          </a:p>
        </p:txBody>
      </p:sp>
      <p:sp>
        <p:nvSpPr>
          <p:cNvPr id="5" name="Footer Placeholder 4">
            <a:extLst>
              <a:ext uri="{FF2B5EF4-FFF2-40B4-BE49-F238E27FC236}">
                <a16:creationId xmlns:a16="http://schemas.microsoft.com/office/drawing/2014/main" id="{8E44A571-BD4F-4014-B96D-29F20541C6FC}"/>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63A892-2A13-4AA7-8411-28EB6F677BB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E987D-9E61-44A1-860D-5B1CA856FE7C}" type="slidenum">
              <a:rPr lang="en-US" smtClean="0"/>
              <a:t>‹#›</a:t>
            </a:fld>
            <a:endParaRPr lang="en-US"/>
          </a:p>
        </p:txBody>
      </p:sp>
    </p:spTree>
    <p:extLst>
      <p:ext uri="{BB962C8B-B14F-4D97-AF65-F5344CB8AC3E}">
        <p14:creationId xmlns:p14="http://schemas.microsoft.com/office/powerpoint/2010/main" val="37509638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5472" y="188536"/>
            <a:ext cx="8538329" cy="9883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5741"/>
            <a:ext cx="10515600" cy="47912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6966"/>
            <a:ext cx="2743200" cy="296944"/>
          </a:xfrm>
          <a:prstGeom prst="rect">
            <a:avLst/>
          </a:prstGeom>
        </p:spPr>
        <p:txBody>
          <a:bodyPr vert="horz" lIns="91440" tIns="45720" rIns="91440" bIns="45720" rtlCol="0" anchor="ctr"/>
          <a:lstStyle>
            <a:lvl1pPr algn="l">
              <a:defRPr sz="12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fld id="{66FE8103-BD1A-4071-9B88-16C68830584B}" type="datetime1">
              <a:rPr lang="en-US" smtClean="0"/>
              <a:t>1/25/2024</a:t>
            </a:fld>
            <a:endParaRPr lang="en-US"/>
          </a:p>
        </p:txBody>
      </p:sp>
      <p:sp>
        <p:nvSpPr>
          <p:cNvPr id="5" name="Footer Placeholder 4"/>
          <p:cNvSpPr>
            <a:spLocks noGrp="1"/>
          </p:cNvSpPr>
          <p:nvPr>
            <p:ph type="ftr" sz="quarter" idx="3"/>
          </p:nvPr>
        </p:nvSpPr>
        <p:spPr>
          <a:xfrm>
            <a:off x="3896410" y="6561056"/>
            <a:ext cx="4269557" cy="296944"/>
          </a:xfrm>
          <a:prstGeom prst="rect">
            <a:avLst/>
          </a:prstGeom>
        </p:spPr>
        <p:txBody>
          <a:bodyPr vert="horz" lIns="91440" tIns="45720" rIns="91440" bIns="45720" rtlCol="0" anchor="ctr"/>
          <a:lstStyle>
            <a:lvl1pPr algn="ctr">
              <a:defRPr sz="11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a:p>
            <a:r>
              <a:rPr lang="en-US"/>
              <a:t>© Empathic Leadership Institute Inc 2021</a:t>
            </a:r>
          </a:p>
          <a:p>
            <a:r>
              <a:rPr lang="en-US" sz="900"/>
              <a:t>www.EmpathicLeadershipInstitute.com</a:t>
            </a:r>
          </a:p>
          <a:p>
            <a:endParaRPr lang="en-US"/>
          </a:p>
        </p:txBody>
      </p:sp>
      <p:sp>
        <p:nvSpPr>
          <p:cNvPr id="6" name="Slide Number Placeholder 5"/>
          <p:cNvSpPr>
            <a:spLocks noGrp="1"/>
          </p:cNvSpPr>
          <p:nvPr>
            <p:ph type="sldNum" sz="quarter" idx="4"/>
          </p:nvPr>
        </p:nvSpPr>
        <p:spPr>
          <a:xfrm>
            <a:off x="8610600" y="6561057"/>
            <a:ext cx="2743200" cy="262854"/>
          </a:xfrm>
          <a:prstGeom prst="rect">
            <a:avLst/>
          </a:prstGeom>
        </p:spPr>
        <p:txBody>
          <a:bodyPr vert="horz" lIns="91440" tIns="45720" rIns="91440" bIns="45720" rtlCol="0" anchor="ctr"/>
          <a:lstStyle>
            <a:lvl1pPr algn="r">
              <a:defRPr sz="1200">
                <a:solidFill>
                  <a:srgbClr val="17233F"/>
                </a:solidFill>
                <a:latin typeface="Open Sans" panose="020B0606030504020204" pitchFamily="34" charset="0"/>
                <a:ea typeface="Open Sans" panose="020B0606030504020204" pitchFamily="34" charset="0"/>
                <a:cs typeface="Open Sans" panose="020B0606030504020204" pitchFamily="34" charset="0"/>
              </a:defRPr>
            </a:lvl1pPr>
          </a:lstStyle>
          <a:p>
            <a:fld id="{5EDF162D-6608-4D54-BC35-5FD7CC82556B}" type="slidenum">
              <a:rPr lang="en-US" smtClean="0"/>
              <a:pPr/>
              <a:t>‹#›</a:t>
            </a:fld>
            <a:endParaRPr lang="en-US"/>
          </a:p>
        </p:txBody>
      </p:sp>
    </p:spTree>
    <p:extLst>
      <p:ext uri="{BB962C8B-B14F-4D97-AF65-F5344CB8AC3E}">
        <p14:creationId xmlns:p14="http://schemas.microsoft.com/office/powerpoint/2010/main" val="7556264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Lst>
  <p:hf hdr="0" dt="0"/>
  <p:txStyles>
    <p:titleStyle>
      <a:lvl1pPr algn="l" defTabSz="914400" rtl="0" eaLnBrk="1" latinLnBrk="0" hangingPunct="1">
        <a:lnSpc>
          <a:spcPct val="90000"/>
        </a:lnSpc>
        <a:spcBef>
          <a:spcPct val="0"/>
        </a:spcBef>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7A37F-4339-4EFB-9F98-192D8903B20A}" type="datetimeFigureOut">
              <a:rPr lang="en-US" smtClean="0"/>
              <a:t>1/25/2024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C85F8-2661-4C40-A502-3833AD935A0C}" type="slidenum">
              <a:rPr lang="en-US" smtClean="0"/>
              <a:t>‹#›</a:t>
            </a:fld>
            <a:endParaRPr lang="en-US"/>
          </a:p>
        </p:txBody>
      </p:sp>
    </p:spTree>
    <p:extLst>
      <p:ext uri="{BB962C8B-B14F-4D97-AF65-F5344CB8AC3E}">
        <p14:creationId xmlns:p14="http://schemas.microsoft.com/office/powerpoint/2010/main" val="201665167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xStyles>
    <p:titleStyle>
      <a:lvl1pPr algn="ctr" defTabSz="914411" rtl="0" eaLnBrk="1" latinLnBrk="0" hangingPunct="1">
        <a:spcBef>
          <a:spcPct val="0"/>
        </a:spcBef>
        <a:buNone/>
        <a:defRPr sz="4400" kern="1200">
          <a:solidFill>
            <a:schemeClr val="tx1"/>
          </a:solidFill>
          <a:latin typeface="+mj-lt"/>
          <a:ea typeface="+mj-ea"/>
          <a:cs typeface="+mj-cs"/>
        </a:defRPr>
      </a:lvl1pPr>
    </p:titleStyle>
    <p:bodyStyle>
      <a:lvl1pPr marL="342905" indent="-342905" algn="l" defTabSz="91441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0" indent="-285753" algn="l" defTabSz="91441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4" indent="-228603" algn="l" defTabSz="91441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20"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6"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32"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7"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3"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8"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E137C-744B-402C-BD48-AB1525CCA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19AF09-ECFD-4CFC-BA95-AE322666B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EDED6-74AE-40F1-AC49-D7F9DDDD0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3888A-EF5A-46E0-98DC-6520FA074994}" type="datetimeFigureOut">
              <a:rPr lang="en-US" smtClean="0"/>
              <a:t>1/25/2024</a:t>
            </a:fld>
            <a:endParaRPr lang="en-US"/>
          </a:p>
        </p:txBody>
      </p:sp>
      <p:sp>
        <p:nvSpPr>
          <p:cNvPr id="5" name="Footer Placeholder 4">
            <a:extLst>
              <a:ext uri="{FF2B5EF4-FFF2-40B4-BE49-F238E27FC236}">
                <a16:creationId xmlns:a16="http://schemas.microsoft.com/office/drawing/2014/main" id="{D2739C63-CAC7-4508-BF13-B011350DA2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744DDD-F7E2-4064-A06D-68F7DBDA42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5F0F4-0AB3-4DA5-B18B-B0C2CFAAC1F5}" type="slidenum">
              <a:rPr lang="en-US" smtClean="0"/>
              <a:t>‹#›</a:t>
            </a:fld>
            <a:endParaRPr lang="en-US"/>
          </a:p>
        </p:txBody>
      </p:sp>
    </p:spTree>
    <p:extLst>
      <p:ext uri="{BB962C8B-B14F-4D97-AF65-F5344CB8AC3E}">
        <p14:creationId xmlns:p14="http://schemas.microsoft.com/office/powerpoint/2010/main" val="292953822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fontAlgn="base">
              <a:spcBef>
                <a:spcPct val="0"/>
              </a:spcBef>
              <a:spcAft>
                <a:spcPct val="0"/>
              </a:spcAft>
              <a:defRPr/>
            </a:pPr>
            <a:endParaRPr lang="en-US" alt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fontAlgn="base">
              <a:spcBef>
                <a:spcPct val="0"/>
              </a:spcBef>
              <a:spcAft>
                <a:spcPct val="0"/>
              </a:spcAft>
              <a:defRPr/>
            </a:pPr>
            <a:endParaRPr lang="en-US" alt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8EAE00F4-DAEF-43A7-9994-060F0AA1C1A4}" type="slidenum">
              <a:rPr lang="en-US" altLang="en-US">
                <a:solidFill>
                  <a:prstClr val="black">
                    <a:tint val="75000"/>
                  </a:prstClr>
                </a:solidFill>
                <a:latin typeface="Arial" charset="0"/>
                <a:cs typeface="Arial" charset="0"/>
              </a:rPr>
              <a:pPr fontAlgn="base">
                <a:spcBef>
                  <a:spcPct val="0"/>
                </a:spcBef>
                <a:spcAft>
                  <a:spcPct val="0"/>
                </a:spcAft>
                <a:defRPr/>
              </a:pPr>
              <a:t>‹#›</a:t>
            </a:fld>
            <a:endParaRPr lang="en-US" alt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78891676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6" algn="ctr" rtl="0" fontAlgn="base">
        <a:spcBef>
          <a:spcPct val="0"/>
        </a:spcBef>
        <a:spcAft>
          <a:spcPct val="0"/>
        </a:spcAft>
        <a:defRPr sz="4400">
          <a:solidFill>
            <a:schemeClr val="tx1"/>
          </a:solidFill>
          <a:latin typeface="Calibri" pitchFamily="34" charset="0"/>
        </a:defRPr>
      </a:lvl6pPr>
      <a:lvl7pPr marL="914411" algn="ctr" rtl="0" fontAlgn="base">
        <a:spcBef>
          <a:spcPct val="0"/>
        </a:spcBef>
        <a:spcAft>
          <a:spcPct val="0"/>
        </a:spcAft>
        <a:defRPr sz="4400">
          <a:solidFill>
            <a:schemeClr val="tx1"/>
          </a:solidFill>
          <a:latin typeface="Calibri" pitchFamily="34" charset="0"/>
        </a:defRPr>
      </a:lvl7pPr>
      <a:lvl8pPr marL="1371617" algn="ctr" rtl="0" fontAlgn="base">
        <a:spcBef>
          <a:spcPct val="0"/>
        </a:spcBef>
        <a:spcAft>
          <a:spcPct val="0"/>
        </a:spcAft>
        <a:defRPr sz="4400">
          <a:solidFill>
            <a:schemeClr val="tx1"/>
          </a:solidFill>
          <a:latin typeface="Calibri" pitchFamily="34" charset="0"/>
        </a:defRPr>
      </a:lvl8pPr>
      <a:lvl9pPr marL="1828823" algn="ctr" rtl="0" fontAlgn="base">
        <a:spcBef>
          <a:spcPct val="0"/>
        </a:spcBef>
        <a:spcAft>
          <a:spcPct val="0"/>
        </a:spcAft>
        <a:defRPr sz="4400">
          <a:solidFill>
            <a:schemeClr val="tx1"/>
          </a:solidFill>
          <a:latin typeface="Calibri" pitchFamily="34" charset="0"/>
        </a:defRPr>
      </a:lvl9pPr>
    </p:titleStyle>
    <p:bodyStyle>
      <a:lvl1pPr marL="342905" indent="-342905"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60" indent="-285753"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14" indent="-228603"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20" indent="-228603"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26" indent="-22860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32"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7"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3"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8"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7966DE-3A6C-426C-B889-20DC60FE4CA9}"/>
              </a:ext>
            </a:extLst>
          </p:cNvPr>
          <p:cNvSpPr/>
          <p:nvPr userDrawn="1"/>
        </p:nvSpPr>
        <p:spPr>
          <a:xfrm>
            <a:off x="4" y="-1"/>
            <a:ext cx="12192000" cy="1070200"/>
          </a:xfrm>
          <a:prstGeom prst="rect">
            <a:avLst/>
          </a:prstGeom>
          <a:solidFill>
            <a:srgbClr val="074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838200" y="1438183"/>
            <a:ext cx="10515600" cy="47387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88BFA2E-6DE8-4364-A600-D8D3A6ED7DEC}"/>
              </a:ext>
            </a:extLst>
          </p:cNvPr>
          <p:cNvSpPr/>
          <p:nvPr userDrawn="1"/>
        </p:nvSpPr>
        <p:spPr>
          <a:xfrm>
            <a:off x="-8" y="1070199"/>
            <a:ext cx="12192004" cy="74815"/>
          </a:xfrm>
          <a:prstGeom prst="rect">
            <a:avLst/>
          </a:prstGeom>
          <a:solidFill>
            <a:srgbClr val="F0D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l" defTabSz="457200" rtl="0" eaLnBrk="1" latinLnBrk="0" hangingPunct="1"/>
            <a:endParaRPr lang="en-US" sz="3200" b="1">
              <a:solidFill>
                <a:schemeClr val="bg1"/>
              </a:solidFill>
              <a:latin typeface="Calibri" panose="020F0502020204030204" pitchFamily="34" charset="0"/>
            </a:endParaRPr>
          </a:p>
        </p:txBody>
      </p:sp>
      <p:sp>
        <p:nvSpPr>
          <p:cNvPr id="2" name="Title Placeholder 1"/>
          <p:cNvSpPr>
            <a:spLocks noGrp="1"/>
          </p:cNvSpPr>
          <p:nvPr>
            <p:ph type="title"/>
          </p:nvPr>
        </p:nvSpPr>
        <p:spPr>
          <a:xfrm>
            <a:off x="926976" y="0"/>
            <a:ext cx="10515600" cy="738196"/>
          </a:xfrm>
          <a:prstGeom prst="rect">
            <a:avLst/>
          </a:prstGeom>
        </p:spPr>
        <p:txBody>
          <a:bodyPr vert="horz" lIns="91440" tIns="45720" rIns="91440" bIns="45720" rtlCol="0" anchor="ctr">
            <a:normAutofit/>
          </a:bodyPr>
          <a:lstStyle/>
          <a:p>
            <a:r>
              <a:rPr lang="en-US"/>
              <a:t>Click to edit Master title style</a:t>
            </a:r>
          </a:p>
        </p:txBody>
      </p:sp>
      <p:pic>
        <p:nvPicPr>
          <p:cNvPr id="15" name="Picture 14">
            <a:extLst>
              <a:ext uri="{FF2B5EF4-FFF2-40B4-BE49-F238E27FC236}">
                <a16:creationId xmlns:a16="http://schemas.microsoft.com/office/drawing/2014/main" id="{1D5E5E7F-D851-41F2-AF30-9323E51CABD3}"/>
              </a:ext>
            </a:extLst>
          </p:cNvPr>
          <p:cNvPicPr>
            <a:picLocks noChangeAspect="1"/>
          </p:cNvPicPr>
          <p:nvPr userDrawn="1"/>
        </p:nvPicPr>
        <p:blipFill>
          <a:blip r:embed="rId11"/>
          <a:stretch>
            <a:fillRect/>
          </a:stretch>
        </p:blipFill>
        <p:spPr>
          <a:xfrm>
            <a:off x="0" y="6793237"/>
            <a:ext cx="12192000" cy="73152"/>
          </a:xfrm>
          <a:prstGeom prst="rect">
            <a:avLst/>
          </a:prstGeom>
        </p:spPr>
      </p:pic>
    </p:spTree>
    <p:custDataLst>
      <p:tags r:id="rId10"/>
    </p:custDataLst>
    <p:extLst>
      <p:ext uri="{BB962C8B-B14F-4D97-AF65-F5344CB8AC3E}">
        <p14:creationId xmlns:p14="http://schemas.microsoft.com/office/powerpoint/2010/main" val="196055345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Lst>
  <p:hf hdr="0" ftr="0" dt="0"/>
  <p:txStyles>
    <p:title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Tx/>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6.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www.helpguide.org/articles/ptsd-trauma/coping-with-emotional-and-psychological-trauma.htm"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ocialwork.buffalo.edu/social-research/institutes-centers/institute-on-trauma-and-trauma-informed-care/Trauma-Informed-Organizational-Change-Manual0.html"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www.youtube.com/watch?v=elW69hyPUu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hyperlink" Target="https://www.integration.samhsa.gov/clinical-practice/trauma"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store.samhsa.gov/sites/default/files/d7/priv/sma14-4884.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andrabloom.com/wp-content/uploads/2017-BLOOM-THE-SANCTUARY-MODEL-THROUGH-THE-LENS-OF-MORAL-SAFETY.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2" Type="http://schemas.openxmlformats.org/officeDocument/2006/relationships/hyperlink" Target="https://thefearlessheart.org/the-trouble-with-mourning/"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hyperlink" Target="https://www.yvetteerasmus.com/blog/what-does-it-mean-to-grieve-well" TargetMode="Externa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hyperlink" Target="https://www.yvetteerasmus.com/blog/what-does-it-mean-to-grieve-well"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ocialwork.buffalo.edu/social-research/institutes-centers/institute-on-trauma-and-trauma-informed-care/Trauma-Informed-Organizational-Change-Manual0.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www.compassionfatigue.org/pages/LowImpactDisclosure.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ompassionfatigue.org/pages/LowImpactDisclosure.pdf"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s://www.tendacademy.ca/low-impact-debriefing-how-to-stop-sliming-each-other/"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ompassionfatigue.org/pages/LowImpactDisclosure.pdf"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s://www.tendacademy.ca/low-impact-debriefing-how-to-stop-sliming-each-oth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hyperlink" Target="https://www.storypeople.com/"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88.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tiff"/><Relationship Id="rId1" Type="http://schemas.openxmlformats.org/officeDocument/2006/relationships/slideLayout" Target="../slideLayouts/slideLayout8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mailto:nkusmaul@umbc.edu"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mailto:paige@paigeahead.com" TargetMode="External"/><Relationship Id="rId4" Type="http://schemas.openxmlformats.org/officeDocument/2006/relationships/hyperlink" Target="http://www.paigeahead.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D0CF-2244-4930-B07C-0EDF98862D7D}"/>
              </a:ext>
            </a:extLst>
          </p:cNvPr>
          <p:cNvSpPr>
            <a:spLocks noGrp="1"/>
          </p:cNvSpPr>
          <p:nvPr>
            <p:ph type="ctrTitle"/>
          </p:nvPr>
        </p:nvSpPr>
        <p:spPr>
          <a:xfrm>
            <a:off x="4656222" y="2244558"/>
            <a:ext cx="7391400" cy="2387600"/>
          </a:xfrm>
        </p:spPr>
        <p:txBody>
          <a:bodyPr>
            <a:noAutofit/>
          </a:bodyPr>
          <a:lstStyle/>
          <a:p>
            <a:r>
              <a:rPr lang="en-US" sz="4600" i="1"/>
              <a:t>Welcome to our roundtable series. </a:t>
            </a:r>
            <a:br>
              <a:rPr lang="en-US" sz="4600" i="1"/>
            </a:br>
            <a:r>
              <a:rPr lang="en-US" sz="4600" i="1"/>
              <a:t>We’re glad you’re here.</a:t>
            </a:r>
            <a:endParaRPr lang="en-US" sz="4600" i="1">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949795F-85AA-43A5-A95C-60305C8A85DC}"/>
              </a:ext>
            </a:extLst>
          </p:cNvPr>
          <p:cNvPicPr>
            <a:picLocks noChangeAspect="1"/>
          </p:cNvPicPr>
          <p:nvPr/>
        </p:nvPicPr>
        <p:blipFill>
          <a:blip r:embed="rId3"/>
          <a:stretch>
            <a:fillRect/>
          </a:stretch>
        </p:blipFill>
        <p:spPr>
          <a:xfrm>
            <a:off x="0" y="6793237"/>
            <a:ext cx="12192000" cy="73152"/>
          </a:xfrm>
          <a:prstGeom prst="rect">
            <a:avLst/>
          </a:prstGeom>
        </p:spPr>
      </p:pic>
      <p:pic>
        <p:nvPicPr>
          <p:cNvPr id="2050" name="Picture 2" descr="AMDA Suggests Oral Feedings Rather Than Feeding Tubes | Choosing Wisely">
            <a:extLst>
              <a:ext uri="{FF2B5EF4-FFF2-40B4-BE49-F238E27FC236}">
                <a16:creationId xmlns:a16="http://schemas.microsoft.com/office/drawing/2014/main" id="{830D4D6D-CCE4-4A8D-B996-E7CBE756B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5732" y="5640751"/>
            <a:ext cx="2519494" cy="791935"/>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4979B890-D241-46C5-BF4E-92B6B8B87903}"/>
              </a:ext>
            </a:extLst>
          </p:cNvPr>
          <p:cNvSpPr txBox="1">
            <a:spLocks/>
          </p:cNvSpPr>
          <p:nvPr/>
        </p:nvSpPr>
        <p:spPr>
          <a:xfrm>
            <a:off x="6929306" y="101358"/>
            <a:ext cx="5002636" cy="4278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Tx/>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Tx/>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ClrTx/>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ClrTx/>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ClrTx/>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Roundtable Discussion #5</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August 25th, 2022</a:t>
            </a:r>
          </a:p>
        </p:txBody>
      </p:sp>
      <p:pic>
        <p:nvPicPr>
          <p:cNvPr id="4" name="Picture 3" descr="Text&#10;&#10;Description automatically generated">
            <a:extLst>
              <a:ext uri="{FF2B5EF4-FFF2-40B4-BE49-F238E27FC236}">
                <a16:creationId xmlns:a16="http://schemas.microsoft.com/office/drawing/2014/main" id="{07863E9D-2C35-F555-9CF6-587C5A010166}"/>
              </a:ext>
            </a:extLst>
          </p:cNvPr>
          <p:cNvPicPr>
            <a:picLocks noChangeAspect="1"/>
          </p:cNvPicPr>
          <p:nvPr/>
        </p:nvPicPr>
        <p:blipFill>
          <a:blip r:embed="rId5"/>
          <a:stretch>
            <a:fillRect/>
          </a:stretch>
        </p:blipFill>
        <p:spPr>
          <a:xfrm>
            <a:off x="755822" y="1696994"/>
            <a:ext cx="3810000" cy="3810000"/>
          </a:xfrm>
          <a:prstGeom prst="rect">
            <a:avLst/>
          </a:prstGeom>
        </p:spPr>
      </p:pic>
    </p:spTree>
    <p:extLst>
      <p:ext uri="{BB962C8B-B14F-4D97-AF65-F5344CB8AC3E}">
        <p14:creationId xmlns:p14="http://schemas.microsoft.com/office/powerpoint/2010/main" val="3405500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A87A-6A67-437C-998B-82B1E6940D99}"/>
              </a:ext>
            </a:extLst>
          </p:cNvPr>
          <p:cNvSpPr>
            <a:spLocks noGrp="1"/>
          </p:cNvSpPr>
          <p:nvPr>
            <p:ph type="title"/>
          </p:nvPr>
        </p:nvSpPr>
        <p:spPr>
          <a:xfrm>
            <a:off x="838200" y="365125"/>
            <a:ext cx="10515600" cy="1325563"/>
          </a:xfrm>
        </p:spPr>
        <p:txBody>
          <a:bodyPr/>
          <a:lstStyle/>
          <a:p>
            <a:r>
              <a:rPr lang="en-US"/>
              <a:t>Emotional and Psychological Trauma</a:t>
            </a:r>
          </a:p>
        </p:txBody>
      </p:sp>
      <p:sp>
        <p:nvSpPr>
          <p:cNvPr id="3" name="Content Placeholder 2">
            <a:extLst>
              <a:ext uri="{FF2B5EF4-FFF2-40B4-BE49-F238E27FC236}">
                <a16:creationId xmlns:a16="http://schemas.microsoft.com/office/drawing/2014/main" id="{FE1ED753-5744-4D77-A4F6-BF8207C1000A}"/>
              </a:ext>
            </a:extLst>
          </p:cNvPr>
          <p:cNvSpPr>
            <a:spLocks noGrp="1"/>
          </p:cNvSpPr>
          <p:nvPr>
            <p:ph idx="1"/>
          </p:nvPr>
        </p:nvSpPr>
        <p:spPr/>
        <p:txBody>
          <a:bodyPr/>
          <a:lstStyle/>
          <a:p>
            <a:pPr marL="0" indent="0">
              <a:buNone/>
            </a:pPr>
            <a:r>
              <a:rPr lang="en-US"/>
              <a:t>“Result of </a:t>
            </a:r>
            <a:r>
              <a:rPr lang="en-US" b="1">
                <a:solidFill>
                  <a:schemeClr val="accent2"/>
                </a:solidFill>
              </a:rPr>
              <a:t>extraordinarily stressful events </a:t>
            </a:r>
            <a:r>
              <a:rPr lang="en-US"/>
              <a:t>that shatter your sense of security, making you feel </a:t>
            </a:r>
            <a:r>
              <a:rPr lang="en-US" b="1">
                <a:solidFill>
                  <a:schemeClr val="accent2"/>
                </a:solidFill>
              </a:rPr>
              <a:t>helpless</a:t>
            </a:r>
            <a:r>
              <a:rPr lang="en-US"/>
              <a:t> in a dangerous world. Often involve a threat to life or safety, but any situation that leaves you </a:t>
            </a:r>
            <a:r>
              <a:rPr lang="en-US" b="1">
                <a:solidFill>
                  <a:schemeClr val="accent2"/>
                </a:solidFill>
              </a:rPr>
              <a:t>feeling overwhelmed </a:t>
            </a:r>
            <a:r>
              <a:rPr lang="en-US"/>
              <a:t>and </a:t>
            </a:r>
            <a:r>
              <a:rPr lang="en-US" b="1">
                <a:solidFill>
                  <a:schemeClr val="accent2"/>
                </a:solidFill>
              </a:rPr>
              <a:t>isolated</a:t>
            </a:r>
            <a:r>
              <a:rPr lang="en-US"/>
              <a:t> can result in trauma, even if it doesn’t involve physical harm. The more </a:t>
            </a:r>
            <a:r>
              <a:rPr lang="en-US" b="1">
                <a:solidFill>
                  <a:srgbClr val="ED7D31"/>
                </a:solidFill>
              </a:rPr>
              <a:t>frightened and helpless </a:t>
            </a:r>
            <a:r>
              <a:rPr lang="en-US"/>
              <a:t>you feel, the more likely you are to be traumatized.”</a:t>
            </a:r>
          </a:p>
          <a:p>
            <a:endParaRPr lang="en-US"/>
          </a:p>
          <a:p>
            <a:pPr marL="0" indent="0">
              <a:buNone/>
            </a:pPr>
            <a:r>
              <a:rPr lang="en-US" sz="2000"/>
              <a:t>(emphasis added)</a:t>
            </a:r>
          </a:p>
        </p:txBody>
      </p:sp>
      <p:sp>
        <p:nvSpPr>
          <p:cNvPr id="5" name="Rectangle 4">
            <a:extLst>
              <a:ext uri="{FF2B5EF4-FFF2-40B4-BE49-F238E27FC236}">
                <a16:creationId xmlns:a16="http://schemas.microsoft.com/office/drawing/2014/main" id="{BDC45E1A-1CD2-4757-9013-C6CF840F2DA2}"/>
              </a:ext>
            </a:extLst>
          </p:cNvPr>
          <p:cNvSpPr/>
          <p:nvPr/>
        </p:nvSpPr>
        <p:spPr>
          <a:xfrm>
            <a:off x="4581427" y="5850235"/>
            <a:ext cx="7522589"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Emotional and Psychological Trauma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https://www.helpguide.org/articles/ptsd-trauma/coping-with-emotional-and-psychological-trauma.htm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6702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D10-9E6C-4A48-8B66-F9E049259F1A}"/>
              </a:ext>
            </a:extLst>
          </p:cNvPr>
          <p:cNvSpPr>
            <a:spLocks noGrp="1"/>
          </p:cNvSpPr>
          <p:nvPr>
            <p:ph type="title"/>
          </p:nvPr>
        </p:nvSpPr>
        <p:spPr>
          <a:xfrm>
            <a:off x="838200" y="2361350"/>
            <a:ext cx="10515600" cy="2094740"/>
          </a:xfrm>
        </p:spPr>
        <p:txBody>
          <a:bodyPr>
            <a:normAutofit/>
          </a:bodyPr>
          <a:lstStyle/>
          <a:p>
            <a:pPr algn="ctr"/>
            <a:r>
              <a:rPr lang="en-US" sz="4800"/>
              <a:t>Trauma is an </a:t>
            </a:r>
            <a:r>
              <a:rPr lang="en-US" sz="4800" b="1">
                <a:solidFill>
                  <a:srgbClr val="C00000"/>
                </a:solidFill>
              </a:rPr>
              <a:t>INJURY</a:t>
            </a:r>
            <a:r>
              <a:rPr lang="en-US" sz="4800"/>
              <a:t>, </a:t>
            </a:r>
            <a:r>
              <a:rPr lang="en-US" sz="4800" i="1"/>
              <a:t>not</a:t>
            </a:r>
            <a:r>
              <a:rPr lang="en-US" sz="4800"/>
              <a:t> a weakness, illness or character flaw</a:t>
            </a:r>
          </a:p>
        </p:txBody>
      </p:sp>
    </p:spTree>
    <p:extLst>
      <p:ext uri="{BB962C8B-B14F-4D97-AF65-F5344CB8AC3E}">
        <p14:creationId xmlns:p14="http://schemas.microsoft.com/office/powerpoint/2010/main" val="146591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DAFC-1547-49AB-A424-CDA155498C91}"/>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a:t>Triggers and Re-traumatization</a:t>
            </a:r>
          </a:p>
        </p:txBody>
      </p:sp>
      <p:sp>
        <p:nvSpPr>
          <p:cNvPr id="3" name="Content Placeholder 2">
            <a:extLst>
              <a:ext uri="{FF2B5EF4-FFF2-40B4-BE49-F238E27FC236}">
                <a16:creationId xmlns:a16="http://schemas.microsoft.com/office/drawing/2014/main" id="{1FAEEBE7-FA47-45B5-BC67-3327B07F234E}"/>
              </a:ext>
            </a:extLst>
          </p:cNvPr>
          <p:cNvSpPr>
            <a:spLocks noGrp="1"/>
          </p:cNvSpPr>
          <p:nvPr>
            <p:ph idx="1"/>
          </p:nvPr>
        </p:nvSpPr>
        <p:spPr>
          <a:xfrm>
            <a:off x="838200" y="2076600"/>
            <a:ext cx="10515600" cy="3819801"/>
          </a:xfrm>
        </p:spPr>
        <p:txBody>
          <a:bodyPr/>
          <a:lstStyle/>
          <a:p>
            <a:r>
              <a:rPr lang="en-US"/>
              <a:t>A </a:t>
            </a:r>
            <a:r>
              <a:rPr lang="en-US">
                <a:solidFill>
                  <a:schemeClr val="accent2">
                    <a:lumMod val="75000"/>
                  </a:schemeClr>
                </a:solidFill>
              </a:rPr>
              <a:t>trigger</a:t>
            </a:r>
            <a:r>
              <a:rPr lang="en-US"/>
              <a:t> is anything (a smell, a sound, an emotional state, a situation, etc.) that reminds a person of a trauma.</a:t>
            </a:r>
          </a:p>
          <a:p>
            <a:endParaRPr lang="en-US"/>
          </a:p>
          <a:p>
            <a:r>
              <a:rPr lang="en-US">
                <a:solidFill>
                  <a:schemeClr val="accent2">
                    <a:lumMod val="75000"/>
                  </a:schemeClr>
                </a:solidFill>
              </a:rPr>
              <a:t>Re-traumatization</a:t>
            </a:r>
            <a:r>
              <a:rPr lang="en-US"/>
              <a:t> is “…any interaction, procedure or even something in the physical environment that either replicates someone’s trauma literally or symbolically, which then triggers the emotions and cognitions associated with the original experience.”</a:t>
            </a:r>
          </a:p>
        </p:txBody>
      </p:sp>
      <p:sp>
        <p:nvSpPr>
          <p:cNvPr id="4" name="Google Shape;452;p15">
            <a:extLst>
              <a:ext uri="{FF2B5EF4-FFF2-40B4-BE49-F238E27FC236}">
                <a16:creationId xmlns:a16="http://schemas.microsoft.com/office/drawing/2014/main" id="{B7C8EC93-7C6D-42C7-A97B-A4F913D93676}"/>
              </a:ext>
            </a:extLst>
          </p:cNvPr>
          <p:cNvSpPr txBox="1"/>
          <p:nvPr/>
        </p:nvSpPr>
        <p:spPr>
          <a:xfrm>
            <a:off x="4918363" y="5896401"/>
            <a:ext cx="7273637" cy="83095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libri" panose="020F0502020204030204"/>
                <a:ea typeface="Calibri"/>
                <a:cs typeface="Calibri"/>
                <a:sym typeface="Calibri"/>
              </a:rPr>
              <a:t>Trauma-Informed Organizational Change Manual,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sng" strike="noStrike" kern="0" cap="none" spc="0" normalizeH="0" baseline="0" noProof="0">
                <a:ln>
                  <a:noFill/>
                </a:ln>
                <a:solidFill>
                  <a:srgbClr val="000000"/>
                </a:solidFill>
                <a:effectLst/>
                <a:uLnTx/>
                <a:uFillTx/>
                <a:latin typeface="Calibri" panose="020F0502020204030204"/>
                <a:ea typeface="Calibri"/>
                <a:cs typeface="Calibri"/>
                <a:sym typeface="Calibri"/>
                <a:hlinkClick r:id="rId3">
                  <a:extLst>
                    <a:ext uri="{A12FA001-AC4F-418D-AE19-62706E023703}">
                      <ahyp:hlinkClr xmlns:ahyp="http://schemas.microsoft.com/office/drawing/2018/hyperlinkcolor" val="tx"/>
                    </a:ext>
                  </a:extLst>
                </a:hlinkClick>
              </a:rPr>
              <a:t>http://socialwork.buffalo.edu/social-research/institutes-centers/institute-on-trauma-and-trauma-informed-care/Trauma-Informed-Organizational-Change-Manual0.html</a:t>
            </a:r>
            <a:r>
              <a:rPr kumimoji="0" lang="en-US" sz="1600" b="0" i="0" u="none" strike="noStrike" kern="0" cap="none" spc="0" normalizeH="0" baseline="0" noProof="0">
                <a:ln>
                  <a:noFill/>
                </a:ln>
                <a:solidFill>
                  <a:srgbClr val="000000"/>
                </a:solidFill>
                <a:effectLst/>
                <a:uLnTx/>
                <a:uFillTx/>
                <a:latin typeface="Calibri" panose="020F0502020204030204"/>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0819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8083BF-DC9C-454A-8572-4F05CD664A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702441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4B6908-82B1-96DA-3BC1-B6ABAB9CBFAE}"/>
              </a:ext>
            </a:extLst>
          </p:cNvPr>
          <p:cNvSpPr>
            <a:spLocks noGrp="1"/>
          </p:cNvSpPr>
          <p:nvPr>
            <p:ph type="title"/>
          </p:nvPr>
        </p:nvSpPr>
        <p:spPr>
          <a:solidFill>
            <a:srgbClr val="FCA641"/>
          </a:solidFill>
        </p:spPr>
        <p:txBody>
          <a:bodyPr/>
          <a:lstStyle/>
          <a:p>
            <a:r>
              <a:rPr lang="en-US"/>
              <a:t>Stress (and trauma) responses can also be connected to…</a:t>
            </a:r>
          </a:p>
        </p:txBody>
      </p:sp>
      <p:sp>
        <p:nvSpPr>
          <p:cNvPr id="8" name="Content Placeholder 7">
            <a:extLst>
              <a:ext uri="{FF2B5EF4-FFF2-40B4-BE49-F238E27FC236}">
                <a16:creationId xmlns:a16="http://schemas.microsoft.com/office/drawing/2014/main" id="{444B818B-F713-D5B8-01E0-FEB5C42203A9}"/>
              </a:ext>
            </a:extLst>
          </p:cNvPr>
          <p:cNvSpPr>
            <a:spLocks noGrp="1"/>
          </p:cNvSpPr>
          <p:nvPr>
            <p:ph idx="1"/>
          </p:nvPr>
        </p:nvSpPr>
        <p:spPr>
          <a:xfrm>
            <a:off x="838200" y="1960562"/>
            <a:ext cx="9988296" cy="4351338"/>
          </a:xfrm>
        </p:spPr>
        <p:txBody>
          <a:bodyPr>
            <a:normAutofit/>
          </a:bodyPr>
          <a:lstStyle/>
          <a:p>
            <a:r>
              <a:rPr lang="en-US"/>
              <a:t>A location</a:t>
            </a:r>
          </a:p>
          <a:p>
            <a:r>
              <a:rPr lang="en-US"/>
              <a:t>A tone of voice</a:t>
            </a:r>
          </a:p>
          <a:p>
            <a:r>
              <a:rPr lang="en-US"/>
              <a:t>A social situation</a:t>
            </a:r>
          </a:p>
          <a:p>
            <a:r>
              <a:rPr lang="en-US"/>
              <a:t>Social rejection</a:t>
            </a:r>
          </a:p>
          <a:p>
            <a:r>
              <a:rPr lang="en-US"/>
              <a:t>Mere hint of disapproval</a:t>
            </a:r>
          </a:p>
          <a:p>
            <a:r>
              <a:rPr lang="en-US"/>
              <a:t>Worries about health or finances</a:t>
            </a:r>
          </a:p>
          <a:p>
            <a:r>
              <a:rPr lang="en-US"/>
              <a:t>Emotional reactions like feeling trapped, anticipating rejection, having doubts</a:t>
            </a:r>
          </a:p>
        </p:txBody>
      </p:sp>
      <p:sp>
        <p:nvSpPr>
          <p:cNvPr id="9" name="TextBox 8">
            <a:extLst>
              <a:ext uri="{FF2B5EF4-FFF2-40B4-BE49-F238E27FC236}">
                <a16:creationId xmlns:a16="http://schemas.microsoft.com/office/drawing/2014/main" id="{F2A39D9D-53E3-AD76-DA14-BCF417A65577}"/>
              </a:ext>
            </a:extLst>
          </p:cNvPr>
          <p:cNvSpPr txBox="1"/>
          <p:nvPr/>
        </p:nvSpPr>
        <p:spPr>
          <a:xfrm>
            <a:off x="5657088" y="6311900"/>
            <a:ext cx="642518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cs typeface="Arial"/>
              </a:rPr>
              <a:t>Winston S, Seif M. </a:t>
            </a:r>
            <a:r>
              <a:rPr kumimoji="0" lang="en-US" sz="1400" b="0" i="1" u="none" strike="noStrike" kern="1200" cap="none" spc="0" normalizeH="0" baseline="0" noProof="0">
                <a:ln>
                  <a:noFill/>
                </a:ln>
                <a:solidFill>
                  <a:prstClr val="black"/>
                </a:solidFill>
                <a:effectLst/>
                <a:uLnTx/>
                <a:uFillTx/>
                <a:latin typeface="Calibri" panose="020F0502020204030204"/>
                <a:cs typeface="Arial"/>
              </a:rPr>
              <a:t>Overcoming Unwanted Intrusive Thoughts</a:t>
            </a:r>
            <a:r>
              <a:rPr kumimoji="0" lang="en-US" sz="1400" b="0" i="0" u="none" strike="noStrike" kern="1200" cap="none" spc="0" normalizeH="0" baseline="0" noProof="0">
                <a:ln>
                  <a:noFill/>
                </a:ln>
                <a:solidFill>
                  <a:prstClr val="black"/>
                </a:solidFill>
                <a:effectLst/>
                <a:uLnTx/>
                <a:uFillTx/>
                <a:latin typeface="Calibri" panose="020F0502020204030204"/>
                <a:cs typeface="Arial"/>
              </a:rPr>
              <a:t>. Oakland, CA: New Harbinger Publications, Inc.; 2017.</a:t>
            </a:r>
          </a:p>
        </p:txBody>
      </p:sp>
      <p:pic>
        <p:nvPicPr>
          <p:cNvPr id="2" name="Picture 1">
            <a:extLst>
              <a:ext uri="{FF2B5EF4-FFF2-40B4-BE49-F238E27FC236}">
                <a16:creationId xmlns:a16="http://schemas.microsoft.com/office/drawing/2014/main" id="{AE53AD0A-77A1-2967-0AD9-46F0B0BC7A79}"/>
              </a:ext>
            </a:extLst>
          </p:cNvPr>
          <p:cNvPicPr>
            <a:picLocks noChangeAspect="1"/>
          </p:cNvPicPr>
          <p:nvPr/>
        </p:nvPicPr>
        <p:blipFill>
          <a:blip r:embed="rId2"/>
          <a:stretch>
            <a:fillRect/>
          </a:stretch>
        </p:blipFill>
        <p:spPr>
          <a:xfrm>
            <a:off x="6728250" y="1908007"/>
            <a:ext cx="2517096" cy="2517096"/>
          </a:xfrm>
          <a:prstGeom prst="rect">
            <a:avLst/>
          </a:prstGeom>
        </p:spPr>
      </p:pic>
    </p:spTree>
    <p:extLst>
      <p:ext uri="{BB962C8B-B14F-4D97-AF65-F5344CB8AC3E}">
        <p14:creationId xmlns:p14="http://schemas.microsoft.com/office/powerpoint/2010/main" val="11118704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FC92F43-CDA6-4D2A-B6BE-2E804189C7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922"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2" name="TextBox 1">
            <a:extLst>
              <a:ext uri="{FF2B5EF4-FFF2-40B4-BE49-F238E27FC236}">
                <a16:creationId xmlns:a16="http://schemas.microsoft.com/office/drawing/2014/main" id="{C264D6C0-7F4E-4FB5-BC9A-E17B9BDF37B3}"/>
              </a:ext>
            </a:extLst>
          </p:cNvPr>
          <p:cNvSpPr txBox="1"/>
          <p:nvPr/>
        </p:nvSpPr>
        <p:spPr>
          <a:xfrm>
            <a:off x="281310" y="4626382"/>
            <a:ext cx="249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Don’t worry…this will get better. </a:t>
            </a:r>
          </a:p>
        </p:txBody>
      </p:sp>
      <p:sp>
        <p:nvSpPr>
          <p:cNvPr id="5" name="TextBox 4">
            <a:extLst>
              <a:ext uri="{FF2B5EF4-FFF2-40B4-BE49-F238E27FC236}">
                <a16:creationId xmlns:a16="http://schemas.microsoft.com/office/drawing/2014/main" id="{D480EDD8-E7E1-4E5C-9018-EB2082B92354}"/>
              </a:ext>
            </a:extLst>
          </p:cNvPr>
          <p:cNvSpPr txBox="1"/>
          <p:nvPr/>
        </p:nvSpPr>
        <p:spPr>
          <a:xfrm>
            <a:off x="9278015" y="3382912"/>
            <a:ext cx="26357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Stay positive. Do it for the residents.</a:t>
            </a:r>
          </a:p>
        </p:txBody>
      </p:sp>
      <p:sp>
        <p:nvSpPr>
          <p:cNvPr id="9" name="TextBox 8">
            <a:extLst>
              <a:ext uri="{FF2B5EF4-FFF2-40B4-BE49-F238E27FC236}">
                <a16:creationId xmlns:a16="http://schemas.microsoft.com/office/drawing/2014/main" id="{75EEA6AD-D715-4E39-9D8C-327A2D091BA7}"/>
              </a:ext>
            </a:extLst>
          </p:cNvPr>
          <p:cNvSpPr txBox="1"/>
          <p:nvPr/>
        </p:nvSpPr>
        <p:spPr>
          <a:xfrm>
            <a:off x="2774138" y="5530295"/>
            <a:ext cx="30117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Have you tried going to a therapist?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748C324-EB21-4C57-930D-359077CB741B}"/>
              </a:ext>
            </a:extLst>
          </p:cNvPr>
          <p:cNvSpPr txBox="1"/>
          <p:nvPr/>
        </p:nvSpPr>
        <p:spPr>
          <a:xfrm>
            <a:off x="487070" y="985122"/>
            <a:ext cx="26357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I really need you to focus on your work.</a:t>
            </a:r>
          </a:p>
        </p:txBody>
      </p:sp>
      <p:sp>
        <p:nvSpPr>
          <p:cNvPr id="11" name="TextBox 10">
            <a:extLst>
              <a:ext uri="{FF2B5EF4-FFF2-40B4-BE49-F238E27FC236}">
                <a16:creationId xmlns:a16="http://schemas.microsoft.com/office/drawing/2014/main" id="{58E23B67-462D-4036-9D9A-D78CCAAC9989}"/>
              </a:ext>
            </a:extLst>
          </p:cNvPr>
          <p:cNvSpPr txBox="1"/>
          <p:nvPr/>
        </p:nvSpPr>
        <p:spPr>
          <a:xfrm>
            <a:off x="7824335" y="5114796"/>
            <a:ext cx="40303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The pandemic is basically over. What’s going on with you?</a:t>
            </a:r>
          </a:p>
        </p:txBody>
      </p:sp>
      <p:sp>
        <p:nvSpPr>
          <p:cNvPr id="12" name="TextBox 11">
            <a:extLst>
              <a:ext uri="{FF2B5EF4-FFF2-40B4-BE49-F238E27FC236}">
                <a16:creationId xmlns:a16="http://schemas.microsoft.com/office/drawing/2014/main" id="{F266135F-BDF0-4610-8E9E-A87304204907}"/>
              </a:ext>
            </a:extLst>
          </p:cNvPr>
          <p:cNvSpPr txBox="1"/>
          <p:nvPr/>
        </p:nvSpPr>
        <p:spPr>
          <a:xfrm>
            <a:off x="9278015" y="928985"/>
            <a:ext cx="26357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Do you think you are burned out? Depressed?</a:t>
            </a:r>
          </a:p>
        </p:txBody>
      </p:sp>
      <p:sp>
        <p:nvSpPr>
          <p:cNvPr id="4" name="TextBox 3">
            <a:extLst>
              <a:ext uri="{FF2B5EF4-FFF2-40B4-BE49-F238E27FC236}">
                <a16:creationId xmlns:a16="http://schemas.microsoft.com/office/drawing/2014/main" id="{0CB23AE0-C29A-43C3-8CC2-E99EB230E17A}"/>
              </a:ext>
            </a:extLst>
          </p:cNvPr>
          <p:cNvSpPr txBox="1"/>
          <p:nvPr/>
        </p:nvSpPr>
        <p:spPr>
          <a:xfrm>
            <a:off x="929296" y="2967413"/>
            <a:ext cx="27913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Why didn’t you do that differently?</a:t>
            </a:r>
          </a:p>
        </p:txBody>
      </p:sp>
    </p:spTree>
    <p:extLst>
      <p:ext uri="{BB962C8B-B14F-4D97-AF65-F5344CB8AC3E}">
        <p14:creationId xmlns:p14="http://schemas.microsoft.com/office/powerpoint/2010/main" val="796037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60FF0DC-075C-4AAB-9DCF-D6891D223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13231" y="5407077"/>
            <a:ext cx="10762488" cy="1033116"/>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r>
              <a:rPr lang="en-US" sz="6000">
                <a:solidFill>
                  <a:schemeClr val="tx1"/>
                </a:solidFill>
                <a:latin typeface="+mj-lt"/>
                <a:ea typeface="+mj-ea"/>
                <a:cs typeface="+mj-cs"/>
              </a:rPr>
              <a:t>Our Biology Picks One of These</a:t>
            </a:r>
            <a:endParaRPr lang="en-US" sz="6000" i="1">
              <a:solidFill>
                <a:schemeClr val="tx1"/>
              </a:solidFill>
              <a:latin typeface="+mj-lt"/>
              <a:ea typeface="+mj-ea"/>
              <a:cs typeface="+mj-cs"/>
            </a:endParaRPr>
          </a:p>
        </p:txBody>
      </p:sp>
      <p:cxnSp>
        <p:nvCxnSpPr>
          <p:cNvPr id="74" name="Straight Connector 73">
            <a:extLst>
              <a:ext uri="{FF2B5EF4-FFF2-40B4-BE49-F238E27FC236}">
                <a16:creationId xmlns:a16="http://schemas.microsoft.com/office/drawing/2014/main" id="{D9F6DA4C-FF64-4F34-9D58-FC2ED8095D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13162F6-641E-47B4-9435-7E19728DB2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70248" y="320040"/>
            <a:ext cx="3648456" cy="3840480"/>
          </a:xfrm>
          <a:prstGeom prst="rect">
            <a:avLst/>
          </a:prstGeom>
        </p:spPr>
      </p:pic>
      <p:cxnSp>
        <p:nvCxnSpPr>
          <p:cNvPr id="76" name="Straight Connector 75">
            <a:extLst>
              <a:ext uri="{FF2B5EF4-FFF2-40B4-BE49-F238E27FC236}">
                <a16:creationId xmlns:a16="http://schemas.microsoft.com/office/drawing/2014/main" id="{06FA45BD-42C5-4C6B-AFAF-745ABE6421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182CEDC-C17E-4B8F-905E-605CE9B07FCA}"/>
              </a:ext>
            </a:extLst>
          </p:cNvPr>
          <p:cNvSpPr txBox="1"/>
          <p:nvPr/>
        </p:nvSpPr>
        <p:spPr>
          <a:xfrm>
            <a:off x="918189" y="4391966"/>
            <a:ext cx="2649841" cy="646331"/>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panose="020F0502020204030204"/>
                <a:ea typeface="+mn-ea"/>
                <a:cs typeface="+mn-cs"/>
              </a:rPr>
              <a:t>Fight</a:t>
            </a:r>
          </a:p>
        </p:txBody>
      </p:sp>
      <p:sp>
        <p:nvSpPr>
          <p:cNvPr id="23" name="TextBox 22">
            <a:extLst>
              <a:ext uri="{FF2B5EF4-FFF2-40B4-BE49-F238E27FC236}">
                <a16:creationId xmlns:a16="http://schemas.microsoft.com/office/drawing/2014/main" id="{53D6ECFC-4057-4501-9991-2ED736E7D1C5}"/>
              </a:ext>
            </a:extLst>
          </p:cNvPr>
          <p:cNvSpPr txBox="1"/>
          <p:nvPr/>
        </p:nvSpPr>
        <p:spPr>
          <a:xfrm>
            <a:off x="4769556" y="4391967"/>
            <a:ext cx="2649841" cy="646331"/>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panose="020F0502020204030204"/>
                <a:ea typeface="+mn-ea"/>
                <a:cs typeface="+mn-cs"/>
              </a:rPr>
              <a:t>Flight</a:t>
            </a:r>
          </a:p>
        </p:txBody>
      </p:sp>
      <p:sp>
        <p:nvSpPr>
          <p:cNvPr id="24" name="TextBox 23">
            <a:extLst>
              <a:ext uri="{FF2B5EF4-FFF2-40B4-BE49-F238E27FC236}">
                <a16:creationId xmlns:a16="http://schemas.microsoft.com/office/drawing/2014/main" id="{0A7BF71A-BC00-4D4A-8EF4-AA9EFEF4EA55}"/>
              </a:ext>
            </a:extLst>
          </p:cNvPr>
          <p:cNvSpPr txBox="1"/>
          <p:nvPr/>
        </p:nvSpPr>
        <p:spPr>
          <a:xfrm>
            <a:off x="8928770" y="4391967"/>
            <a:ext cx="2649841" cy="646331"/>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panose="020F0502020204030204"/>
                <a:ea typeface="+mn-ea"/>
                <a:cs typeface="+mn-cs"/>
              </a:rPr>
              <a:t>Freeze</a:t>
            </a:r>
          </a:p>
        </p:txBody>
      </p:sp>
      <p:pic>
        <p:nvPicPr>
          <p:cNvPr id="11" name="Picture 10">
            <a:extLst>
              <a:ext uri="{FF2B5EF4-FFF2-40B4-BE49-F238E27FC236}">
                <a16:creationId xmlns:a16="http://schemas.microsoft.com/office/drawing/2014/main" id="{440E2976-F492-406D-A411-3515F6CB00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6477" t="11244" r="18607"/>
          <a:stretch/>
        </p:blipFill>
        <p:spPr>
          <a:xfrm>
            <a:off x="613389" y="312647"/>
            <a:ext cx="3251209" cy="3847873"/>
          </a:xfrm>
          <a:prstGeom prst="rect">
            <a:avLst/>
          </a:prstGeom>
        </p:spPr>
      </p:pic>
      <p:pic>
        <p:nvPicPr>
          <p:cNvPr id="5" name="Picture 4">
            <a:extLst>
              <a:ext uri="{FF2B5EF4-FFF2-40B4-BE49-F238E27FC236}">
                <a16:creationId xmlns:a16="http://schemas.microsoft.com/office/drawing/2014/main" id="{56A0A384-DB8A-41EA-962E-0B250FFBD7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0879" r="15150"/>
          <a:stretch/>
        </p:blipFill>
        <p:spPr>
          <a:xfrm>
            <a:off x="8063558" y="320040"/>
            <a:ext cx="3648456" cy="3803617"/>
          </a:xfrm>
          <a:prstGeom prst="rect">
            <a:avLst/>
          </a:prstGeom>
        </p:spPr>
      </p:pic>
    </p:spTree>
    <p:extLst>
      <p:ext uri="{BB962C8B-B14F-4D97-AF65-F5344CB8AC3E}">
        <p14:creationId xmlns:p14="http://schemas.microsoft.com/office/powerpoint/2010/main" val="308274953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BBBECB-D2A9-634A-9E87-1199F95FEEA1}"/>
              </a:ext>
            </a:extLst>
          </p:cNvPr>
          <p:cNvCxnSpPr>
            <a:cxnSpLocks/>
          </p:cNvCxnSpPr>
          <p:nvPr/>
        </p:nvCxnSpPr>
        <p:spPr>
          <a:xfrm>
            <a:off x="2951803" y="3335095"/>
            <a:ext cx="157909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EEF827-94E6-164B-8183-5C21C85D6B83}"/>
              </a:ext>
            </a:extLst>
          </p:cNvPr>
          <p:cNvCxnSpPr>
            <a:cxnSpLocks/>
          </p:cNvCxnSpPr>
          <p:nvPr/>
        </p:nvCxnSpPr>
        <p:spPr>
          <a:xfrm>
            <a:off x="7573689" y="3335095"/>
            <a:ext cx="1553108"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D70BB5-2D1B-EB4C-850F-BC9307FB19EC}"/>
              </a:ext>
            </a:extLst>
          </p:cNvPr>
          <p:cNvSpPr txBox="1"/>
          <p:nvPr/>
        </p:nvSpPr>
        <p:spPr>
          <a:xfrm>
            <a:off x="4703551" y="3053905"/>
            <a:ext cx="26997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99"/>
                </a:solidFill>
                <a:effectLst/>
                <a:uLnTx/>
                <a:uFillTx/>
                <a:latin typeface="Calibri" panose="020F0502020204030204"/>
                <a:ea typeface="+mn-ea"/>
                <a:cs typeface="+mn-cs"/>
              </a:rPr>
              <a:t>The Line (Of Choice)</a:t>
            </a:r>
          </a:p>
        </p:txBody>
      </p:sp>
      <p:sp>
        <p:nvSpPr>
          <p:cNvPr id="33" name="TextBox 32">
            <a:extLst>
              <a:ext uri="{FF2B5EF4-FFF2-40B4-BE49-F238E27FC236}">
                <a16:creationId xmlns:a16="http://schemas.microsoft.com/office/drawing/2014/main" id="{24A1DDE9-AC42-F24D-AA18-F56BF70D59DB}"/>
              </a:ext>
            </a:extLst>
          </p:cNvPr>
          <p:cNvSpPr txBox="1"/>
          <p:nvPr/>
        </p:nvSpPr>
        <p:spPr>
          <a:xfrm>
            <a:off x="3516399" y="2404665"/>
            <a:ext cx="482786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ABOVE (Response)</a:t>
            </a:r>
          </a:p>
        </p:txBody>
      </p:sp>
      <p:sp>
        <p:nvSpPr>
          <p:cNvPr id="34" name="TextBox 33">
            <a:extLst>
              <a:ext uri="{FF2B5EF4-FFF2-40B4-BE49-F238E27FC236}">
                <a16:creationId xmlns:a16="http://schemas.microsoft.com/office/drawing/2014/main" id="{3C5234ED-A7BB-4B47-B1CA-11160B5892AA}"/>
              </a:ext>
            </a:extLst>
          </p:cNvPr>
          <p:cNvSpPr txBox="1"/>
          <p:nvPr/>
        </p:nvSpPr>
        <p:spPr>
          <a:xfrm>
            <a:off x="3597974" y="3312331"/>
            <a:ext cx="4707827"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BELOW (Reaction)</a:t>
            </a:r>
          </a:p>
        </p:txBody>
      </p:sp>
      <p:sp>
        <p:nvSpPr>
          <p:cNvPr id="2" name="Rectangle 1">
            <a:extLst>
              <a:ext uri="{FF2B5EF4-FFF2-40B4-BE49-F238E27FC236}">
                <a16:creationId xmlns:a16="http://schemas.microsoft.com/office/drawing/2014/main" id="{864E3AD0-2AF2-5049-9F28-310E215379DF}"/>
              </a:ext>
            </a:extLst>
          </p:cNvPr>
          <p:cNvSpPr/>
          <p:nvPr/>
        </p:nvSpPr>
        <p:spPr>
          <a:xfrm>
            <a:off x="2876505" y="1625160"/>
            <a:ext cx="232589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B7E2"/>
                </a:solidFill>
                <a:effectLst/>
                <a:uLnTx/>
                <a:uFillTx/>
                <a:latin typeface="Calibri" panose="020F0502020204030204"/>
                <a:ea typeface="+mn-ea"/>
                <a:cs typeface="+mn-cs"/>
              </a:rPr>
              <a:t>CALM IN CONNECTION</a:t>
            </a:r>
          </a:p>
        </p:txBody>
      </p:sp>
      <p:sp>
        <p:nvSpPr>
          <p:cNvPr id="3" name="Rectangle 2">
            <a:extLst>
              <a:ext uri="{FF2B5EF4-FFF2-40B4-BE49-F238E27FC236}">
                <a16:creationId xmlns:a16="http://schemas.microsoft.com/office/drawing/2014/main" id="{D497ED25-FA4A-FA4F-B372-AAE74810C9A7}"/>
              </a:ext>
            </a:extLst>
          </p:cNvPr>
          <p:cNvSpPr/>
          <p:nvPr/>
        </p:nvSpPr>
        <p:spPr>
          <a:xfrm>
            <a:off x="3547999" y="1937251"/>
            <a:ext cx="982898"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B7E2"/>
                </a:solidFill>
                <a:effectLst/>
                <a:uLnTx/>
                <a:uFillTx/>
                <a:latin typeface="Calibri" panose="020F0502020204030204"/>
                <a:ea typeface="+mn-ea"/>
                <a:cs typeface="+mn-cs"/>
              </a:rPr>
              <a:t>SETTLED</a:t>
            </a:r>
          </a:p>
        </p:txBody>
      </p:sp>
      <p:sp>
        <p:nvSpPr>
          <p:cNvPr id="4" name="Rectangle 3">
            <a:extLst>
              <a:ext uri="{FF2B5EF4-FFF2-40B4-BE49-F238E27FC236}">
                <a16:creationId xmlns:a16="http://schemas.microsoft.com/office/drawing/2014/main" id="{0241EEF7-54F1-BE41-96CB-0132530748E3}"/>
              </a:ext>
            </a:extLst>
          </p:cNvPr>
          <p:cNvSpPr/>
          <p:nvPr/>
        </p:nvSpPr>
        <p:spPr>
          <a:xfrm>
            <a:off x="4416117" y="1260717"/>
            <a:ext cx="335976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9A061"/>
                </a:solidFill>
                <a:effectLst/>
                <a:uLnTx/>
                <a:uFillTx/>
                <a:latin typeface="Calibri" panose="020F0502020204030204"/>
                <a:ea typeface="+mn-ea"/>
                <a:cs typeface="+mn-cs"/>
              </a:rPr>
              <a:t>ENGAGEMENT AND CONNECTION</a:t>
            </a:r>
          </a:p>
        </p:txBody>
      </p:sp>
      <p:sp>
        <p:nvSpPr>
          <p:cNvPr id="5" name="Rectangle 4">
            <a:extLst>
              <a:ext uri="{FF2B5EF4-FFF2-40B4-BE49-F238E27FC236}">
                <a16:creationId xmlns:a16="http://schemas.microsoft.com/office/drawing/2014/main" id="{177B96B0-348E-0A43-9807-29E98D81D2D4}"/>
              </a:ext>
            </a:extLst>
          </p:cNvPr>
          <p:cNvSpPr/>
          <p:nvPr/>
        </p:nvSpPr>
        <p:spPr>
          <a:xfrm>
            <a:off x="3067072" y="4078062"/>
            <a:ext cx="187262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9A061"/>
                </a:solidFill>
                <a:effectLst/>
                <a:uLnTx/>
                <a:uFillTx/>
                <a:latin typeface="Calibri" panose="020F0502020204030204"/>
                <a:ea typeface="+mn-ea"/>
                <a:cs typeface="+mn-cs"/>
              </a:rPr>
              <a:t>IMMOBILIZATION</a:t>
            </a:r>
          </a:p>
        </p:txBody>
      </p:sp>
      <p:sp>
        <p:nvSpPr>
          <p:cNvPr id="7" name="Rectangle 6">
            <a:extLst>
              <a:ext uri="{FF2B5EF4-FFF2-40B4-BE49-F238E27FC236}">
                <a16:creationId xmlns:a16="http://schemas.microsoft.com/office/drawing/2014/main" id="{19D28AF1-8F41-794A-9C94-B98C82F29F0C}"/>
              </a:ext>
            </a:extLst>
          </p:cNvPr>
          <p:cNvSpPr/>
          <p:nvPr/>
        </p:nvSpPr>
        <p:spPr>
          <a:xfrm>
            <a:off x="7263124" y="4055082"/>
            <a:ext cx="161775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9A061"/>
                </a:solidFill>
                <a:effectLst/>
                <a:uLnTx/>
                <a:uFillTx/>
                <a:latin typeface="Calibri" panose="020F0502020204030204"/>
                <a:ea typeface="+mn-ea"/>
                <a:cs typeface="+mn-cs"/>
              </a:rPr>
              <a:t>MOBILIZATION</a:t>
            </a:r>
          </a:p>
        </p:txBody>
      </p:sp>
      <p:sp>
        <p:nvSpPr>
          <p:cNvPr id="8" name="Rectangle 7">
            <a:extLst>
              <a:ext uri="{FF2B5EF4-FFF2-40B4-BE49-F238E27FC236}">
                <a16:creationId xmlns:a16="http://schemas.microsoft.com/office/drawing/2014/main" id="{0D744E02-DE65-5944-B390-264C006265C7}"/>
              </a:ext>
            </a:extLst>
          </p:cNvPr>
          <p:cNvSpPr/>
          <p:nvPr/>
        </p:nvSpPr>
        <p:spPr>
          <a:xfrm>
            <a:off x="3094189" y="4897976"/>
            <a:ext cx="154754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HELPLESSNESS</a:t>
            </a:r>
          </a:p>
        </p:txBody>
      </p:sp>
      <p:sp>
        <p:nvSpPr>
          <p:cNvPr id="10" name="Rectangle 9">
            <a:extLst>
              <a:ext uri="{FF2B5EF4-FFF2-40B4-BE49-F238E27FC236}">
                <a16:creationId xmlns:a16="http://schemas.microsoft.com/office/drawing/2014/main" id="{23F73C12-2B4A-CF4B-B3EB-C927C7722659}"/>
              </a:ext>
            </a:extLst>
          </p:cNvPr>
          <p:cNvSpPr/>
          <p:nvPr/>
        </p:nvSpPr>
        <p:spPr>
          <a:xfrm>
            <a:off x="3516400" y="5645304"/>
            <a:ext cx="87716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SHAME</a:t>
            </a:r>
          </a:p>
        </p:txBody>
      </p:sp>
      <p:sp>
        <p:nvSpPr>
          <p:cNvPr id="12" name="Rectangle 11">
            <a:extLst>
              <a:ext uri="{FF2B5EF4-FFF2-40B4-BE49-F238E27FC236}">
                <a16:creationId xmlns:a16="http://schemas.microsoft.com/office/drawing/2014/main" id="{B3F86242-3A8F-D34C-ACF3-6B32998A991B}"/>
              </a:ext>
            </a:extLst>
          </p:cNvPr>
          <p:cNvSpPr/>
          <p:nvPr/>
        </p:nvSpPr>
        <p:spPr>
          <a:xfrm>
            <a:off x="3185316" y="5998806"/>
            <a:ext cx="139403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SHUT DOWN</a:t>
            </a:r>
          </a:p>
        </p:txBody>
      </p:sp>
      <p:sp>
        <p:nvSpPr>
          <p:cNvPr id="18" name="Rectangle 17">
            <a:extLst>
              <a:ext uri="{FF2B5EF4-FFF2-40B4-BE49-F238E27FC236}">
                <a16:creationId xmlns:a16="http://schemas.microsoft.com/office/drawing/2014/main" id="{65AAA229-AF71-BF45-A9AF-738126D567A9}"/>
              </a:ext>
            </a:extLst>
          </p:cNvPr>
          <p:cNvSpPr/>
          <p:nvPr/>
        </p:nvSpPr>
        <p:spPr>
          <a:xfrm>
            <a:off x="3238819" y="5244582"/>
            <a:ext cx="136383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DEPRESSION</a:t>
            </a:r>
          </a:p>
        </p:txBody>
      </p:sp>
      <p:sp>
        <p:nvSpPr>
          <p:cNvPr id="19" name="Rectangle 18">
            <a:extLst>
              <a:ext uri="{FF2B5EF4-FFF2-40B4-BE49-F238E27FC236}">
                <a16:creationId xmlns:a16="http://schemas.microsoft.com/office/drawing/2014/main" id="{1E9C484F-AE79-7643-9865-0D7D641C4705}"/>
              </a:ext>
            </a:extLst>
          </p:cNvPr>
          <p:cNvSpPr/>
          <p:nvPr/>
        </p:nvSpPr>
        <p:spPr>
          <a:xfrm>
            <a:off x="6868440" y="4498483"/>
            <a:ext cx="75052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FIGHT</a:t>
            </a:r>
          </a:p>
        </p:txBody>
      </p:sp>
      <p:sp>
        <p:nvSpPr>
          <p:cNvPr id="20" name="Rectangle 19">
            <a:extLst>
              <a:ext uri="{FF2B5EF4-FFF2-40B4-BE49-F238E27FC236}">
                <a16:creationId xmlns:a16="http://schemas.microsoft.com/office/drawing/2014/main" id="{40C0DD11-B021-A441-8F62-EB2AFD94017F}"/>
              </a:ext>
            </a:extLst>
          </p:cNvPr>
          <p:cNvSpPr/>
          <p:nvPr/>
        </p:nvSpPr>
        <p:spPr>
          <a:xfrm>
            <a:off x="8456365" y="4480503"/>
            <a:ext cx="84830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FLIGHT</a:t>
            </a:r>
          </a:p>
        </p:txBody>
      </p:sp>
      <p:sp>
        <p:nvSpPr>
          <p:cNvPr id="21" name="Rectangle 20">
            <a:extLst>
              <a:ext uri="{FF2B5EF4-FFF2-40B4-BE49-F238E27FC236}">
                <a16:creationId xmlns:a16="http://schemas.microsoft.com/office/drawing/2014/main" id="{D33C6962-652F-3E41-BE24-FAE6A29C6E49}"/>
              </a:ext>
            </a:extLst>
          </p:cNvPr>
          <p:cNvSpPr/>
          <p:nvPr/>
        </p:nvSpPr>
        <p:spPr>
          <a:xfrm>
            <a:off x="3491549" y="4511169"/>
            <a:ext cx="8583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FREEZE</a:t>
            </a:r>
          </a:p>
        </p:txBody>
      </p:sp>
      <p:sp>
        <p:nvSpPr>
          <p:cNvPr id="25" name="Rectangle 24">
            <a:extLst>
              <a:ext uri="{FF2B5EF4-FFF2-40B4-BE49-F238E27FC236}">
                <a16:creationId xmlns:a16="http://schemas.microsoft.com/office/drawing/2014/main" id="{A744EA43-9986-A24B-9725-BA54E2B5A09A}"/>
              </a:ext>
            </a:extLst>
          </p:cNvPr>
          <p:cNvSpPr/>
          <p:nvPr/>
        </p:nvSpPr>
        <p:spPr>
          <a:xfrm>
            <a:off x="6470882" y="4897976"/>
            <a:ext cx="149072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FRUSTRATION</a:t>
            </a:r>
          </a:p>
        </p:txBody>
      </p:sp>
      <p:sp>
        <p:nvSpPr>
          <p:cNvPr id="26" name="Rectangle 25">
            <a:extLst>
              <a:ext uri="{FF2B5EF4-FFF2-40B4-BE49-F238E27FC236}">
                <a16:creationId xmlns:a16="http://schemas.microsoft.com/office/drawing/2014/main" id="{88E69CB1-84C7-B241-844E-63DE3B981E74}"/>
              </a:ext>
            </a:extLst>
          </p:cNvPr>
          <p:cNvSpPr/>
          <p:nvPr/>
        </p:nvSpPr>
        <p:spPr>
          <a:xfrm>
            <a:off x="6788918" y="5645304"/>
            <a:ext cx="84991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ANGER</a:t>
            </a:r>
          </a:p>
        </p:txBody>
      </p:sp>
      <p:sp>
        <p:nvSpPr>
          <p:cNvPr id="27" name="Rectangle 26">
            <a:extLst>
              <a:ext uri="{FF2B5EF4-FFF2-40B4-BE49-F238E27FC236}">
                <a16:creationId xmlns:a16="http://schemas.microsoft.com/office/drawing/2014/main" id="{25E2124E-47EC-A243-B8B7-356FE402727F}"/>
              </a:ext>
            </a:extLst>
          </p:cNvPr>
          <p:cNvSpPr/>
          <p:nvPr/>
        </p:nvSpPr>
        <p:spPr>
          <a:xfrm>
            <a:off x="6874523" y="5998806"/>
            <a:ext cx="6991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RAGE</a:t>
            </a:r>
          </a:p>
        </p:txBody>
      </p:sp>
      <p:sp>
        <p:nvSpPr>
          <p:cNvPr id="28" name="Rectangle 27">
            <a:extLst>
              <a:ext uri="{FF2B5EF4-FFF2-40B4-BE49-F238E27FC236}">
                <a16:creationId xmlns:a16="http://schemas.microsoft.com/office/drawing/2014/main" id="{56CB5567-4A53-C249-B391-D39052DCD8CA}"/>
              </a:ext>
            </a:extLst>
          </p:cNvPr>
          <p:cNvSpPr/>
          <p:nvPr/>
        </p:nvSpPr>
        <p:spPr>
          <a:xfrm>
            <a:off x="6615510" y="5244582"/>
            <a:ext cx="12306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IRRITATION</a:t>
            </a:r>
          </a:p>
        </p:txBody>
      </p:sp>
      <p:sp>
        <p:nvSpPr>
          <p:cNvPr id="29" name="Rectangle 28">
            <a:extLst>
              <a:ext uri="{FF2B5EF4-FFF2-40B4-BE49-F238E27FC236}">
                <a16:creationId xmlns:a16="http://schemas.microsoft.com/office/drawing/2014/main" id="{94CC3AFE-ACD5-D647-A41E-23BA6F8BF624}"/>
              </a:ext>
            </a:extLst>
          </p:cNvPr>
          <p:cNvSpPr/>
          <p:nvPr/>
        </p:nvSpPr>
        <p:spPr>
          <a:xfrm>
            <a:off x="8442653" y="4912345"/>
            <a:ext cx="89851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WORRY</a:t>
            </a:r>
          </a:p>
        </p:txBody>
      </p:sp>
      <p:sp>
        <p:nvSpPr>
          <p:cNvPr id="30" name="Rectangle 29">
            <a:extLst>
              <a:ext uri="{FF2B5EF4-FFF2-40B4-BE49-F238E27FC236}">
                <a16:creationId xmlns:a16="http://schemas.microsoft.com/office/drawing/2014/main" id="{50EAC5D3-4866-454A-88BE-6586D2A2C650}"/>
              </a:ext>
            </a:extLst>
          </p:cNvPr>
          <p:cNvSpPr/>
          <p:nvPr/>
        </p:nvSpPr>
        <p:spPr>
          <a:xfrm>
            <a:off x="8552350" y="5659673"/>
            <a:ext cx="65825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FEAR</a:t>
            </a:r>
          </a:p>
        </p:txBody>
      </p:sp>
      <p:sp>
        <p:nvSpPr>
          <p:cNvPr id="32" name="Rectangle 31">
            <a:extLst>
              <a:ext uri="{FF2B5EF4-FFF2-40B4-BE49-F238E27FC236}">
                <a16:creationId xmlns:a16="http://schemas.microsoft.com/office/drawing/2014/main" id="{F3EB9522-D3E5-D646-B503-2C9483240693}"/>
              </a:ext>
            </a:extLst>
          </p:cNvPr>
          <p:cNvSpPr/>
          <p:nvPr/>
        </p:nvSpPr>
        <p:spPr>
          <a:xfrm>
            <a:off x="8522206" y="6013175"/>
            <a:ext cx="74956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PANIC</a:t>
            </a:r>
          </a:p>
        </p:txBody>
      </p:sp>
      <p:sp>
        <p:nvSpPr>
          <p:cNvPr id="35" name="Rectangle 34">
            <a:extLst>
              <a:ext uri="{FF2B5EF4-FFF2-40B4-BE49-F238E27FC236}">
                <a16:creationId xmlns:a16="http://schemas.microsoft.com/office/drawing/2014/main" id="{5997D8E2-A2B2-1B41-A5FB-EA939E29F32F}"/>
              </a:ext>
            </a:extLst>
          </p:cNvPr>
          <p:cNvSpPr/>
          <p:nvPr/>
        </p:nvSpPr>
        <p:spPr>
          <a:xfrm>
            <a:off x="8425238" y="5258951"/>
            <a:ext cx="98135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2BD53"/>
                </a:solidFill>
                <a:effectLst/>
                <a:uLnTx/>
                <a:uFillTx/>
                <a:latin typeface="Calibri" panose="020F0502020204030204"/>
                <a:ea typeface="+mn-ea"/>
                <a:cs typeface="+mn-cs"/>
              </a:rPr>
              <a:t>ANXIETY</a:t>
            </a:r>
          </a:p>
        </p:txBody>
      </p:sp>
      <p:sp>
        <p:nvSpPr>
          <p:cNvPr id="36" name="Rectangle 35">
            <a:extLst>
              <a:ext uri="{FF2B5EF4-FFF2-40B4-BE49-F238E27FC236}">
                <a16:creationId xmlns:a16="http://schemas.microsoft.com/office/drawing/2014/main" id="{DB22FA9C-2CEE-1248-98D0-FB9DB37A6258}"/>
              </a:ext>
            </a:extLst>
          </p:cNvPr>
          <p:cNvSpPr/>
          <p:nvPr/>
        </p:nvSpPr>
        <p:spPr>
          <a:xfrm>
            <a:off x="3385621" y="2237329"/>
            <a:ext cx="1299715"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B7E2"/>
                </a:solidFill>
                <a:effectLst/>
                <a:uLnTx/>
                <a:uFillTx/>
                <a:latin typeface="Calibri" panose="020F0502020204030204"/>
                <a:ea typeface="+mn-ea"/>
                <a:cs typeface="+mn-cs"/>
              </a:rPr>
              <a:t>GROUNDED</a:t>
            </a:r>
          </a:p>
        </p:txBody>
      </p:sp>
      <p:sp>
        <p:nvSpPr>
          <p:cNvPr id="37" name="Rectangle 36">
            <a:extLst>
              <a:ext uri="{FF2B5EF4-FFF2-40B4-BE49-F238E27FC236}">
                <a16:creationId xmlns:a16="http://schemas.microsoft.com/office/drawing/2014/main" id="{4836F873-9004-8442-B3B4-6E171129F8E8}"/>
              </a:ext>
            </a:extLst>
          </p:cNvPr>
          <p:cNvSpPr/>
          <p:nvPr/>
        </p:nvSpPr>
        <p:spPr>
          <a:xfrm>
            <a:off x="7347527" y="1610222"/>
            <a:ext cx="1771639"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B7E2"/>
                </a:solidFill>
                <a:effectLst/>
                <a:uLnTx/>
                <a:uFillTx/>
                <a:latin typeface="Calibri" panose="020F0502020204030204"/>
                <a:ea typeface="+mn-ea"/>
                <a:cs typeface="+mn-cs"/>
              </a:rPr>
              <a:t>CURIOUS / OPEN</a:t>
            </a:r>
          </a:p>
        </p:txBody>
      </p:sp>
      <p:sp>
        <p:nvSpPr>
          <p:cNvPr id="38" name="Rectangle 37">
            <a:extLst>
              <a:ext uri="{FF2B5EF4-FFF2-40B4-BE49-F238E27FC236}">
                <a16:creationId xmlns:a16="http://schemas.microsoft.com/office/drawing/2014/main" id="{9F788649-32F3-F643-840D-08766018C8F0}"/>
              </a:ext>
            </a:extLst>
          </p:cNvPr>
          <p:cNvSpPr/>
          <p:nvPr/>
        </p:nvSpPr>
        <p:spPr>
          <a:xfrm>
            <a:off x="7333193" y="1922313"/>
            <a:ext cx="1800301"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B7E2"/>
                </a:solidFill>
                <a:effectLst/>
                <a:uLnTx/>
                <a:uFillTx/>
                <a:latin typeface="Calibri" panose="020F0502020204030204"/>
                <a:ea typeface="+mn-ea"/>
                <a:cs typeface="+mn-cs"/>
              </a:rPr>
              <a:t>COMPASSIONATE</a:t>
            </a:r>
          </a:p>
        </p:txBody>
      </p:sp>
      <p:sp>
        <p:nvSpPr>
          <p:cNvPr id="39" name="Rectangle 38">
            <a:extLst>
              <a:ext uri="{FF2B5EF4-FFF2-40B4-BE49-F238E27FC236}">
                <a16:creationId xmlns:a16="http://schemas.microsoft.com/office/drawing/2014/main" id="{9A4181FA-5737-D04B-B6F6-BD1E9108C165}"/>
              </a:ext>
            </a:extLst>
          </p:cNvPr>
          <p:cNvSpPr/>
          <p:nvPr/>
        </p:nvSpPr>
        <p:spPr>
          <a:xfrm>
            <a:off x="6833319" y="2259462"/>
            <a:ext cx="2792111"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6B7E2"/>
                </a:solidFill>
                <a:effectLst/>
                <a:uLnTx/>
                <a:uFillTx/>
                <a:latin typeface="Calibri" panose="020F0502020204030204"/>
                <a:ea typeface="+mn-ea"/>
                <a:cs typeface="+mn-cs"/>
              </a:rPr>
              <a:t>MINDFUL / IN THE PRESENT</a:t>
            </a:r>
          </a:p>
        </p:txBody>
      </p:sp>
      <p:sp>
        <p:nvSpPr>
          <p:cNvPr id="9" name="TextBox 8">
            <a:extLst>
              <a:ext uri="{FF2B5EF4-FFF2-40B4-BE49-F238E27FC236}">
                <a16:creationId xmlns:a16="http://schemas.microsoft.com/office/drawing/2014/main" id="{CF68581E-C050-4200-97DF-16B1D968386E}"/>
              </a:ext>
            </a:extLst>
          </p:cNvPr>
          <p:cNvSpPr txBox="1"/>
          <p:nvPr/>
        </p:nvSpPr>
        <p:spPr>
          <a:xfrm>
            <a:off x="59604" y="6546279"/>
            <a:ext cx="89425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Adapted by Francois Beausoleil from the work of Dr. Stephen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Porges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Arianne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Missimer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6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2" grpId="0"/>
      <p:bldP spid="3" grpId="0"/>
      <p:bldP spid="4" grpId="0"/>
      <p:bldP spid="5" grpId="0"/>
      <p:bldP spid="7" grpId="0"/>
      <p:bldP spid="8" grpId="0"/>
      <p:bldP spid="10" grpId="0"/>
      <p:bldP spid="12" grpId="0"/>
      <p:bldP spid="18" grpId="0"/>
      <p:bldP spid="19" grpId="0"/>
      <p:bldP spid="20" grpId="0"/>
      <p:bldP spid="21" grpId="0"/>
      <p:bldP spid="25" grpId="0"/>
      <p:bldP spid="26" grpId="0"/>
      <p:bldP spid="27" grpId="0"/>
      <p:bldP spid="28" grpId="0"/>
      <p:bldP spid="29" grpId="0"/>
      <p:bldP spid="30" grpId="0"/>
      <p:bldP spid="32" grpId="0"/>
      <p:bldP spid="35" grpId="0"/>
      <p:bldP spid="36"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27A68D-5BE1-47AE-A921-354073FD7854}"/>
              </a:ext>
            </a:extLst>
          </p:cNvPr>
          <p:cNvSpPr>
            <a:spLocks noGrp="1"/>
          </p:cNvSpPr>
          <p:nvPr>
            <p:ph type="title"/>
          </p:nvPr>
        </p:nvSpPr>
        <p:spPr>
          <a:xfrm>
            <a:off x="6846337" y="613328"/>
            <a:ext cx="5401056" cy="1330839"/>
          </a:xfrm>
        </p:spPr>
        <p:txBody>
          <a:bodyPr>
            <a:normAutofit fontScale="90000"/>
          </a:bodyPr>
          <a:lstStyle/>
          <a:p>
            <a:pPr algn="ctr"/>
            <a:r>
              <a:rPr lang="en-US" sz="3200">
                <a:latin typeface="+mn-lt"/>
              </a:rPr>
              <a:t>But we’re already doing so much. Why aren’t these things enough?</a:t>
            </a:r>
          </a:p>
        </p:txBody>
      </p:sp>
      <p:pic>
        <p:nvPicPr>
          <p:cNvPr id="8" name="Picture 7">
            <a:extLst>
              <a:ext uri="{FF2B5EF4-FFF2-40B4-BE49-F238E27FC236}">
                <a16:creationId xmlns:a16="http://schemas.microsoft.com/office/drawing/2014/main" id="{9EE5601B-D9AB-480E-A36A-4D9144637B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C27E065B-C143-47CD-BA73-6B2A9F71A786}"/>
              </a:ext>
            </a:extLst>
          </p:cNvPr>
          <p:cNvSpPr>
            <a:spLocks noGrp="1"/>
          </p:cNvSpPr>
          <p:nvPr>
            <p:ph idx="1"/>
          </p:nvPr>
        </p:nvSpPr>
        <p:spPr>
          <a:xfrm>
            <a:off x="6681216" y="2194102"/>
            <a:ext cx="5291327" cy="4413962"/>
          </a:xfrm>
        </p:spPr>
        <p:txBody>
          <a:bodyPr>
            <a:normAutofit/>
          </a:bodyPr>
          <a:lstStyle/>
          <a:p>
            <a:pPr marR="0" lvl="0">
              <a:spcBef>
                <a:spcPts val="0"/>
              </a:spcBef>
              <a:spcAft>
                <a:spcPts val="600"/>
              </a:spcAft>
              <a:buClr>
                <a:schemeClr val="accent2">
                  <a:lumMod val="75000"/>
                </a:schemeClr>
              </a:buClr>
            </a:pPr>
            <a:r>
              <a:rPr lang="en-US" sz="2400">
                <a:effectLst/>
                <a:latin typeface="Calibri" panose="020F0502020204030204" pitchFamily="34" charset="0"/>
                <a:ea typeface="Times New Roman" panose="02020603050405020304" pitchFamily="18" charset="0"/>
              </a:rPr>
              <a:t>Extra paid days off </a:t>
            </a:r>
          </a:p>
          <a:p>
            <a:pPr marR="0" lvl="0">
              <a:spcBef>
                <a:spcPts val="0"/>
              </a:spcBef>
              <a:spcAft>
                <a:spcPts val="600"/>
              </a:spcAft>
              <a:buClr>
                <a:schemeClr val="accent2">
                  <a:lumMod val="75000"/>
                </a:schemeClr>
              </a:buClr>
            </a:pPr>
            <a:r>
              <a:rPr lang="en-US" sz="2400">
                <a:latin typeface="Calibri" panose="020F0502020204030204" pitchFamily="34" charset="0"/>
                <a:ea typeface="Times New Roman" panose="02020603050405020304" pitchFamily="18" charset="0"/>
              </a:rPr>
              <a:t>Treasure hunts</a:t>
            </a:r>
            <a:endParaRPr lang="en-US" sz="2400">
              <a:effectLst/>
              <a:latin typeface="Calibri" panose="020F0502020204030204" pitchFamily="34" charset="0"/>
              <a:ea typeface="Times New Roman" panose="02020603050405020304" pitchFamily="18" charset="0"/>
            </a:endParaRPr>
          </a:p>
          <a:p>
            <a:pPr marR="0" lvl="0">
              <a:spcBef>
                <a:spcPts val="0"/>
              </a:spcBef>
              <a:spcAft>
                <a:spcPts val="600"/>
              </a:spcAft>
              <a:buClr>
                <a:schemeClr val="accent2">
                  <a:lumMod val="75000"/>
                </a:schemeClr>
              </a:buClr>
            </a:pPr>
            <a:r>
              <a:rPr lang="en-US" sz="2400">
                <a:effectLst/>
                <a:latin typeface="Calibri" panose="020F0502020204030204" pitchFamily="34" charset="0"/>
                <a:ea typeface="Times New Roman" panose="02020603050405020304" pitchFamily="18" charset="0"/>
              </a:rPr>
              <a:t>Cards that say, “I’ll be back in 15 minutes” to give staff permission to take care of themselves</a:t>
            </a:r>
            <a:endParaRPr lang="en-US" sz="2400">
              <a:effectLst/>
              <a:latin typeface="Calibri" panose="020F0502020204030204" pitchFamily="34" charset="0"/>
              <a:ea typeface="Calibri" panose="020F0502020204030204" pitchFamily="34" charset="0"/>
            </a:endParaRPr>
          </a:p>
          <a:p>
            <a:pPr marR="0" lvl="0">
              <a:spcBef>
                <a:spcPts val="0"/>
              </a:spcBef>
              <a:spcAft>
                <a:spcPts val="600"/>
              </a:spcAft>
              <a:buClr>
                <a:schemeClr val="accent2">
                  <a:lumMod val="75000"/>
                </a:schemeClr>
              </a:buClr>
            </a:pPr>
            <a:r>
              <a:rPr lang="en-US" sz="2400">
                <a:effectLst/>
                <a:latin typeface="Calibri" panose="020F0502020204030204" pitchFamily="34" charset="0"/>
                <a:ea typeface="Times New Roman" panose="02020603050405020304" pitchFamily="18" charset="0"/>
              </a:rPr>
              <a:t>Blessing of the hands</a:t>
            </a:r>
          </a:p>
          <a:p>
            <a:pPr marR="0" lvl="0">
              <a:spcBef>
                <a:spcPts val="0"/>
              </a:spcBef>
              <a:spcAft>
                <a:spcPts val="600"/>
              </a:spcAft>
              <a:buClr>
                <a:schemeClr val="accent2">
                  <a:lumMod val="75000"/>
                </a:schemeClr>
              </a:buClr>
            </a:pPr>
            <a:r>
              <a:rPr lang="en-US" sz="2400">
                <a:effectLst/>
                <a:latin typeface="Calibri" panose="020F0502020204030204" pitchFamily="34" charset="0"/>
                <a:ea typeface="Times New Roman" panose="02020603050405020304" pitchFamily="18" charset="0"/>
              </a:rPr>
              <a:t>Employee of the Day</a:t>
            </a:r>
            <a:endParaRPr lang="en-US" sz="2400">
              <a:effectLst/>
              <a:latin typeface="Calibri" panose="020F0502020204030204" pitchFamily="34" charset="0"/>
              <a:ea typeface="Calibri" panose="020F0502020204030204" pitchFamily="34" charset="0"/>
            </a:endParaRPr>
          </a:p>
          <a:p>
            <a:pPr marR="0" lvl="0">
              <a:spcBef>
                <a:spcPts val="0"/>
              </a:spcBef>
              <a:spcAft>
                <a:spcPts val="600"/>
              </a:spcAft>
              <a:buClr>
                <a:schemeClr val="accent2">
                  <a:lumMod val="75000"/>
                </a:schemeClr>
              </a:buClr>
            </a:pPr>
            <a:r>
              <a:rPr lang="en-US" sz="2400">
                <a:effectLst/>
                <a:latin typeface="Calibri" panose="020F0502020204030204" pitchFamily="34" charset="0"/>
                <a:ea typeface="Times New Roman" panose="02020603050405020304" pitchFamily="18" charset="0"/>
              </a:rPr>
              <a:t>Giving staff who do nice things a card and basket of goodies</a:t>
            </a:r>
          </a:p>
          <a:p>
            <a:pPr marR="0" lvl="0">
              <a:spcBef>
                <a:spcPts val="0"/>
              </a:spcBef>
              <a:spcAft>
                <a:spcPts val="600"/>
              </a:spcAft>
              <a:buClr>
                <a:schemeClr val="accent2">
                  <a:lumMod val="75000"/>
                </a:schemeClr>
              </a:buClr>
            </a:pPr>
            <a:r>
              <a:rPr lang="en-US" sz="2400">
                <a:latin typeface="Calibri" panose="020F0502020204030204" pitchFamily="34" charset="0"/>
                <a:ea typeface="Calibri" panose="020F0502020204030204" pitchFamily="34" charset="0"/>
              </a:rPr>
              <a:t>Food, treats, snacks</a:t>
            </a:r>
            <a:endParaRPr lang="en-US" sz="2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53054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6BC189-34C2-4569-BA0D-C459AA908333}"/>
              </a:ext>
            </a:extLst>
          </p:cNvPr>
          <p:cNvSpPr txBox="1"/>
          <p:nvPr/>
        </p:nvSpPr>
        <p:spPr>
          <a:xfrm>
            <a:off x="251833" y="1543073"/>
            <a:ext cx="5842308" cy="2154436"/>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“HCPs who are able to maintain empathy for patients and consistently practice with compassion have less burnout, more resilience, and superior well-being, indicating that compassion may in fact be protective.”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StephenTrzeciak</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Brian </a:t>
            </a: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W.Roberts</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Anthony </a:t>
            </a: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J.Mazzarelli</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Compassionomics</a:t>
            </a:r>
          </a:p>
        </p:txBody>
      </p:sp>
      <p:sp>
        <p:nvSpPr>
          <p:cNvPr id="7" name="TextBox 6">
            <a:extLst>
              <a:ext uri="{FF2B5EF4-FFF2-40B4-BE49-F238E27FC236}">
                <a16:creationId xmlns:a16="http://schemas.microsoft.com/office/drawing/2014/main" id="{B623EFBF-0E1E-4D85-BED7-27E7383CB0D4}"/>
              </a:ext>
            </a:extLst>
          </p:cNvPr>
          <p:cNvSpPr txBox="1"/>
          <p:nvPr/>
        </p:nvSpPr>
        <p:spPr>
          <a:xfrm>
            <a:off x="6345973" y="1560053"/>
            <a:ext cx="5594194" cy="1631216"/>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“A stronger culture of compassion could create physiological effects that reduce employees’ absenteeism.”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Barsade</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Oneil</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What’s Love Got to Do With It? Administrative Science Quarterly </a:t>
            </a:r>
          </a:p>
        </p:txBody>
      </p:sp>
      <p:sp>
        <p:nvSpPr>
          <p:cNvPr id="9" name="TextBox 8">
            <a:extLst>
              <a:ext uri="{FF2B5EF4-FFF2-40B4-BE49-F238E27FC236}">
                <a16:creationId xmlns:a16="http://schemas.microsoft.com/office/drawing/2014/main" id="{7B31537D-5EA6-4893-890E-9D70152972A4}"/>
              </a:ext>
            </a:extLst>
          </p:cNvPr>
          <p:cNvSpPr txBox="1"/>
          <p:nvPr/>
        </p:nvSpPr>
        <p:spPr>
          <a:xfrm>
            <a:off x="6094141" y="4237709"/>
            <a:ext cx="6094140" cy="2215991"/>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“Another survey of 1,400 U.S. adults found that nearly two-thirds had an experience as a patient in which HCP compassion was lacking, and 93% believed that a lack of compassion lowered the quality of care.”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Trzeciak, Roberts, </a:t>
            </a: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Mazzarelli</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Compassionomics</a:t>
            </a:r>
          </a:p>
        </p:txBody>
      </p:sp>
      <p:sp>
        <p:nvSpPr>
          <p:cNvPr id="11" name="TextBox 10">
            <a:extLst>
              <a:ext uri="{FF2B5EF4-FFF2-40B4-BE49-F238E27FC236}">
                <a16:creationId xmlns:a16="http://schemas.microsoft.com/office/drawing/2014/main" id="{239110EC-D1E2-4D1F-8D1D-6D6CCED24FEB}"/>
              </a:ext>
            </a:extLst>
          </p:cNvPr>
          <p:cNvSpPr txBox="1"/>
          <p:nvPr/>
        </p:nvSpPr>
        <p:spPr>
          <a:xfrm>
            <a:off x="136602" y="4237709"/>
            <a:ext cx="5740091" cy="2062103"/>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a:t>
            </a: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Findings suggest that compassion may be an under-recognized, but essential element in meeting the promise of person-centered care within long-term care environments.” </a:t>
            </a:r>
            <a:endParaRPr kumimoji="0" 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Smith-MacDonald, </a:t>
            </a:r>
            <a:r>
              <a:rPr kumimoji="0" lang="en-US" sz="1400" b="0"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Venturato</a:t>
            </a:r>
            <a:r>
              <a:rPr kumimoji="0" 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Hunter, P. et al. Perspectives and experiences of compassion in long-term care facilities within Canada</a:t>
            </a:r>
          </a:p>
        </p:txBody>
      </p:sp>
      <p:sp>
        <p:nvSpPr>
          <p:cNvPr id="12" name="Title 11">
            <a:extLst>
              <a:ext uri="{FF2B5EF4-FFF2-40B4-BE49-F238E27FC236}">
                <a16:creationId xmlns:a16="http://schemas.microsoft.com/office/drawing/2014/main" id="{CF708BFA-99D6-4A28-B39D-0C1C91E44C46}"/>
              </a:ext>
            </a:extLst>
          </p:cNvPr>
          <p:cNvSpPr>
            <a:spLocks noGrp="1"/>
          </p:cNvSpPr>
          <p:nvPr>
            <p:ph type="title"/>
          </p:nvPr>
        </p:nvSpPr>
        <p:spPr>
          <a:xfrm>
            <a:off x="836341" y="231933"/>
            <a:ext cx="10515600" cy="1041040"/>
          </a:xfrm>
        </p:spPr>
        <p:txBody>
          <a:bodyPr>
            <a:normAutofit fontScale="90000"/>
          </a:bodyPr>
          <a:lstStyle/>
          <a:p>
            <a:pPr algn="ctr"/>
            <a:r>
              <a:rPr lang="en-US" b="1">
                <a:latin typeface="Garamond" panose="02020404030301010803" pitchFamily="18" charset="0"/>
              </a:rPr>
              <a:t>Compassion and Empathy are </a:t>
            </a:r>
            <a:br>
              <a:rPr lang="en-US" b="1">
                <a:latin typeface="Garamond" panose="02020404030301010803" pitchFamily="18" charset="0"/>
              </a:rPr>
            </a:br>
            <a:r>
              <a:rPr lang="en-US" b="1">
                <a:latin typeface="Garamond" panose="02020404030301010803" pitchFamily="18" charset="0"/>
              </a:rPr>
              <a:t>Critically Important for Healthcare Staff</a:t>
            </a:r>
          </a:p>
        </p:txBody>
      </p:sp>
    </p:spTree>
    <p:extLst>
      <p:ext uri="{BB962C8B-B14F-4D97-AF65-F5344CB8AC3E}">
        <p14:creationId xmlns:p14="http://schemas.microsoft.com/office/powerpoint/2010/main" val="167189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B4E6-BAE9-634C-801F-5A81BE6F71BA}"/>
              </a:ext>
            </a:extLst>
          </p:cNvPr>
          <p:cNvSpPr>
            <a:spLocks noGrp="1"/>
          </p:cNvSpPr>
          <p:nvPr>
            <p:ph type="ctrTitle"/>
          </p:nvPr>
        </p:nvSpPr>
        <p:spPr>
          <a:xfrm>
            <a:off x="1524000" y="604571"/>
            <a:ext cx="9144000" cy="2387600"/>
          </a:xfrm>
        </p:spPr>
        <p:txBody>
          <a:bodyPr/>
          <a:lstStyle/>
          <a:p>
            <a:r>
              <a:rPr lang="en-US"/>
              <a:t>Our Work Together</a:t>
            </a:r>
          </a:p>
        </p:txBody>
      </p:sp>
      <p:sp>
        <p:nvSpPr>
          <p:cNvPr id="3" name="Subtitle 2">
            <a:extLst>
              <a:ext uri="{FF2B5EF4-FFF2-40B4-BE49-F238E27FC236}">
                <a16:creationId xmlns:a16="http://schemas.microsoft.com/office/drawing/2014/main" id="{10AE6E60-1262-AF46-85CD-17D04D471C08}"/>
              </a:ext>
            </a:extLst>
          </p:cNvPr>
          <p:cNvSpPr>
            <a:spLocks noGrp="1"/>
          </p:cNvSpPr>
          <p:nvPr>
            <p:ph type="subTitle" idx="1"/>
          </p:nvPr>
        </p:nvSpPr>
        <p:spPr>
          <a:xfrm>
            <a:off x="1523999" y="3139329"/>
            <a:ext cx="9144000" cy="1655762"/>
          </a:xfrm>
        </p:spPr>
        <p:txBody>
          <a:bodyPr>
            <a:normAutofit lnSpcReduction="10000"/>
          </a:bodyPr>
          <a:lstStyle/>
          <a:p>
            <a:r>
              <a:rPr lang="en-US"/>
              <a:t>JoAnne Reifsnyder PhD, MSN, MBA, RN, FAAN</a:t>
            </a:r>
          </a:p>
          <a:p>
            <a:r>
              <a:rPr lang="en-US"/>
              <a:t>Professor, Health Services Leadership and Management</a:t>
            </a:r>
          </a:p>
          <a:p>
            <a:r>
              <a:rPr lang="en-US"/>
              <a:t>University of Maryland School of Nursing</a:t>
            </a:r>
          </a:p>
          <a:p>
            <a:r>
              <a:rPr lang="en-US"/>
              <a:t>Former Chief Nursing Officer, Genesis HealthCare</a:t>
            </a:r>
          </a:p>
        </p:txBody>
      </p:sp>
      <p:pic>
        <p:nvPicPr>
          <p:cNvPr id="6" name="Picture 5">
            <a:extLst>
              <a:ext uri="{FF2B5EF4-FFF2-40B4-BE49-F238E27FC236}">
                <a16:creationId xmlns:a16="http://schemas.microsoft.com/office/drawing/2014/main" id="{089C8A08-40F9-C342-9DFB-A4750E0DDF44}"/>
              </a:ext>
            </a:extLst>
          </p:cNvPr>
          <p:cNvPicPr>
            <a:picLocks noChangeAspect="1"/>
          </p:cNvPicPr>
          <p:nvPr/>
        </p:nvPicPr>
        <p:blipFill>
          <a:blip r:embed="rId2"/>
          <a:stretch>
            <a:fillRect/>
          </a:stretch>
        </p:blipFill>
        <p:spPr>
          <a:xfrm>
            <a:off x="367171" y="5560099"/>
            <a:ext cx="2313657" cy="953240"/>
          </a:xfrm>
          <a:prstGeom prst="rect">
            <a:avLst/>
          </a:prstGeom>
        </p:spPr>
      </p:pic>
      <p:pic>
        <p:nvPicPr>
          <p:cNvPr id="7" name="Picture 2" descr="AMDA Suggests Oral Feedings Rather Than Feeding Tubes | Choosing Wisely">
            <a:extLst>
              <a:ext uri="{FF2B5EF4-FFF2-40B4-BE49-F238E27FC236}">
                <a16:creationId xmlns:a16="http://schemas.microsoft.com/office/drawing/2014/main" id="{F8605557-63C8-C546-8E02-F833C907E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732" y="5640751"/>
            <a:ext cx="2519494" cy="79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36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4F1BA-CB16-4E42-AC8A-CB6153C35CAF}"/>
              </a:ext>
            </a:extLst>
          </p:cNvPr>
          <p:cNvPicPr>
            <a:picLocks noChangeAspect="1"/>
          </p:cNvPicPr>
          <p:nvPr/>
        </p:nvPicPr>
        <p:blipFill>
          <a:blip r:embed="rId3"/>
          <a:stretch>
            <a:fillRect/>
          </a:stretch>
        </p:blipFill>
        <p:spPr>
          <a:xfrm>
            <a:off x="662926" y="489857"/>
            <a:ext cx="3995398" cy="5878286"/>
          </a:xfrm>
          <a:prstGeom prst="rect">
            <a:avLst/>
          </a:prstGeom>
          <a:ln>
            <a:solidFill>
              <a:schemeClr val="tx1"/>
            </a:solidFill>
          </a:ln>
        </p:spPr>
      </p:pic>
      <p:sp>
        <p:nvSpPr>
          <p:cNvPr id="5" name="TextBox 4">
            <a:extLst>
              <a:ext uri="{FF2B5EF4-FFF2-40B4-BE49-F238E27FC236}">
                <a16:creationId xmlns:a16="http://schemas.microsoft.com/office/drawing/2014/main" id="{A2E645D9-59BA-4582-B80A-E3C6818481D0}"/>
              </a:ext>
            </a:extLst>
          </p:cNvPr>
          <p:cNvSpPr txBox="1"/>
          <p:nvPr/>
        </p:nvSpPr>
        <p:spPr>
          <a:xfrm>
            <a:off x="4833808" y="4038599"/>
            <a:ext cx="7064828"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How 40 Seconds of Compassion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Could Save a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“There is science in the art of medicine, and it is strong.”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hlinkClick r:id="rId4"/>
              </a:rPr>
              <a:t>https://www.youtube.com/watch?v=elW69hyPUuI</a:t>
            </a:r>
            <a:r>
              <a:rPr kumimoji="0" lang="en-US"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p>
        </p:txBody>
      </p:sp>
      <p:pic>
        <p:nvPicPr>
          <p:cNvPr id="11" name="Picture 10">
            <a:extLst>
              <a:ext uri="{FF2B5EF4-FFF2-40B4-BE49-F238E27FC236}">
                <a16:creationId xmlns:a16="http://schemas.microsoft.com/office/drawing/2014/main" id="{9305CB30-596C-4FBA-9460-D964F5A1F958}"/>
              </a:ext>
            </a:extLst>
          </p:cNvPr>
          <p:cNvPicPr>
            <a:picLocks noChangeAspect="1"/>
          </p:cNvPicPr>
          <p:nvPr/>
        </p:nvPicPr>
        <p:blipFill rotWithShape="1">
          <a:blip r:embed="rId5"/>
          <a:srcRect l="53125" t="21746" r="17500" b="20477"/>
          <a:stretch/>
        </p:blipFill>
        <p:spPr>
          <a:xfrm>
            <a:off x="5530218" y="489857"/>
            <a:ext cx="5672008" cy="3137710"/>
          </a:xfrm>
          <a:prstGeom prst="rect">
            <a:avLst/>
          </a:prstGeom>
        </p:spPr>
      </p:pic>
      <p:sp>
        <p:nvSpPr>
          <p:cNvPr id="13" name="TextBox 12">
            <a:extLst>
              <a:ext uri="{FF2B5EF4-FFF2-40B4-BE49-F238E27FC236}">
                <a16:creationId xmlns:a16="http://schemas.microsoft.com/office/drawing/2014/main" id="{63CA20F8-7A56-40A5-8790-B1923D74B040}"/>
              </a:ext>
            </a:extLst>
          </p:cNvPr>
          <p:cNvSpPr txBox="1"/>
          <p:nvPr/>
        </p:nvSpPr>
        <p:spPr>
          <a:xfrm>
            <a:off x="5900056" y="3140586"/>
            <a:ext cx="32983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Dr. Stephen Trzeciak </a:t>
            </a:r>
          </a:p>
        </p:txBody>
      </p:sp>
    </p:spTree>
    <p:extLst>
      <p:ext uri="{BB962C8B-B14F-4D97-AF65-F5344CB8AC3E}">
        <p14:creationId xmlns:p14="http://schemas.microsoft.com/office/powerpoint/2010/main" val="2011867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49CFA-FC2D-4A08-B37B-735B2C2304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 y="0"/>
            <a:ext cx="12190095" cy="6858000"/>
          </a:xfrm>
          <a:prstGeom prst="rect">
            <a:avLst/>
          </a:prstGeom>
        </p:spPr>
      </p:pic>
      <p:sp>
        <p:nvSpPr>
          <p:cNvPr id="2" name="Title 1">
            <a:extLst>
              <a:ext uri="{FF2B5EF4-FFF2-40B4-BE49-F238E27FC236}">
                <a16:creationId xmlns:a16="http://schemas.microsoft.com/office/drawing/2014/main" id="{942F3084-BAB3-4D99-B2F3-3F5E078FD53A}"/>
              </a:ext>
            </a:extLst>
          </p:cNvPr>
          <p:cNvSpPr>
            <a:spLocks noGrp="1"/>
          </p:cNvSpPr>
          <p:nvPr>
            <p:ph type="title"/>
          </p:nvPr>
        </p:nvSpPr>
        <p:spPr>
          <a:xfrm>
            <a:off x="218209" y="124687"/>
            <a:ext cx="4894118" cy="2992583"/>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3600">
                <a:solidFill>
                  <a:srgbClr val="FFFFFF"/>
                </a:solidFill>
              </a:rPr>
              <a:t>What is </a:t>
            </a:r>
            <a:br>
              <a:rPr lang="en-US" sz="3600">
                <a:solidFill>
                  <a:srgbClr val="FFFFFF"/>
                </a:solidFill>
              </a:rPr>
            </a:br>
            <a:r>
              <a:rPr lang="en-US" sz="3600">
                <a:solidFill>
                  <a:srgbClr val="FFFFFF"/>
                </a:solidFill>
              </a:rPr>
              <a:t>Trauma-Informed </a:t>
            </a:r>
            <a:br>
              <a:rPr lang="en-US" sz="3600">
                <a:solidFill>
                  <a:srgbClr val="FFFFFF"/>
                </a:solidFill>
              </a:rPr>
            </a:br>
            <a:r>
              <a:rPr lang="en-US" sz="3600">
                <a:solidFill>
                  <a:srgbClr val="FFFFFF"/>
                </a:solidFill>
              </a:rPr>
              <a:t>Care (TIC)?</a:t>
            </a:r>
          </a:p>
        </p:txBody>
      </p:sp>
    </p:spTree>
    <p:extLst>
      <p:ext uri="{BB962C8B-B14F-4D97-AF65-F5344CB8AC3E}">
        <p14:creationId xmlns:p14="http://schemas.microsoft.com/office/powerpoint/2010/main" val="411369905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C49AA6-C2A8-4E4B-BBF9-13768DEA0272}"/>
              </a:ext>
            </a:extLst>
          </p:cNvPr>
          <p:cNvSpPr>
            <a:spLocks noGrp="1"/>
          </p:cNvSpPr>
          <p:nvPr>
            <p:ph idx="1"/>
          </p:nvPr>
        </p:nvSpPr>
        <p:spPr>
          <a:xfrm>
            <a:off x="838200" y="2355925"/>
            <a:ext cx="10515600" cy="3821038"/>
          </a:xfrm>
        </p:spPr>
        <p:txBody>
          <a:bodyPr>
            <a:normAutofit/>
          </a:bodyPr>
          <a:lstStyle/>
          <a:p>
            <a:pPr marL="0" indent="0" algn="ctr">
              <a:buNone/>
            </a:pPr>
            <a:r>
              <a:rPr lang="en-US" sz="4400"/>
              <a:t>Trauma-informed care is the adoption of principles and practices that promote a culture of safety, empowerment, and healing.</a:t>
            </a:r>
          </a:p>
          <a:p>
            <a:pPr algn="ctr"/>
            <a:endParaRPr lang="en-US" sz="4400"/>
          </a:p>
        </p:txBody>
      </p:sp>
      <p:sp>
        <p:nvSpPr>
          <p:cNvPr id="5" name="Rectangle 4">
            <a:extLst>
              <a:ext uri="{FF2B5EF4-FFF2-40B4-BE49-F238E27FC236}">
                <a16:creationId xmlns:a16="http://schemas.microsoft.com/office/drawing/2014/main" id="{0EF2EBAB-EC91-445E-8552-4172B5B82DE7}"/>
              </a:ext>
            </a:extLst>
          </p:cNvPr>
          <p:cNvSpPr/>
          <p:nvPr/>
        </p:nvSpPr>
        <p:spPr>
          <a:xfrm>
            <a:off x="2416885" y="6436675"/>
            <a:ext cx="59456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https://www.integration.samhsa.gov/clinical-practice/trauma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48732969-8C0B-41C8-A5CF-1C3AD14FFC66}"/>
              </a:ext>
            </a:extLst>
          </p:cNvPr>
          <p:cNvSpPr txBox="1"/>
          <p:nvPr/>
        </p:nvSpPr>
        <p:spPr>
          <a:xfrm>
            <a:off x="1794" y="6159676"/>
            <a:ext cx="6094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According to the Substance Abuse and Mental Health Services Administration (SAMHSA)</a:t>
            </a:r>
          </a:p>
        </p:txBody>
      </p:sp>
    </p:spTree>
    <p:extLst>
      <p:ext uri="{BB962C8B-B14F-4D97-AF65-F5344CB8AC3E}">
        <p14:creationId xmlns:p14="http://schemas.microsoft.com/office/powerpoint/2010/main" val="4024511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8CA1A6F-8752-4252-82C9-2B0509C803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930"/>
          <a:stretch/>
        </p:blipFill>
        <p:spPr>
          <a:xfrm>
            <a:off x="1455575" y="-13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TextBox 5">
            <a:extLst>
              <a:ext uri="{FF2B5EF4-FFF2-40B4-BE49-F238E27FC236}">
                <a16:creationId xmlns:a16="http://schemas.microsoft.com/office/drawing/2014/main" id="{E1F8DB8F-7C98-45C4-9463-50A42EDA05D4}"/>
              </a:ext>
            </a:extLst>
          </p:cNvPr>
          <p:cNvSpPr txBox="1"/>
          <p:nvPr/>
        </p:nvSpPr>
        <p:spPr>
          <a:xfrm>
            <a:off x="9014214" y="3429000"/>
            <a:ext cx="1593915" cy="461665"/>
          </a:xfrm>
          <a:prstGeom prst="rect">
            <a:avLst/>
          </a:prstGeom>
          <a:solidFill>
            <a:srgbClr val="E1C10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Safety</a:t>
            </a:r>
          </a:p>
        </p:txBody>
      </p:sp>
      <p:sp>
        <p:nvSpPr>
          <p:cNvPr id="10" name="TextBox 9">
            <a:extLst>
              <a:ext uri="{FF2B5EF4-FFF2-40B4-BE49-F238E27FC236}">
                <a16:creationId xmlns:a16="http://schemas.microsoft.com/office/drawing/2014/main" id="{6F03B60D-8F23-4C90-87C8-F331FD500C43}"/>
              </a:ext>
            </a:extLst>
          </p:cNvPr>
          <p:cNvSpPr txBox="1"/>
          <p:nvPr/>
        </p:nvSpPr>
        <p:spPr>
          <a:xfrm>
            <a:off x="6704917" y="1602258"/>
            <a:ext cx="3018773" cy="830997"/>
          </a:xfrm>
          <a:prstGeom prst="rect">
            <a:avLst/>
          </a:prstGeom>
          <a:solidFill>
            <a:srgbClr val="E229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Cultural, Historical and Gender Issues</a:t>
            </a:r>
          </a:p>
        </p:txBody>
      </p:sp>
      <p:sp>
        <p:nvSpPr>
          <p:cNvPr id="11" name="TextBox 10">
            <a:extLst>
              <a:ext uri="{FF2B5EF4-FFF2-40B4-BE49-F238E27FC236}">
                <a16:creationId xmlns:a16="http://schemas.microsoft.com/office/drawing/2014/main" id="{17447AE7-1630-41EB-A4AA-0D3A5B9BF040}"/>
              </a:ext>
            </a:extLst>
          </p:cNvPr>
          <p:cNvSpPr txBox="1"/>
          <p:nvPr/>
        </p:nvSpPr>
        <p:spPr>
          <a:xfrm>
            <a:off x="1864787" y="5396136"/>
            <a:ext cx="2737437" cy="830997"/>
          </a:xfrm>
          <a:prstGeom prst="rect">
            <a:avLst/>
          </a:prstGeom>
          <a:solidFill>
            <a:srgbClr val="86398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Empowerment, voice and choice</a:t>
            </a:r>
          </a:p>
        </p:txBody>
      </p:sp>
      <p:sp>
        <p:nvSpPr>
          <p:cNvPr id="12" name="TextBox 11">
            <a:extLst>
              <a:ext uri="{FF2B5EF4-FFF2-40B4-BE49-F238E27FC236}">
                <a16:creationId xmlns:a16="http://schemas.microsoft.com/office/drawing/2014/main" id="{9B6A5413-4F84-4A30-B420-DE3968491BAF}"/>
              </a:ext>
            </a:extLst>
          </p:cNvPr>
          <p:cNvSpPr txBox="1"/>
          <p:nvPr/>
        </p:nvSpPr>
        <p:spPr>
          <a:xfrm>
            <a:off x="8172592" y="4980637"/>
            <a:ext cx="2470215" cy="830997"/>
          </a:xfrm>
          <a:prstGeom prst="rect">
            <a:avLst/>
          </a:prstGeom>
          <a:solidFill>
            <a:srgbClr val="EA81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Collaboration and mutuality</a:t>
            </a:r>
          </a:p>
        </p:txBody>
      </p:sp>
      <p:sp>
        <p:nvSpPr>
          <p:cNvPr id="13" name="TextBox 12">
            <a:extLst>
              <a:ext uri="{FF2B5EF4-FFF2-40B4-BE49-F238E27FC236}">
                <a16:creationId xmlns:a16="http://schemas.microsoft.com/office/drawing/2014/main" id="{CF797ABF-02EC-4105-ACF6-96FA4DE1EEB7}"/>
              </a:ext>
            </a:extLst>
          </p:cNvPr>
          <p:cNvSpPr txBox="1"/>
          <p:nvPr/>
        </p:nvSpPr>
        <p:spPr>
          <a:xfrm>
            <a:off x="440349" y="2551837"/>
            <a:ext cx="2737437" cy="461665"/>
          </a:xfrm>
          <a:prstGeom prst="rect">
            <a:avLst/>
          </a:prstGeom>
          <a:solidFill>
            <a:srgbClr val="419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Peer support</a:t>
            </a:r>
          </a:p>
        </p:txBody>
      </p:sp>
      <p:sp>
        <p:nvSpPr>
          <p:cNvPr id="14" name="TextBox 13">
            <a:extLst>
              <a:ext uri="{FF2B5EF4-FFF2-40B4-BE49-F238E27FC236}">
                <a16:creationId xmlns:a16="http://schemas.microsoft.com/office/drawing/2014/main" id="{53469BE4-668A-4E2B-BE9B-566892D56220}"/>
              </a:ext>
            </a:extLst>
          </p:cNvPr>
          <p:cNvSpPr txBox="1"/>
          <p:nvPr/>
        </p:nvSpPr>
        <p:spPr>
          <a:xfrm>
            <a:off x="4898113" y="3076733"/>
            <a:ext cx="1818758" cy="830997"/>
          </a:xfrm>
          <a:prstGeom prst="rect">
            <a:avLst/>
          </a:prstGeom>
          <a:solidFill>
            <a:srgbClr val="65BA4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Trust and transparency</a:t>
            </a:r>
          </a:p>
        </p:txBody>
      </p:sp>
      <p:sp>
        <p:nvSpPr>
          <p:cNvPr id="15" name="TextBox 14">
            <a:extLst>
              <a:ext uri="{FF2B5EF4-FFF2-40B4-BE49-F238E27FC236}">
                <a16:creationId xmlns:a16="http://schemas.microsoft.com/office/drawing/2014/main" id="{1D3F5B29-CB1E-45FA-BE4D-0E4D5A52B624}"/>
              </a:ext>
            </a:extLst>
          </p:cNvPr>
          <p:cNvSpPr txBox="1"/>
          <p:nvPr/>
        </p:nvSpPr>
        <p:spPr>
          <a:xfrm>
            <a:off x="1117599" y="312450"/>
            <a:ext cx="100922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rPr>
              <a:t>Six Principles of Trauma-Informed Care</a:t>
            </a:r>
          </a:p>
        </p:txBody>
      </p:sp>
      <p:sp>
        <p:nvSpPr>
          <p:cNvPr id="16" name="TextBox 15">
            <a:extLst>
              <a:ext uri="{FF2B5EF4-FFF2-40B4-BE49-F238E27FC236}">
                <a16:creationId xmlns:a16="http://schemas.microsoft.com/office/drawing/2014/main" id="{19EA3E52-6416-4AA8-866D-1DAF01D410ED}"/>
              </a:ext>
            </a:extLst>
          </p:cNvPr>
          <p:cNvSpPr txBox="1"/>
          <p:nvPr/>
        </p:nvSpPr>
        <p:spPr>
          <a:xfrm>
            <a:off x="6001871" y="6377949"/>
            <a:ext cx="619012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SAMHSA’s Concept of Trauma and Guidance for a Trauma-Informed Approach,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https://store.samhsa.gov/sites/default/files/d7/priv/sma14-4884.pdf</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272075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592004-934F-B321-DDE7-43FA2588BF87}"/>
              </a:ext>
            </a:extLst>
          </p:cNvPr>
          <p:cNvSpPr txBox="1"/>
          <p:nvPr/>
        </p:nvSpPr>
        <p:spPr>
          <a:xfrm>
            <a:off x="3110630" y="6176963"/>
            <a:ext cx="9081370" cy="584775"/>
          </a:xfrm>
          <a:prstGeom prst="rect">
            <a:avLst/>
          </a:prstGeom>
          <a:noFill/>
        </p:spPr>
        <p:txBody>
          <a:bodyPr wrap="square" rtlCol="0">
            <a:spAutoFit/>
          </a:bodyPr>
          <a:lstStyle/>
          <a:p>
            <a:pPr algn="r"/>
            <a:r>
              <a:rPr lang="en-US" sz="1600"/>
              <a:t>The Sanctuary Model: Through the Lens of Moral Safety by Sandra Bloom, </a:t>
            </a:r>
            <a:r>
              <a:rPr lang="en-US" sz="1600">
                <a:hlinkClick r:id="rId3"/>
              </a:rPr>
              <a:t>https://sandrabloom.com/wp-content/uploads/2017-BLOOM-THE-SANCTUARY-MODEL-THROUGH-THE-LENS-OF-MORAL-SAFETY.pdf</a:t>
            </a:r>
            <a:r>
              <a:rPr lang="en-US" sz="1600"/>
              <a:t> </a:t>
            </a:r>
          </a:p>
        </p:txBody>
      </p:sp>
      <p:sp>
        <p:nvSpPr>
          <p:cNvPr id="3" name="Title 2">
            <a:extLst>
              <a:ext uri="{FF2B5EF4-FFF2-40B4-BE49-F238E27FC236}">
                <a16:creationId xmlns:a16="http://schemas.microsoft.com/office/drawing/2014/main" id="{4BA1FC2E-6FA1-B839-D5EB-3E648C3F5EFA}"/>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a:t>Social and Moral Safety</a:t>
            </a:r>
          </a:p>
        </p:txBody>
      </p:sp>
      <p:sp>
        <p:nvSpPr>
          <p:cNvPr id="4" name="Content Placeholder 3">
            <a:extLst>
              <a:ext uri="{FF2B5EF4-FFF2-40B4-BE49-F238E27FC236}">
                <a16:creationId xmlns:a16="http://schemas.microsoft.com/office/drawing/2014/main" id="{40D627FB-0B15-EF35-5003-2C96F818B6BC}"/>
              </a:ext>
            </a:extLst>
          </p:cNvPr>
          <p:cNvSpPr>
            <a:spLocks noGrp="1"/>
          </p:cNvSpPr>
          <p:nvPr>
            <p:ph idx="1"/>
          </p:nvPr>
        </p:nvSpPr>
        <p:spPr/>
        <p:txBody>
          <a:bodyPr/>
          <a:lstStyle/>
          <a:p>
            <a:r>
              <a:rPr lang="en-US" sz="3200" b="1"/>
              <a:t>Social safety </a:t>
            </a:r>
            <a:r>
              <a:rPr lang="en-US"/>
              <a:t>refers to the ability to be a part of a group, to listen and to be heard, to be able to play a role in conflict resolution, to use one’s intelligence and creativity to serve a group process without engaging in behavior or activities that destroy the integrity of the self or the group.</a:t>
            </a:r>
          </a:p>
          <a:p>
            <a:r>
              <a:rPr lang="en-US" sz="3200" b="1"/>
              <a:t>Moral safety </a:t>
            </a:r>
            <a:r>
              <a:rPr lang="en-US"/>
              <a:t>reflects an environment that actively defines and redefines a moral universe of integrity, responsibility, honesty, tolerance, compassion, peace, nonviolence, justice, and an abiding concern for human rights.</a:t>
            </a:r>
          </a:p>
        </p:txBody>
      </p:sp>
    </p:spTree>
    <p:extLst>
      <p:ext uri="{BB962C8B-B14F-4D97-AF65-F5344CB8AC3E}">
        <p14:creationId xmlns:p14="http://schemas.microsoft.com/office/powerpoint/2010/main" val="359264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A stack of rocks on a beach&#10;&#10;Description automatically generated with medium confidence">
            <a:extLst>
              <a:ext uri="{FF2B5EF4-FFF2-40B4-BE49-F238E27FC236}">
                <a16:creationId xmlns:a16="http://schemas.microsoft.com/office/drawing/2014/main" id="{907785A0-62BE-44F1-BD9F-B1E0E59E8BE9}"/>
              </a:ext>
            </a:extLst>
          </p:cNvPr>
          <p:cNvPicPr>
            <a:picLocks noChangeAspect="1"/>
          </p:cNvPicPr>
          <p:nvPr/>
        </p:nvPicPr>
        <p:blipFill rotWithShape="1">
          <a:blip r:embed="rId3">
            <a:alphaModFix amt="60000"/>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02F878E4-8D48-4093-82D8-115B77953484}"/>
              </a:ext>
            </a:extLst>
          </p:cNvPr>
          <p:cNvSpPr>
            <a:spLocks noGrp="1"/>
          </p:cNvSpPr>
          <p:nvPr>
            <p:ph type="title"/>
          </p:nvPr>
        </p:nvSpPr>
        <p:spPr>
          <a:xfrm>
            <a:off x="1196657" y="833377"/>
            <a:ext cx="8792296" cy="3287686"/>
          </a:xfrm>
        </p:spPr>
        <p:txBody>
          <a:bodyPr vert="horz" lIns="91440" tIns="45720" rIns="91440" bIns="45720" rtlCol="0" anchor="b">
            <a:normAutofit fontScale="90000"/>
          </a:bodyPr>
          <a:lstStyle/>
          <a:p>
            <a:pPr algn="ctr" defTabSz="914400"/>
            <a:r>
              <a:rPr lang="en-US" sz="9800">
                <a:solidFill>
                  <a:schemeClr val="accent2">
                    <a:lumMod val="40000"/>
                    <a:lumOff val="60000"/>
                  </a:schemeClr>
                </a:solidFill>
                <a:latin typeface="Garamond" panose="02020404030301010803" pitchFamily="18" charset="0"/>
              </a:rPr>
              <a:t>Mourning</a:t>
            </a:r>
            <a:br>
              <a:rPr lang="en-US" sz="8000">
                <a:solidFill>
                  <a:schemeClr val="accent2">
                    <a:lumMod val="40000"/>
                    <a:lumOff val="60000"/>
                  </a:schemeClr>
                </a:solidFill>
                <a:latin typeface="Garamond" panose="02020404030301010803" pitchFamily="18" charset="0"/>
              </a:rPr>
            </a:br>
            <a:r>
              <a:rPr lang="en-US" sz="7300">
                <a:solidFill>
                  <a:schemeClr val="accent2">
                    <a:lumMod val="40000"/>
                    <a:lumOff val="60000"/>
                  </a:schemeClr>
                </a:solidFill>
                <a:latin typeface="Garamond" panose="02020404030301010803" pitchFamily="18" charset="0"/>
              </a:rPr>
              <a:t>grieving</a:t>
            </a:r>
            <a:br>
              <a:rPr lang="en-US" sz="7300">
                <a:solidFill>
                  <a:schemeClr val="accent2">
                    <a:lumMod val="40000"/>
                    <a:lumOff val="60000"/>
                  </a:schemeClr>
                </a:solidFill>
                <a:latin typeface="Garamond" panose="02020404030301010803" pitchFamily="18" charset="0"/>
              </a:rPr>
            </a:br>
            <a:r>
              <a:rPr lang="en-US" sz="4000">
                <a:solidFill>
                  <a:schemeClr val="accent2">
                    <a:lumMod val="40000"/>
                    <a:lumOff val="60000"/>
                  </a:schemeClr>
                </a:solidFill>
                <a:latin typeface="Garamond" panose="02020404030301010803" pitchFamily="18" charset="0"/>
              </a:rPr>
              <a:t>I let myself feel grief in response to the loss of something that matters to me</a:t>
            </a:r>
            <a:endParaRPr lang="en-US">
              <a:solidFill>
                <a:schemeClr val="accent2">
                  <a:lumMod val="40000"/>
                  <a:lumOff val="60000"/>
                </a:schemeClr>
              </a:solidFill>
              <a:latin typeface="Garamond" panose="02020404030301010803" pitchFamily="18" charset="0"/>
            </a:endParaRPr>
          </a:p>
        </p:txBody>
      </p:sp>
      <p:sp>
        <p:nvSpPr>
          <p:cNvPr id="6" name="TextBox 5">
            <a:extLst>
              <a:ext uri="{FF2B5EF4-FFF2-40B4-BE49-F238E27FC236}">
                <a16:creationId xmlns:a16="http://schemas.microsoft.com/office/drawing/2014/main" id="{646A1204-42FA-4CCE-93FF-5AC5C5AA5937}"/>
              </a:ext>
            </a:extLst>
          </p:cNvPr>
          <p:cNvSpPr txBox="1"/>
          <p:nvPr/>
        </p:nvSpPr>
        <p:spPr>
          <a:xfrm>
            <a:off x="6876288" y="6169152"/>
            <a:ext cx="516940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panose="020F0502020204030204"/>
                <a:ea typeface="+mn-ea"/>
                <a:cs typeface="+mn-cs"/>
              </a:rPr>
              <a:t>Kathleen Macferran and Jared Finkelstein,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panose="020F0502020204030204"/>
                <a:ea typeface="+mn-ea"/>
                <a:cs typeface="+mn-cs"/>
              </a:rPr>
              <a:t>Certified Nonviolent Communication Trainers</a:t>
            </a:r>
          </a:p>
        </p:txBody>
      </p:sp>
    </p:spTree>
    <p:extLst>
      <p:ext uri="{BB962C8B-B14F-4D97-AF65-F5344CB8AC3E}">
        <p14:creationId xmlns:p14="http://schemas.microsoft.com/office/powerpoint/2010/main" val="3903547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3537D2-CC61-437C-BEDC-D7A13D88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 y="10"/>
            <a:ext cx="9669642" cy="6857990"/>
          </a:xfrm>
          <a:prstGeom prst="rect">
            <a:avLst/>
          </a:prstGeom>
        </p:spPr>
      </p:pic>
      <p:sp>
        <p:nvSpPr>
          <p:cNvPr id="26"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2E63C9-938C-47D3-8338-5F80AEFF1ACE}"/>
              </a:ext>
            </a:extLst>
          </p:cNvPr>
          <p:cNvSpPr>
            <a:spLocks noGrp="1"/>
          </p:cNvSpPr>
          <p:nvPr>
            <p:ph type="title"/>
          </p:nvPr>
        </p:nvSpPr>
        <p:spPr>
          <a:xfrm>
            <a:off x="114092" y="283029"/>
            <a:ext cx="7658308" cy="1321171"/>
          </a:xfrm>
        </p:spPr>
        <p:txBody>
          <a:bodyPr>
            <a:normAutofit/>
          </a:bodyPr>
          <a:lstStyle/>
          <a:p>
            <a:pPr algn="ctr"/>
            <a:r>
              <a:rPr lang="en-US" sz="6000">
                <a:solidFill>
                  <a:srgbClr val="FEAA44"/>
                </a:solidFill>
                <a:latin typeface="Garamond" panose="02020404030301010803" pitchFamily="18" charset="0"/>
              </a:rPr>
              <a:t>What are we mourning?</a:t>
            </a:r>
          </a:p>
        </p:txBody>
      </p:sp>
      <p:sp>
        <p:nvSpPr>
          <p:cNvPr id="3" name="Content Placeholder 2">
            <a:extLst>
              <a:ext uri="{FF2B5EF4-FFF2-40B4-BE49-F238E27FC236}">
                <a16:creationId xmlns:a16="http://schemas.microsoft.com/office/drawing/2014/main" id="{FF70E353-3BEB-461D-B22F-AA0BFEAB9EC7}"/>
              </a:ext>
            </a:extLst>
          </p:cNvPr>
          <p:cNvSpPr>
            <a:spLocks noGrp="1"/>
          </p:cNvSpPr>
          <p:nvPr>
            <p:ph idx="1"/>
          </p:nvPr>
        </p:nvSpPr>
        <p:spPr>
          <a:xfrm>
            <a:off x="6869151" y="1321171"/>
            <a:ext cx="5094668" cy="5536829"/>
          </a:xfrm>
        </p:spPr>
        <p:txBody>
          <a:bodyPr>
            <a:normAutofit fontScale="92500" lnSpcReduction="20000"/>
          </a:bodyPr>
          <a:lstStyle/>
          <a:p>
            <a:pPr marL="0" indent="0" algn="r">
              <a:buNone/>
            </a:pPr>
            <a:r>
              <a:rPr lang="en-US"/>
              <a:t>Deaths, illness, loss of                 friendships and connections </a:t>
            </a:r>
          </a:p>
          <a:p>
            <a:pPr marL="0" indent="0" algn="r">
              <a:buNone/>
            </a:pPr>
            <a:endParaRPr lang="en-US"/>
          </a:p>
          <a:p>
            <a:pPr marL="0" indent="0" algn="r">
              <a:buNone/>
            </a:pPr>
            <a:r>
              <a:rPr lang="en-US"/>
              <a:t>Loss of ‘normalcy’ or at least  processes as we understood them </a:t>
            </a:r>
          </a:p>
          <a:p>
            <a:pPr marL="0" indent="0" algn="r">
              <a:buNone/>
            </a:pPr>
            <a:endParaRPr lang="en-US"/>
          </a:p>
          <a:p>
            <a:pPr marL="0" indent="0" algn="r">
              <a:buNone/>
            </a:pPr>
            <a:r>
              <a:rPr lang="en-US"/>
              <a:t>Loss of predictability, sense of safety, purpose, trust, respect, faith</a:t>
            </a:r>
          </a:p>
          <a:p>
            <a:pPr marL="0" indent="0" algn="r">
              <a:buNone/>
            </a:pPr>
            <a:endParaRPr lang="en-US"/>
          </a:p>
          <a:p>
            <a:pPr marL="0" indent="0" algn="r">
              <a:buNone/>
            </a:pPr>
            <a:r>
              <a:rPr lang="en-US"/>
              <a:t>Unmet hopes, dreams, and expectations</a:t>
            </a:r>
          </a:p>
          <a:p>
            <a:pPr marL="0" indent="0" algn="r">
              <a:buNone/>
            </a:pPr>
            <a:endParaRPr lang="en-US"/>
          </a:p>
          <a:p>
            <a:pPr marL="0" indent="0" algn="r">
              <a:buNone/>
            </a:pPr>
            <a:r>
              <a:rPr lang="en-US"/>
              <a:t>Questioning our desire to stay in healthcare, wondering what we would do differently</a:t>
            </a:r>
          </a:p>
        </p:txBody>
      </p:sp>
    </p:spTree>
    <p:extLst>
      <p:ext uri="{BB962C8B-B14F-4D97-AF65-F5344CB8AC3E}">
        <p14:creationId xmlns:p14="http://schemas.microsoft.com/office/powerpoint/2010/main" val="1318554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3BF5-BAB9-44AE-9CF4-FDA53A2B28C0}"/>
              </a:ext>
            </a:extLst>
          </p:cNvPr>
          <p:cNvSpPr>
            <a:spLocks noGrp="1"/>
          </p:cNvSpPr>
          <p:nvPr>
            <p:ph type="title"/>
          </p:nvPr>
        </p:nvSpPr>
        <p:spPr>
          <a:xfrm>
            <a:off x="4965430" y="629268"/>
            <a:ext cx="6586491" cy="1286160"/>
          </a:xfrm>
        </p:spPr>
        <p:txBody>
          <a:bodyPr anchor="b">
            <a:normAutofit/>
          </a:bodyPr>
          <a:lstStyle/>
          <a:p>
            <a:r>
              <a:rPr lang="en-US"/>
              <a:t>Just-Get-Over-It-Culture</a:t>
            </a:r>
          </a:p>
        </p:txBody>
      </p:sp>
      <p:sp>
        <p:nvSpPr>
          <p:cNvPr id="3" name="Content Placeholder 2">
            <a:extLst>
              <a:ext uri="{FF2B5EF4-FFF2-40B4-BE49-F238E27FC236}">
                <a16:creationId xmlns:a16="http://schemas.microsoft.com/office/drawing/2014/main" id="{50619136-ABED-4F96-BA2F-8755D5F9AD59}"/>
              </a:ext>
            </a:extLst>
          </p:cNvPr>
          <p:cNvSpPr>
            <a:spLocks noGrp="1"/>
          </p:cNvSpPr>
          <p:nvPr>
            <p:ph idx="1"/>
          </p:nvPr>
        </p:nvSpPr>
        <p:spPr>
          <a:xfrm>
            <a:off x="4965431" y="2438400"/>
            <a:ext cx="6909243" cy="3785419"/>
          </a:xfrm>
        </p:spPr>
        <p:txBody>
          <a:bodyPr>
            <a:normAutofit/>
          </a:bodyPr>
          <a:lstStyle/>
          <a:p>
            <a:r>
              <a:rPr lang="en-US" sz="2800"/>
              <a:t>Dominates in healthcare</a:t>
            </a:r>
          </a:p>
          <a:p>
            <a:r>
              <a:rPr lang="en-US" sz="2800"/>
              <a:t>No time to process emotions (which may contribute to PTSD)</a:t>
            </a:r>
          </a:p>
          <a:p>
            <a:pPr marL="0" indent="0">
              <a:buNone/>
            </a:pPr>
            <a:endParaRPr lang="en-US" sz="2800"/>
          </a:p>
          <a:p>
            <a:pPr marL="0" indent="0" algn="ctr">
              <a:buNone/>
            </a:pPr>
            <a:r>
              <a:rPr lang="en-US" sz="2800"/>
              <a:t>“This means [staff] don’t have the time or ability to pause, reflect, and process the crisis that continues grinding away at them.”</a:t>
            </a:r>
          </a:p>
        </p:txBody>
      </p:sp>
      <p:pic>
        <p:nvPicPr>
          <p:cNvPr id="5" name="Picture 4">
            <a:extLst>
              <a:ext uri="{FF2B5EF4-FFF2-40B4-BE49-F238E27FC236}">
                <a16:creationId xmlns:a16="http://schemas.microsoft.com/office/drawing/2014/main" id="{7F4CBCB4-9C67-474B-979E-D0C0AC05FF95}"/>
              </a:ext>
            </a:extLst>
          </p:cNvPr>
          <p:cNvPicPr>
            <a:picLocks noChangeAspect="1"/>
          </p:cNvPicPr>
          <p:nvPr/>
        </p:nvPicPr>
        <p:blipFill rotWithShape="1">
          <a:blip r:embed="rId3"/>
          <a:srcRect t="2437" r="1" b="29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BB4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640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BBD797-7B68-4A67-821A-96A4E9551C8C}"/>
              </a:ext>
            </a:extLst>
          </p:cNvPr>
          <p:cNvSpPr>
            <a:spLocks noGrp="1"/>
          </p:cNvSpPr>
          <p:nvPr>
            <p:ph idx="1"/>
          </p:nvPr>
        </p:nvSpPr>
        <p:spPr>
          <a:xfrm>
            <a:off x="5087350" y="657436"/>
            <a:ext cx="6519433" cy="3547774"/>
          </a:xfrm>
        </p:spPr>
        <p:txBody>
          <a:bodyPr>
            <a:normAutofit/>
          </a:bodyPr>
          <a:lstStyle/>
          <a:p>
            <a:pPr marL="0" indent="0" algn="ctr">
              <a:buNone/>
            </a:pPr>
            <a:r>
              <a:rPr lang="en-US" sz="3600">
                <a:latin typeface="Garamond" panose="02020404030301010803" pitchFamily="18" charset="0"/>
              </a:rPr>
              <a:t>“[Team members] shared with us the devastation they feel when someone passes away. Regardless of position, those of us who work in communities feel deep pain when a resident dies.”</a:t>
            </a:r>
          </a:p>
        </p:txBody>
      </p:sp>
      <p:pic>
        <p:nvPicPr>
          <p:cNvPr id="4" name="Picture 3">
            <a:extLst>
              <a:ext uri="{FF2B5EF4-FFF2-40B4-BE49-F238E27FC236}">
                <a16:creationId xmlns:a16="http://schemas.microsoft.com/office/drawing/2014/main" id="{A09883F4-A512-4835-84C3-2450881616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5217" y="479507"/>
            <a:ext cx="3987344" cy="5898985"/>
          </a:xfrm>
          <a:prstGeom prst="rect">
            <a:avLst/>
          </a:prstGeom>
          <a:ln>
            <a:solidFill>
              <a:schemeClr val="tx1"/>
            </a:solidFill>
          </a:ln>
          <a:effectLst/>
        </p:spPr>
      </p:pic>
      <p:sp>
        <p:nvSpPr>
          <p:cNvPr id="11" name="TextBox 10">
            <a:extLst>
              <a:ext uri="{FF2B5EF4-FFF2-40B4-BE49-F238E27FC236}">
                <a16:creationId xmlns:a16="http://schemas.microsoft.com/office/drawing/2014/main" id="{E955F8EB-332C-4D2A-98B7-77FBCEE66B2B}"/>
              </a:ext>
            </a:extLst>
          </p:cNvPr>
          <p:cNvSpPr txBox="1"/>
          <p:nvPr/>
        </p:nvSpPr>
        <p:spPr>
          <a:xfrm>
            <a:off x="5299066" y="4205210"/>
            <a:ext cx="60960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The extreme dysfunction and damaging effects of our institutional approach quickly became evident.</a:t>
            </a:r>
          </a:p>
        </p:txBody>
      </p:sp>
    </p:spTree>
    <p:extLst>
      <p:ext uri="{BB962C8B-B14F-4D97-AF65-F5344CB8AC3E}">
        <p14:creationId xmlns:p14="http://schemas.microsoft.com/office/powerpoint/2010/main" val="364686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0D6F-C063-49C4-A7FF-A647E4114514}"/>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a:t>Why is grieving and mourning difficult?</a:t>
            </a:r>
          </a:p>
        </p:txBody>
      </p:sp>
      <p:sp>
        <p:nvSpPr>
          <p:cNvPr id="3" name="Content Placeholder 2">
            <a:extLst>
              <a:ext uri="{FF2B5EF4-FFF2-40B4-BE49-F238E27FC236}">
                <a16:creationId xmlns:a16="http://schemas.microsoft.com/office/drawing/2014/main" id="{2596BA4D-8120-422E-8559-A592439460AE}"/>
              </a:ext>
            </a:extLst>
          </p:cNvPr>
          <p:cNvSpPr>
            <a:spLocks noGrp="1"/>
          </p:cNvSpPr>
          <p:nvPr>
            <p:ph idx="1"/>
          </p:nvPr>
        </p:nvSpPr>
        <p:spPr>
          <a:xfrm>
            <a:off x="838202" y="1825624"/>
            <a:ext cx="10515600" cy="4595053"/>
          </a:xfrm>
        </p:spPr>
        <p:txBody>
          <a:bodyPr>
            <a:normAutofit fontScale="92500" lnSpcReduction="20000"/>
          </a:bodyPr>
          <a:lstStyle/>
          <a:p>
            <a:pPr>
              <a:lnSpc>
                <a:spcPct val="100000"/>
              </a:lnSpc>
              <a:spcBef>
                <a:spcPts val="600"/>
              </a:spcBef>
            </a:pPr>
            <a:r>
              <a:rPr lang="en-US"/>
              <a:t>Staff may not feel safe to express their grief, to mourn</a:t>
            </a:r>
          </a:p>
          <a:p>
            <a:pPr marL="0" indent="0">
              <a:lnSpc>
                <a:spcPct val="100000"/>
              </a:lnSpc>
              <a:spcBef>
                <a:spcPts val="600"/>
              </a:spcBef>
              <a:buNone/>
            </a:pPr>
            <a:endParaRPr lang="en-US"/>
          </a:p>
          <a:p>
            <a:pPr>
              <a:lnSpc>
                <a:spcPct val="100000"/>
              </a:lnSpc>
              <a:spcBef>
                <a:spcPts val="600"/>
              </a:spcBef>
            </a:pPr>
            <a:r>
              <a:rPr lang="en-US"/>
              <a:t>Staff may feel pressured, overtly or implicitly, to ‘deal with it’</a:t>
            </a:r>
          </a:p>
          <a:p>
            <a:pPr>
              <a:lnSpc>
                <a:spcPct val="100000"/>
              </a:lnSpc>
              <a:spcBef>
                <a:spcPts val="600"/>
              </a:spcBef>
            </a:pPr>
            <a:endParaRPr lang="en-US"/>
          </a:p>
          <a:p>
            <a:pPr>
              <a:lnSpc>
                <a:spcPct val="100000"/>
              </a:lnSpc>
              <a:spcBef>
                <a:spcPts val="600"/>
              </a:spcBef>
            </a:pPr>
            <a:r>
              <a:rPr lang="en-US"/>
              <a:t>There may not be a formal structure in place to support staff in their grief and/or to participate in a mourning practice</a:t>
            </a:r>
          </a:p>
          <a:p>
            <a:pPr>
              <a:lnSpc>
                <a:spcPct val="100000"/>
              </a:lnSpc>
              <a:spcBef>
                <a:spcPts val="600"/>
              </a:spcBef>
            </a:pPr>
            <a:endParaRPr lang="en-US"/>
          </a:p>
          <a:p>
            <a:pPr>
              <a:lnSpc>
                <a:spcPct val="100000"/>
              </a:lnSpc>
              <a:spcBef>
                <a:spcPts val="600"/>
              </a:spcBef>
              <a:buFont typeface="Calibri" panose="020F0502020204030204" pitchFamily="34" charset="0"/>
              <a:buChar char="•"/>
            </a:pPr>
            <a:r>
              <a:rPr lang="en-US"/>
              <a:t>Constant detachment (after death) and reattachment to new residents</a:t>
            </a:r>
          </a:p>
          <a:p>
            <a:pPr marL="0" indent="0">
              <a:lnSpc>
                <a:spcPct val="100000"/>
              </a:lnSpc>
              <a:spcBef>
                <a:spcPts val="600"/>
              </a:spcBef>
              <a:buNone/>
            </a:pPr>
            <a:endParaRPr lang="en-US"/>
          </a:p>
          <a:p>
            <a:pPr>
              <a:lnSpc>
                <a:spcPct val="100000"/>
              </a:lnSpc>
              <a:spcBef>
                <a:spcPts val="600"/>
              </a:spcBef>
            </a:pPr>
            <a:r>
              <a:rPr lang="en-US"/>
              <a:t>Pressure to “maintain census” so a new resident comes into the same room as the resident who died and staff has not grieved or mourned</a:t>
            </a:r>
          </a:p>
        </p:txBody>
      </p:sp>
    </p:spTree>
    <p:extLst>
      <p:ext uri="{BB962C8B-B14F-4D97-AF65-F5344CB8AC3E}">
        <p14:creationId xmlns:p14="http://schemas.microsoft.com/office/powerpoint/2010/main" val="302859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90AB-DA05-F443-8BB9-0D3CA875DCC4}"/>
              </a:ext>
            </a:extLst>
          </p:cNvPr>
          <p:cNvSpPr>
            <a:spLocks noGrp="1"/>
          </p:cNvSpPr>
          <p:nvPr>
            <p:ph type="title"/>
          </p:nvPr>
        </p:nvSpPr>
        <p:spPr/>
        <p:txBody>
          <a:bodyPr/>
          <a:lstStyle/>
          <a:p>
            <a:r>
              <a:rPr lang="en-US"/>
              <a:t>AFHS 4 “M’s” Applied to the </a:t>
            </a:r>
            <a:r>
              <a:rPr lang="en-US" i="1"/>
              <a:t>Careforce</a:t>
            </a:r>
          </a:p>
        </p:txBody>
      </p:sp>
      <p:sp>
        <p:nvSpPr>
          <p:cNvPr id="3" name="Content Placeholder 2">
            <a:extLst>
              <a:ext uri="{FF2B5EF4-FFF2-40B4-BE49-F238E27FC236}">
                <a16:creationId xmlns:a16="http://schemas.microsoft.com/office/drawing/2014/main" id="{A6B8D3DA-CEC7-564D-BF38-6B0456C87B10}"/>
              </a:ext>
            </a:extLst>
          </p:cNvPr>
          <p:cNvSpPr>
            <a:spLocks noGrp="1"/>
          </p:cNvSpPr>
          <p:nvPr>
            <p:ph idx="1"/>
          </p:nvPr>
        </p:nvSpPr>
        <p:spPr>
          <a:xfrm>
            <a:off x="838200" y="1892088"/>
            <a:ext cx="10515600" cy="4845313"/>
          </a:xfrm>
        </p:spPr>
        <p:txBody>
          <a:bodyPr>
            <a:normAutofit/>
          </a:bodyPr>
          <a:lstStyle/>
          <a:p>
            <a:r>
              <a:rPr lang="en-US"/>
              <a:t>What </a:t>
            </a:r>
            <a:r>
              <a:rPr lang="en-US">
                <a:solidFill>
                  <a:srgbClr val="00B050"/>
                </a:solidFill>
              </a:rPr>
              <a:t>M</a:t>
            </a:r>
            <a:r>
              <a:rPr lang="en-US"/>
              <a:t>atters (facility culture, respect, a voice), </a:t>
            </a:r>
          </a:p>
          <a:p>
            <a:r>
              <a:rPr lang="en-US">
                <a:solidFill>
                  <a:srgbClr val="00B050"/>
                </a:solidFill>
              </a:rPr>
              <a:t>M</a:t>
            </a:r>
            <a:r>
              <a:rPr lang="en-US"/>
              <a:t>edication (health promotion &amp; workplace safety), </a:t>
            </a:r>
          </a:p>
          <a:p>
            <a:r>
              <a:rPr lang="en-US">
                <a:solidFill>
                  <a:srgbClr val="00B050"/>
                </a:solidFill>
              </a:rPr>
              <a:t>M</a:t>
            </a:r>
            <a:r>
              <a:rPr lang="en-US"/>
              <a:t>entation (wellbeing of staff with a focus on stress management and compassionate self-care), and </a:t>
            </a:r>
          </a:p>
          <a:p>
            <a:r>
              <a:rPr lang="en-US">
                <a:solidFill>
                  <a:srgbClr val="00B050"/>
                </a:solidFill>
              </a:rPr>
              <a:t>M</a:t>
            </a:r>
            <a:r>
              <a:rPr lang="en-US"/>
              <a:t>obility (opportunities for personal growth and career advancement with ongoing education)</a:t>
            </a:r>
          </a:p>
        </p:txBody>
      </p:sp>
      <p:pic>
        <p:nvPicPr>
          <p:cNvPr id="4" name="Picture 3">
            <a:extLst>
              <a:ext uri="{FF2B5EF4-FFF2-40B4-BE49-F238E27FC236}">
                <a16:creationId xmlns:a16="http://schemas.microsoft.com/office/drawing/2014/main" id="{E20F8959-8668-334B-9984-15A449D0C95F}"/>
              </a:ext>
            </a:extLst>
          </p:cNvPr>
          <p:cNvPicPr>
            <a:picLocks noChangeAspect="1"/>
          </p:cNvPicPr>
          <p:nvPr/>
        </p:nvPicPr>
        <p:blipFill>
          <a:blip r:embed="rId3"/>
          <a:stretch>
            <a:fillRect/>
          </a:stretch>
        </p:blipFill>
        <p:spPr>
          <a:xfrm>
            <a:off x="2786216" y="5198192"/>
            <a:ext cx="6324600" cy="1181100"/>
          </a:xfrm>
          <a:prstGeom prst="rect">
            <a:avLst/>
          </a:prstGeom>
        </p:spPr>
      </p:pic>
    </p:spTree>
    <p:extLst>
      <p:ext uri="{BB962C8B-B14F-4D97-AF65-F5344CB8AC3E}">
        <p14:creationId xmlns:p14="http://schemas.microsoft.com/office/powerpoint/2010/main" val="2953798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CCC7-F4C2-4BB0-8DB1-D971676C75BE}"/>
              </a:ext>
            </a:extLst>
          </p:cNvPr>
          <p:cNvSpPr>
            <a:spLocks noGrp="1"/>
          </p:cNvSpPr>
          <p:nvPr>
            <p:ph type="title"/>
          </p:nvPr>
        </p:nvSpPr>
        <p:spPr>
          <a:xfrm>
            <a:off x="128735" y="257958"/>
            <a:ext cx="11693151" cy="846158"/>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a:t>Tendency to minimize or trivialize mourning</a:t>
            </a:r>
          </a:p>
        </p:txBody>
      </p:sp>
      <p:sp>
        <p:nvSpPr>
          <p:cNvPr id="3" name="Content Placeholder 2">
            <a:extLst>
              <a:ext uri="{FF2B5EF4-FFF2-40B4-BE49-F238E27FC236}">
                <a16:creationId xmlns:a16="http://schemas.microsoft.com/office/drawing/2014/main" id="{35390365-CF86-49DD-9412-661A1091BFE2}"/>
              </a:ext>
            </a:extLst>
          </p:cNvPr>
          <p:cNvSpPr>
            <a:spLocks noGrp="1"/>
          </p:cNvSpPr>
          <p:nvPr>
            <p:ph idx="1"/>
          </p:nvPr>
        </p:nvSpPr>
        <p:spPr>
          <a:xfrm>
            <a:off x="259363" y="1336492"/>
            <a:ext cx="11225065" cy="5237018"/>
          </a:xfrm>
        </p:spPr>
        <p:txBody>
          <a:bodyPr>
            <a:normAutofit/>
          </a:bodyPr>
          <a:lstStyle/>
          <a:p>
            <a:pPr marL="0" indent="0">
              <a:buNone/>
            </a:pPr>
            <a:r>
              <a:rPr lang="en-US" sz="3200"/>
              <a:t>General discomfort for expressions of grief (mourning) leads us to use language to stop our own or others’ mourning:</a:t>
            </a:r>
          </a:p>
          <a:p>
            <a:pPr lvl="1"/>
            <a:r>
              <a:rPr lang="en-US" sz="2800"/>
              <a:t>Changing the subject, “You’ll never believe what happened yesterday…”</a:t>
            </a:r>
          </a:p>
          <a:p>
            <a:pPr lvl="1"/>
            <a:r>
              <a:rPr lang="en-US" sz="2800"/>
              <a:t>Trying to see the bright side, “The gift in this is…”</a:t>
            </a:r>
          </a:p>
          <a:p>
            <a:pPr lvl="1"/>
            <a:r>
              <a:rPr lang="en-US" sz="2800"/>
              <a:t>Offering reframes, “Look at it this way...”</a:t>
            </a:r>
          </a:p>
          <a:p>
            <a:pPr lvl="1"/>
            <a:r>
              <a:rPr lang="en-US" sz="2800"/>
              <a:t>Offering advice, “I think you should…”</a:t>
            </a:r>
          </a:p>
          <a:p>
            <a:pPr lvl="1"/>
            <a:r>
              <a:rPr lang="en-US" sz="2800"/>
              <a:t>Dismissing, “Snap out of it”</a:t>
            </a:r>
          </a:p>
          <a:p>
            <a:pPr lvl="1"/>
            <a:r>
              <a:rPr lang="en-US" sz="2800"/>
              <a:t>Minimizing, “It’s not that bad”</a:t>
            </a:r>
          </a:p>
          <a:p>
            <a:pPr lvl="1"/>
            <a:r>
              <a:rPr lang="en-US" sz="2800"/>
              <a:t>Reassuring, “You’re going to be fine”</a:t>
            </a:r>
          </a:p>
          <a:p>
            <a:pPr lvl="1"/>
            <a:r>
              <a:rPr lang="en-US" sz="2800"/>
              <a:t>Diagnosing, “You’re depressed” or “You have PTSD”</a:t>
            </a:r>
          </a:p>
        </p:txBody>
      </p:sp>
      <p:sp>
        <p:nvSpPr>
          <p:cNvPr id="4" name="Google Shape;241;p8">
            <a:extLst>
              <a:ext uri="{FF2B5EF4-FFF2-40B4-BE49-F238E27FC236}">
                <a16:creationId xmlns:a16="http://schemas.microsoft.com/office/drawing/2014/main" id="{7F9076BE-FCE2-450F-AAF9-86CE8D3C84BD}"/>
              </a:ext>
            </a:extLst>
          </p:cNvPr>
          <p:cNvSpPr txBox="1"/>
          <p:nvPr/>
        </p:nvSpPr>
        <p:spPr>
          <a:xfrm>
            <a:off x="5189316" y="6311900"/>
            <a:ext cx="7002684" cy="52322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panose="020F0502020204030204"/>
                <a:ea typeface="Calibri"/>
                <a:cs typeface="Calibri"/>
                <a:sym typeface="Calibri"/>
              </a:rPr>
              <a:t>The Trouble with Mourning by Sarah Peyton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sng" strike="noStrike" kern="0" cap="none" spc="0" normalizeH="0" baseline="0" noProof="0">
                <a:ln>
                  <a:noFill/>
                </a:ln>
                <a:solidFill>
                  <a:srgbClr val="000000"/>
                </a:solidFill>
                <a:effectLst/>
                <a:uLnTx/>
                <a:uFillTx/>
                <a:latin typeface="Calibri" panose="020F0502020204030204"/>
                <a:ea typeface="Calibri"/>
                <a:cs typeface="Calibri"/>
                <a:sym typeface="Calibri"/>
                <a:hlinkClick r:id="rId2">
                  <a:extLst>
                    <a:ext uri="{A12FA001-AC4F-418D-AE19-62706E023703}">
                      <ahyp:hlinkClr xmlns:ahyp="http://schemas.microsoft.com/office/drawing/2018/hyperlinkcolor" val="tx"/>
                    </a:ext>
                  </a:extLst>
                </a:hlinkClick>
              </a:rPr>
              <a:t>https://thefearlessheart.org/the-trouble-with-mourning/</a:t>
            </a:r>
            <a:r>
              <a:rPr kumimoji="0" lang="en-US" sz="1400" b="0" i="0" u="none" strike="noStrike" kern="0" cap="none" spc="0" normalizeH="0" baseline="0" noProof="0">
                <a:ln>
                  <a:noFill/>
                </a:ln>
                <a:solidFill>
                  <a:srgbClr val="000000"/>
                </a:solidFill>
                <a:effectLst/>
                <a:uLnTx/>
                <a:uFillTx/>
                <a:latin typeface="Calibri" panose="020F0502020204030204"/>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6840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C9078-52C4-4A33-84DD-BD7AFA8F63D6}"/>
              </a:ext>
            </a:extLst>
          </p:cNvPr>
          <p:cNvPicPr>
            <a:picLocks noChangeAspect="1"/>
          </p:cNvPicPr>
          <p:nvPr/>
        </p:nvPicPr>
        <p:blipFill>
          <a:blip r:embed="rId3"/>
          <a:stretch>
            <a:fillRect/>
          </a:stretch>
        </p:blipFill>
        <p:spPr>
          <a:xfrm>
            <a:off x="3020321" y="295656"/>
            <a:ext cx="6151357" cy="6151357"/>
          </a:xfrm>
          <a:prstGeom prst="rect">
            <a:avLst/>
          </a:prstGeom>
        </p:spPr>
      </p:pic>
    </p:spTree>
    <p:extLst>
      <p:ext uri="{BB962C8B-B14F-4D97-AF65-F5344CB8AC3E}">
        <p14:creationId xmlns:p14="http://schemas.microsoft.com/office/powerpoint/2010/main" val="870886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83AD-133A-457F-83B6-67396CFDDAB5}"/>
              </a:ext>
            </a:extLst>
          </p:cNvPr>
          <p:cNvSpPr>
            <a:spLocks noGrp="1"/>
          </p:cNvSpPr>
          <p:nvPr>
            <p:ph type="title"/>
          </p:nvPr>
        </p:nvSpPr>
        <p:spPr>
          <a:xfrm>
            <a:off x="838200" y="1948598"/>
            <a:ext cx="10515600" cy="2010085"/>
          </a:xfrm>
        </p:spPr>
        <p:txBody>
          <a:bodyPr>
            <a:noAutofit/>
          </a:bodyPr>
          <a:lstStyle/>
          <a:p>
            <a:pPr algn="ctr"/>
            <a:r>
              <a:rPr lang="en-US">
                <a:latin typeface="Garamond" panose="02020404030301010803" pitchFamily="18" charset="0"/>
              </a:rPr>
              <a:t>“How can we stay in relationship with inevitable and natural experiences of loss, </a:t>
            </a:r>
            <a:br>
              <a:rPr lang="en-US">
                <a:latin typeface="Garamond" panose="02020404030301010803" pitchFamily="18" charset="0"/>
              </a:rPr>
            </a:br>
            <a:r>
              <a:rPr lang="en-US">
                <a:latin typeface="Garamond" panose="02020404030301010803" pitchFamily="18" charset="0"/>
              </a:rPr>
              <a:t>in the most life-affirming and healing ways?”</a:t>
            </a:r>
          </a:p>
        </p:txBody>
      </p:sp>
      <p:sp>
        <p:nvSpPr>
          <p:cNvPr id="5" name="TextBox 4">
            <a:extLst>
              <a:ext uri="{FF2B5EF4-FFF2-40B4-BE49-F238E27FC236}">
                <a16:creationId xmlns:a16="http://schemas.microsoft.com/office/drawing/2014/main" id="{0606A0C0-57B6-4A16-AD22-F47BFD4271AB}"/>
              </a:ext>
            </a:extLst>
          </p:cNvPr>
          <p:cNvSpPr txBox="1"/>
          <p:nvPr/>
        </p:nvSpPr>
        <p:spPr>
          <a:xfrm>
            <a:off x="122664" y="6492875"/>
            <a:ext cx="11634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What Does it Mean To Grieve Well? By Dr. Yvette Erasmus,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https://www.yvetteerasmus.com/blog/what-does-it-mean-to-grieve-well</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75705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182C35-1B7D-4AF0-AB13-83AEF05AD8CF}"/>
              </a:ext>
            </a:extLst>
          </p:cNvPr>
          <p:cNvSpPr>
            <a:spLocks noGrp="1"/>
          </p:cNvSpPr>
          <p:nvPr>
            <p:ph type="title"/>
          </p:nvPr>
        </p:nvSpPr>
        <p:spPr>
          <a:xfrm>
            <a:off x="838202" y="75193"/>
            <a:ext cx="10515600" cy="892098"/>
          </a:xfrm>
          <a:solidFill>
            <a:schemeClr val="accent6">
              <a:lumMod val="60000"/>
              <a:lumOff val="40000"/>
            </a:schemeClr>
          </a:solidFill>
        </p:spPr>
        <p:txBody>
          <a:bodyPr/>
          <a:lstStyle/>
          <a:p>
            <a:pPr algn="ctr"/>
            <a:r>
              <a:rPr lang="en-US"/>
              <a:t>Suggestions to Support Grieving Well</a:t>
            </a:r>
          </a:p>
        </p:txBody>
      </p:sp>
      <p:sp>
        <p:nvSpPr>
          <p:cNvPr id="4" name="Content Placeholder 3">
            <a:extLst>
              <a:ext uri="{FF2B5EF4-FFF2-40B4-BE49-F238E27FC236}">
                <a16:creationId xmlns:a16="http://schemas.microsoft.com/office/drawing/2014/main" id="{CC60A6EC-9B18-4E5B-B5B6-4EE400F2ED27}"/>
              </a:ext>
            </a:extLst>
          </p:cNvPr>
          <p:cNvSpPr>
            <a:spLocks noGrp="1"/>
          </p:cNvSpPr>
          <p:nvPr>
            <p:ph idx="1"/>
          </p:nvPr>
        </p:nvSpPr>
        <p:spPr>
          <a:xfrm>
            <a:off x="434898" y="1226633"/>
            <a:ext cx="11322205" cy="5006899"/>
          </a:xfrm>
        </p:spPr>
        <p:txBody>
          <a:bodyPr>
            <a:normAutofit fontScale="92500" lnSpcReduction="10000"/>
          </a:bodyPr>
          <a:lstStyle/>
          <a:p>
            <a:pPr marL="514350" indent="-514350">
              <a:buFont typeface="+mj-lt"/>
              <a:buAutoNum type="arabicPeriod"/>
            </a:pPr>
            <a:r>
              <a:rPr lang="en-US" b="1"/>
              <a:t>Name the loss</a:t>
            </a:r>
          </a:p>
          <a:p>
            <a:pPr lvl="1"/>
            <a:r>
              <a:rPr lang="en-US"/>
              <a:t>Identify and acknowledge exactly what you once “had” that is no longer present in some way? (sense of normalcy, loss of connection, a dream or a hope, a person, an ability)</a:t>
            </a:r>
          </a:p>
          <a:p>
            <a:pPr marL="514350" indent="-514350">
              <a:buFont typeface="+mj-lt"/>
              <a:buAutoNum type="arabicPeriod"/>
            </a:pPr>
            <a:r>
              <a:rPr lang="en-US" b="1"/>
              <a:t>Surrender to the yearning</a:t>
            </a:r>
          </a:p>
          <a:p>
            <a:pPr lvl="1"/>
            <a:r>
              <a:rPr lang="en-US"/>
              <a:t>When we experience a loss, our physical system will yearn for this, long for it, try to reach it</a:t>
            </a:r>
          </a:p>
          <a:p>
            <a:pPr lvl="1"/>
            <a:r>
              <a:rPr lang="en-US"/>
              <a:t>The ache is painful, physical, and real. It is also temporary.</a:t>
            </a:r>
          </a:p>
          <a:p>
            <a:pPr marL="514350" indent="-514350">
              <a:buFont typeface="+mj-lt"/>
              <a:buAutoNum type="arabicPeriod"/>
            </a:pPr>
            <a:r>
              <a:rPr lang="en-US" b="1"/>
              <a:t>Process in community</a:t>
            </a:r>
          </a:p>
          <a:p>
            <a:pPr lvl="1"/>
            <a:r>
              <a:rPr lang="en-US"/>
              <a:t>Tell your story (humans need to be seen, heard, and witnessed). Talk, cry, express, and feel with others.</a:t>
            </a:r>
          </a:p>
          <a:p>
            <a:pPr lvl="1"/>
            <a:r>
              <a:rPr lang="en-US"/>
              <a:t>We need community and empathic listening (not people trying to lessen our grief)</a:t>
            </a:r>
          </a:p>
          <a:p>
            <a:pPr marL="514350" indent="-514350">
              <a:buFont typeface="+mj-lt"/>
              <a:buAutoNum type="arabicPeriod"/>
            </a:pPr>
            <a:r>
              <a:rPr lang="en-US" b="1"/>
              <a:t>Reorient</a:t>
            </a:r>
          </a:p>
          <a:p>
            <a:pPr lvl="1"/>
            <a:r>
              <a:rPr lang="en-US"/>
              <a:t>We resituate ourselves in the world – update our beliefs, our sense of who we are, and we develop new routines</a:t>
            </a:r>
          </a:p>
          <a:p>
            <a:pPr lvl="1"/>
            <a:r>
              <a:rPr lang="en-US"/>
              <a:t>May still feel a void. </a:t>
            </a:r>
            <a:r>
              <a:rPr lang="en-US" i="1"/>
              <a:t>And</a:t>
            </a:r>
            <a:r>
              <a:rPr lang="en-US"/>
              <a:t> we start to reach for life and possibility</a:t>
            </a:r>
          </a:p>
          <a:p>
            <a:pPr marL="514350" indent="-514350">
              <a:buFont typeface="+mj-lt"/>
              <a:buAutoNum type="arabicPeriod"/>
            </a:pPr>
            <a:endParaRPr lang="en-US"/>
          </a:p>
        </p:txBody>
      </p:sp>
      <p:sp>
        <p:nvSpPr>
          <p:cNvPr id="5" name="TextBox 4">
            <a:extLst>
              <a:ext uri="{FF2B5EF4-FFF2-40B4-BE49-F238E27FC236}">
                <a16:creationId xmlns:a16="http://schemas.microsoft.com/office/drawing/2014/main" id="{5A596BB3-5210-46BC-A0EA-B42CECD261D0}"/>
              </a:ext>
            </a:extLst>
          </p:cNvPr>
          <p:cNvSpPr txBox="1"/>
          <p:nvPr/>
        </p:nvSpPr>
        <p:spPr>
          <a:xfrm>
            <a:off x="122664" y="6492875"/>
            <a:ext cx="11634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What Does it Mean To Grieve Well? By Dr. Yvette Erasmus,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https://www.yvetteerasmus.com/blog/what-does-it-mean-to-grieve-well</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5065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BF6C-CED3-4E6E-A82B-DDE675C0DE1C}"/>
              </a:ext>
            </a:extLst>
          </p:cNvPr>
          <p:cNvSpPr>
            <a:spLocks noGrp="1"/>
          </p:cNvSpPr>
          <p:nvPr>
            <p:ph type="title"/>
          </p:nvPr>
        </p:nvSpPr>
        <p:spPr>
          <a:xfrm>
            <a:off x="838200" y="1968114"/>
            <a:ext cx="10515600" cy="2921772"/>
          </a:xfrm>
        </p:spPr>
        <p:txBody>
          <a:bodyPr>
            <a:normAutofit/>
          </a:bodyPr>
          <a:lstStyle/>
          <a:p>
            <a:pPr algn="ctr"/>
            <a:r>
              <a:rPr lang="en-US" sz="6000"/>
              <a:t>We do not have to be therapists to be therapeutic.</a:t>
            </a:r>
          </a:p>
        </p:txBody>
      </p:sp>
    </p:spTree>
    <p:extLst>
      <p:ext uri="{BB962C8B-B14F-4D97-AF65-F5344CB8AC3E}">
        <p14:creationId xmlns:p14="http://schemas.microsoft.com/office/powerpoint/2010/main" val="805255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F114A2-7546-42E6-9754-7DA54717D032}"/>
              </a:ext>
            </a:extLst>
          </p:cNvPr>
          <p:cNvSpPr>
            <a:spLocks noGrp="1"/>
          </p:cNvSpPr>
          <p:nvPr>
            <p:ph type="title"/>
          </p:nvPr>
        </p:nvSpPr>
        <p:spPr>
          <a:xfrm>
            <a:off x="7081927" y="361115"/>
            <a:ext cx="4935901" cy="2175606"/>
          </a:xfrm>
        </p:spPr>
        <p:txBody>
          <a:bodyPr>
            <a:normAutofit fontScale="90000"/>
          </a:bodyPr>
          <a:lstStyle/>
          <a:p>
            <a:pPr algn="ctr"/>
            <a:r>
              <a:rPr lang="en-US" sz="6700" b="1">
                <a:solidFill>
                  <a:srgbClr val="2762B7"/>
                </a:solidFill>
              </a:rPr>
              <a:t>Peer support     </a:t>
            </a:r>
            <a:r>
              <a:rPr lang="en-US" sz="3600"/>
              <a:t>an essential part </a:t>
            </a:r>
            <a:br>
              <a:rPr lang="en-US" sz="3600"/>
            </a:br>
            <a:r>
              <a:rPr lang="en-US" sz="3600"/>
              <a:t>of mourning and  </a:t>
            </a:r>
            <a:br>
              <a:rPr lang="en-US" sz="3600"/>
            </a:br>
            <a:r>
              <a:rPr lang="en-US" sz="3600"/>
              <a:t>trauma-informed care</a:t>
            </a:r>
            <a:endParaRPr lang="en-US" sz="4000"/>
          </a:p>
        </p:txBody>
      </p:sp>
      <p:sp>
        <p:nvSpPr>
          <p:cNvPr id="31" name="Rounded Rectangle 28">
            <a:extLst>
              <a:ext uri="{FF2B5EF4-FFF2-40B4-BE49-F238E27FC236}">
                <a16:creationId xmlns:a16="http://schemas.microsoft.com/office/drawing/2014/main" id="{E4D63AEB-01ED-4B67-A163-4F509656D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09C5AB1-6E72-404F-B530-BB1AE89E6A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815807" y="804672"/>
            <a:ext cx="5934456" cy="5248656"/>
          </a:xfrm>
          <a:prstGeom prst="rect">
            <a:avLst/>
          </a:prstGeom>
          <a:effectLst/>
        </p:spPr>
      </p:pic>
      <p:sp>
        <p:nvSpPr>
          <p:cNvPr id="3" name="Content Placeholder 2">
            <a:extLst>
              <a:ext uri="{FF2B5EF4-FFF2-40B4-BE49-F238E27FC236}">
                <a16:creationId xmlns:a16="http://schemas.microsoft.com/office/drawing/2014/main" id="{ABB79134-4E1D-4A6F-A28C-1552FEDB4FA8}"/>
              </a:ext>
            </a:extLst>
          </p:cNvPr>
          <p:cNvSpPr>
            <a:spLocks noGrp="1"/>
          </p:cNvSpPr>
          <p:nvPr>
            <p:ph idx="1"/>
          </p:nvPr>
        </p:nvSpPr>
        <p:spPr>
          <a:xfrm>
            <a:off x="7081927" y="2897836"/>
            <a:ext cx="4935901" cy="3705166"/>
          </a:xfrm>
        </p:spPr>
        <p:txBody>
          <a:bodyPr>
            <a:normAutofit/>
          </a:bodyPr>
          <a:lstStyle/>
          <a:p>
            <a:pPr>
              <a:buClr>
                <a:srgbClr val="2762B7"/>
              </a:buClr>
            </a:pPr>
            <a:r>
              <a:rPr lang="en-US" sz="3600"/>
              <a:t>Provide time and space for staff to grieve, reminisce, and gather after a loss, distressing news, </a:t>
            </a:r>
            <a:r>
              <a:rPr lang="en-US" sz="3600" i="1"/>
              <a:t>or</a:t>
            </a:r>
            <a:r>
              <a:rPr lang="en-US" sz="3600"/>
              <a:t> death</a:t>
            </a:r>
          </a:p>
        </p:txBody>
      </p:sp>
    </p:spTree>
    <p:extLst>
      <p:ext uri="{BB962C8B-B14F-4D97-AF65-F5344CB8AC3E}">
        <p14:creationId xmlns:p14="http://schemas.microsoft.com/office/powerpoint/2010/main" val="434503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01B52-A8AC-47D4-BC21-C060E3DF00AF}"/>
              </a:ext>
            </a:extLst>
          </p:cNvPr>
          <p:cNvPicPr>
            <a:picLocks noChangeAspect="1"/>
          </p:cNvPicPr>
          <p:nvPr/>
        </p:nvPicPr>
        <p:blipFill>
          <a:blip r:embed="rId3"/>
          <a:stretch>
            <a:fillRect/>
          </a:stretch>
        </p:blipFill>
        <p:spPr>
          <a:xfrm>
            <a:off x="679" y="0"/>
            <a:ext cx="5114925" cy="6858000"/>
          </a:xfrm>
          <a:prstGeom prst="rect">
            <a:avLst/>
          </a:prstGeom>
        </p:spPr>
      </p:pic>
      <p:pic>
        <p:nvPicPr>
          <p:cNvPr id="4" name="Picture 3">
            <a:extLst>
              <a:ext uri="{FF2B5EF4-FFF2-40B4-BE49-F238E27FC236}">
                <a16:creationId xmlns:a16="http://schemas.microsoft.com/office/drawing/2014/main" id="{A5A0775E-4211-4217-A24E-F8C3F6009E48}"/>
              </a:ext>
            </a:extLst>
          </p:cNvPr>
          <p:cNvPicPr>
            <a:picLocks noChangeAspect="1"/>
          </p:cNvPicPr>
          <p:nvPr/>
        </p:nvPicPr>
        <p:blipFill rotWithShape="1">
          <a:blip r:embed="rId4"/>
          <a:srcRect t="16112"/>
          <a:stretch/>
        </p:blipFill>
        <p:spPr>
          <a:xfrm>
            <a:off x="9146581" y="4425254"/>
            <a:ext cx="2882134" cy="2417778"/>
          </a:xfrm>
          <a:prstGeom prst="rect">
            <a:avLst/>
          </a:prstGeom>
        </p:spPr>
      </p:pic>
      <p:pic>
        <p:nvPicPr>
          <p:cNvPr id="5" name="Picture 4">
            <a:extLst>
              <a:ext uri="{FF2B5EF4-FFF2-40B4-BE49-F238E27FC236}">
                <a16:creationId xmlns:a16="http://schemas.microsoft.com/office/drawing/2014/main" id="{D46EEA52-4F61-4D30-B561-03A1D91F7C57}"/>
              </a:ext>
            </a:extLst>
          </p:cNvPr>
          <p:cNvPicPr>
            <a:picLocks noChangeAspect="1"/>
          </p:cNvPicPr>
          <p:nvPr/>
        </p:nvPicPr>
        <p:blipFill>
          <a:blip r:embed="rId5"/>
          <a:stretch>
            <a:fillRect/>
          </a:stretch>
        </p:blipFill>
        <p:spPr>
          <a:xfrm>
            <a:off x="5305790" y="4419794"/>
            <a:ext cx="3634858" cy="2423238"/>
          </a:xfrm>
          <a:prstGeom prst="rect">
            <a:avLst/>
          </a:prstGeom>
        </p:spPr>
      </p:pic>
      <p:sp>
        <p:nvSpPr>
          <p:cNvPr id="6" name="Title 1">
            <a:extLst>
              <a:ext uri="{FF2B5EF4-FFF2-40B4-BE49-F238E27FC236}">
                <a16:creationId xmlns:a16="http://schemas.microsoft.com/office/drawing/2014/main" id="{C4FB74D6-E440-467B-A4FC-8BD4300A6A8B}"/>
              </a:ext>
            </a:extLst>
          </p:cNvPr>
          <p:cNvSpPr txBox="1">
            <a:spLocks/>
          </p:cNvSpPr>
          <p:nvPr/>
        </p:nvSpPr>
        <p:spPr>
          <a:xfrm>
            <a:off x="5545355" y="925092"/>
            <a:ext cx="5969294" cy="2069731"/>
          </a:xfrm>
          <a:prstGeom prst="rect">
            <a:avLst/>
          </a:prstGeom>
        </p:spPr>
        <p:txBody>
          <a:bodyPr>
            <a:normAutofit fontScale="9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Garamond" panose="02020404030301010803" pitchFamily="18" charset="0"/>
                <a:ea typeface="+mj-ea"/>
                <a:cs typeface="+mj-cs"/>
              </a:rPr>
              <a:t>Humans are more settled by being understood than anything else.</a:t>
            </a:r>
            <a:br>
              <a:rPr kumimoji="0" lang="en-US" sz="4800" b="0" i="0" u="none" strike="noStrike" kern="1200" cap="none" spc="0" normalizeH="0" baseline="0" noProof="0">
                <a:ln>
                  <a:noFill/>
                </a:ln>
                <a:solidFill>
                  <a:prstClr val="white"/>
                </a:solidFill>
                <a:effectLst/>
                <a:uLnTx/>
                <a:uFillTx/>
                <a:latin typeface="Garamond" panose="02020404030301010803" pitchFamily="18" charset="0"/>
                <a:ea typeface="+mj-ea"/>
                <a:cs typeface="+mj-cs"/>
              </a:rPr>
            </a:br>
            <a:r>
              <a:rPr kumimoji="0" lang="en-US" sz="4800" b="0" i="0" u="none" strike="noStrike" kern="1200" cap="none" spc="0" normalizeH="0" baseline="0" noProof="0">
                <a:ln>
                  <a:noFill/>
                </a:ln>
                <a:solidFill>
                  <a:prstClr val="white"/>
                </a:solidFill>
                <a:effectLst/>
                <a:uLnTx/>
                <a:uFillTx/>
                <a:latin typeface="Garamond" panose="02020404030301010803" pitchFamily="18" charset="0"/>
                <a:ea typeface="+mj-ea"/>
                <a:cs typeface="+mj-cs"/>
              </a:rPr>
              <a:t>			</a:t>
            </a:r>
            <a:r>
              <a:rPr kumimoji="0" lang="en-US" sz="3600" b="0" i="0" u="none" strike="noStrike" kern="1200" cap="none" spc="0" normalizeH="0" baseline="0" noProof="0">
                <a:ln>
                  <a:noFill/>
                </a:ln>
                <a:solidFill>
                  <a:prstClr val="white"/>
                </a:solidFill>
                <a:effectLst/>
                <a:uLnTx/>
                <a:uFillTx/>
                <a:latin typeface="Garamond" panose="02020404030301010803" pitchFamily="18" charset="0"/>
                <a:ea typeface="+mj-ea"/>
                <a:cs typeface="+mj-cs"/>
              </a:rPr>
              <a:t>~ Sarah Peyton</a:t>
            </a:r>
            <a:endParaRPr kumimoji="0" lang="en-US" sz="4800" b="0" i="0" u="none" strike="noStrike" kern="1200" cap="none" spc="0" normalizeH="0" baseline="0" noProof="0">
              <a:ln>
                <a:noFill/>
              </a:ln>
              <a:solidFill>
                <a:prstClr val="white"/>
              </a:solidFill>
              <a:effectLst/>
              <a:uLnTx/>
              <a:uFillTx/>
              <a:latin typeface="Garamond" panose="02020404030301010803" pitchFamily="18" charset="0"/>
              <a:ea typeface="+mj-ea"/>
              <a:cs typeface="+mj-cs"/>
            </a:endParaRPr>
          </a:p>
        </p:txBody>
      </p:sp>
      <p:pic>
        <p:nvPicPr>
          <p:cNvPr id="13" name="Graphic 12" descr="Music notes with solid fill">
            <a:extLst>
              <a:ext uri="{FF2B5EF4-FFF2-40B4-BE49-F238E27FC236}">
                <a16:creationId xmlns:a16="http://schemas.microsoft.com/office/drawing/2014/main" id="{7CB10070-C602-47E1-817C-161C7546E3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1587" y="3041439"/>
            <a:ext cx="1378355" cy="1378355"/>
          </a:xfrm>
          <a:prstGeom prst="rect">
            <a:avLst/>
          </a:prstGeom>
        </p:spPr>
      </p:pic>
      <p:pic>
        <p:nvPicPr>
          <p:cNvPr id="15" name="Graphic 14" descr="Music note with solid fill">
            <a:extLst>
              <a:ext uri="{FF2B5EF4-FFF2-40B4-BE49-F238E27FC236}">
                <a16:creationId xmlns:a16="http://schemas.microsoft.com/office/drawing/2014/main" id="{2BC14D91-3002-42A7-B466-1A7726F5C9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9374" y="3170047"/>
            <a:ext cx="1031841" cy="1031841"/>
          </a:xfrm>
          <a:prstGeom prst="rect">
            <a:avLst/>
          </a:prstGeom>
        </p:spPr>
      </p:pic>
      <p:pic>
        <p:nvPicPr>
          <p:cNvPr id="17" name="Graphic 16" descr="Music with solid fill">
            <a:extLst>
              <a:ext uri="{FF2B5EF4-FFF2-40B4-BE49-F238E27FC236}">
                <a16:creationId xmlns:a16="http://schemas.microsoft.com/office/drawing/2014/main" id="{941822B4-41C1-4A91-8A6A-59E401BEE4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40777" y="3195261"/>
            <a:ext cx="1031841" cy="1031841"/>
          </a:xfrm>
          <a:prstGeom prst="rect">
            <a:avLst/>
          </a:prstGeom>
        </p:spPr>
      </p:pic>
      <p:pic>
        <p:nvPicPr>
          <p:cNvPr id="18" name="Graphic 17" descr="Music note with solid fill">
            <a:extLst>
              <a:ext uri="{FF2B5EF4-FFF2-40B4-BE49-F238E27FC236}">
                <a16:creationId xmlns:a16="http://schemas.microsoft.com/office/drawing/2014/main" id="{05FEEE2E-C281-4D77-9E7A-F9CDE44293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4082" y="3246342"/>
            <a:ext cx="1031841" cy="1031841"/>
          </a:xfrm>
          <a:prstGeom prst="rect">
            <a:avLst/>
          </a:prstGeom>
        </p:spPr>
      </p:pic>
      <p:pic>
        <p:nvPicPr>
          <p:cNvPr id="19" name="Graphic 18" descr="Music note with solid fill">
            <a:extLst>
              <a:ext uri="{FF2B5EF4-FFF2-40B4-BE49-F238E27FC236}">
                <a16:creationId xmlns:a16="http://schemas.microsoft.com/office/drawing/2014/main" id="{139E4E4A-2E33-4224-B70B-A961EBFA4D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02268" y="3159362"/>
            <a:ext cx="1031841" cy="1031841"/>
          </a:xfrm>
          <a:prstGeom prst="rect">
            <a:avLst/>
          </a:prstGeom>
        </p:spPr>
      </p:pic>
      <p:pic>
        <p:nvPicPr>
          <p:cNvPr id="20" name="Graphic 19" descr="Music with solid fill">
            <a:extLst>
              <a:ext uri="{FF2B5EF4-FFF2-40B4-BE49-F238E27FC236}">
                <a16:creationId xmlns:a16="http://schemas.microsoft.com/office/drawing/2014/main" id="{5F5E2A2F-C64E-4E6E-9338-208791756F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9571" y="3387953"/>
            <a:ext cx="1031841" cy="1031841"/>
          </a:xfrm>
          <a:prstGeom prst="rect">
            <a:avLst/>
          </a:prstGeom>
        </p:spPr>
      </p:pic>
      <p:pic>
        <p:nvPicPr>
          <p:cNvPr id="21" name="Graphic 20" descr="Music with solid fill">
            <a:extLst>
              <a:ext uri="{FF2B5EF4-FFF2-40B4-BE49-F238E27FC236}">
                <a16:creationId xmlns:a16="http://schemas.microsoft.com/office/drawing/2014/main" id="{CCCD055C-BDFD-4D9E-B9B9-521F642A73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54084" y="3305166"/>
            <a:ext cx="1031841" cy="1031841"/>
          </a:xfrm>
          <a:prstGeom prst="rect">
            <a:avLst/>
          </a:prstGeom>
        </p:spPr>
      </p:pic>
    </p:spTree>
    <p:extLst>
      <p:ext uri="{BB962C8B-B14F-4D97-AF65-F5344CB8AC3E}">
        <p14:creationId xmlns:p14="http://schemas.microsoft.com/office/powerpoint/2010/main" val="530658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399FFA-C237-489C-8055-E3C208C704FA}"/>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rPr>
              <a:t>Assess staff perceptions of the organization</a:t>
            </a:r>
          </a:p>
        </p:txBody>
      </p:sp>
      <p:pic>
        <p:nvPicPr>
          <p:cNvPr id="6" name="Picture 5">
            <a:extLst>
              <a:ext uri="{FF2B5EF4-FFF2-40B4-BE49-F238E27FC236}">
                <a16:creationId xmlns:a16="http://schemas.microsoft.com/office/drawing/2014/main" id="{B2FF7FD6-57A3-4630-86DC-22B71A08F2C3}"/>
              </a:ext>
            </a:extLst>
          </p:cNvPr>
          <p:cNvPicPr>
            <a:picLocks noChangeAspect="1"/>
          </p:cNvPicPr>
          <p:nvPr/>
        </p:nvPicPr>
        <p:blipFill>
          <a:blip r:embed="rId3"/>
          <a:stretch>
            <a:fillRect/>
          </a:stretch>
        </p:blipFill>
        <p:spPr>
          <a:xfrm>
            <a:off x="1701801" y="1675227"/>
            <a:ext cx="8788398" cy="4394199"/>
          </a:xfrm>
          <a:prstGeom prst="rect">
            <a:avLst/>
          </a:prstGeom>
        </p:spPr>
      </p:pic>
    </p:spTree>
    <p:extLst>
      <p:ext uri="{BB962C8B-B14F-4D97-AF65-F5344CB8AC3E}">
        <p14:creationId xmlns:p14="http://schemas.microsoft.com/office/powerpoint/2010/main" val="1026862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DFC07CE-AFB3-4163-9A2F-79BFA5C268F7}"/>
              </a:ext>
            </a:extLst>
          </p:cNvPr>
          <p:cNvSpPr>
            <a:spLocks noGrp="1"/>
          </p:cNvSpPr>
          <p:nvPr>
            <p:ph type="title"/>
          </p:nvPr>
        </p:nvSpPr>
        <p:spPr>
          <a:xfrm>
            <a:off x="626846" y="1967266"/>
            <a:ext cx="3499104" cy="2547257"/>
          </a:xfrm>
          <a:noFill/>
        </p:spPr>
        <p:txBody>
          <a:bodyPr anchor="ctr">
            <a:normAutofit/>
          </a:bodyPr>
          <a:lstStyle/>
          <a:p>
            <a:pPr algn="ctr"/>
            <a:r>
              <a:rPr lang="en-US" sz="3600">
                <a:solidFill>
                  <a:srgbClr val="FFFFFF"/>
                </a:solidFill>
              </a:rPr>
              <a:t>Trauma-Informed Climate Scale - 10</a:t>
            </a:r>
          </a:p>
        </p:txBody>
      </p:sp>
      <p:pic>
        <p:nvPicPr>
          <p:cNvPr id="5" name="Picture 4">
            <a:extLst>
              <a:ext uri="{FF2B5EF4-FFF2-40B4-BE49-F238E27FC236}">
                <a16:creationId xmlns:a16="http://schemas.microsoft.com/office/drawing/2014/main" id="{0BAE7090-75D4-4935-AC3F-C101F17C08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4559" y="222747"/>
            <a:ext cx="7063383" cy="6056851"/>
          </a:xfrm>
          <a:prstGeom prst="rect">
            <a:avLst/>
          </a:prstGeom>
        </p:spPr>
      </p:pic>
      <p:sp>
        <p:nvSpPr>
          <p:cNvPr id="8" name="Rectangle 7">
            <a:extLst>
              <a:ext uri="{FF2B5EF4-FFF2-40B4-BE49-F238E27FC236}">
                <a16:creationId xmlns:a16="http://schemas.microsoft.com/office/drawing/2014/main" id="{53028DD3-6099-4555-9555-14DC79F650E8}"/>
              </a:ext>
            </a:extLst>
          </p:cNvPr>
          <p:cNvSpPr/>
          <p:nvPr/>
        </p:nvSpPr>
        <p:spPr>
          <a:xfrm>
            <a:off x="0" y="6334770"/>
            <a:ext cx="83404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Trauma-Informed Organization Change Manual,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http://socialwork.buffalo.edu/social-research/institutes-centers/institute-on-trauma-and-trauma-informed-care/Trauma-Informed-Organizational-Change-Manual0.html</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2238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ED8094-21E7-4E5F-8091-544E99839EA5}"/>
              </a:ext>
            </a:extLst>
          </p:cNvPr>
          <p:cNvSpPr>
            <a:spLocks noGrp="1"/>
          </p:cNvSpPr>
          <p:nvPr>
            <p:ph idx="1"/>
          </p:nvPr>
        </p:nvSpPr>
        <p:spPr>
          <a:xfrm>
            <a:off x="986566" y="1782595"/>
            <a:ext cx="9801113" cy="4351338"/>
          </a:xfrm>
        </p:spPr>
        <p:txBody>
          <a:bodyPr>
            <a:normAutofit/>
          </a:bodyPr>
          <a:lstStyle/>
          <a:p>
            <a:pPr marL="0" indent="0" algn="ctr">
              <a:buNone/>
            </a:pPr>
            <a:r>
              <a:rPr lang="en-US" sz="3200"/>
              <a:t>“The TICS-10 ultimately measures the extent to which employee rights, freedoms, and contributions are valued within the agency, and research has demonstrated how the prioritization of these values can contribute to the overall success of the agency.”</a:t>
            </a:r>
          </a:p>
        </p:txBody>
      </p:sp>
      <p:sp>
        <p:nvSpPr>
          <p:cNvPr id="6" name="TextBox 5">
            <a:extLst>
              <a:ext uri="{FF2B5EF4-FFF2-40B4-BE49-F238E27FC236}">
                <a16:creationId xmlns:a16="http://schemas.microsoft.com/office/drawing/2014/main" id="{C5026A96-D254-434F-94BA-711220D5B829}"/>
              </a:ext>
            </a:extLst>
          </p:cNvPr>
          <p:cNvSpPr txBox="1"/>
          <p:nvPr/>
        </p:nvSpPr>
        <p:spPr>
          <a:xfrm>
            <a:off x="5887123" y="6381358"/>
            <a:ext cx="6094206"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(Hales, Green, Bissonette et al., 2018)</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75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D186-9F81-8346-BA8F-E5A7FC1D8414}"/>
              </a:ext>
            </a:extLst>
          </p:cNvPr>
          <p:cNvSpPr>
            <a:spLocks noGrp="1"/>
          </p:cNvSpPr>
          <p:nvPr>
            <p:ph type="title"/>
          </p:nvPr>
        </p:nvSpPr>
        <p:spPr>
          <a:xfrm>
            <a:off x="838200" y="163592"/>
            <a:ext cx="10515600" cy="745724"/>
          </a:xfrm>
        </p:spPr>
        <p:txBody>
          <a:bodyPr/>
          <a:lstStyle/>
          <a:p>
            <a:r>
              <a:rPr lang="en-US"/>
              <a:t>Roundtables to date…and coming up</a:t>
            </a:r>
          </a:p>
        </p:txBody>
      </p:sp>
      <p:sp>
        <p:nvSpPr>
          <p:cNvPr id="3" name="Content Placeholder 2">
            <a:extLst>
              <a:ext uri="{FF2B5EF4-FFF2-40B4-BE49-F238E27FC236}">
                <a16:creationId xmlns:a16="http://schemas.microsoft.com/office/drawing/2014/main" id="{365080A2-59FA-6B4F-A0F0-F575149F81F4}"/>
              </a:ext>
            </a:extLst>
          </p:cNvPr>
          <p:cNvSpPr>
            <a:spLocks noGrp="1"/>
          </p:cNvSpPr>
          <p:nvPr>
            <p:ph idx="1"/>
          </p:nvPr>
        </p:nvSpPr>
        <p:spPr>
          <a:xfrm>
            <a:off x="838200" y="1687603"/>
            <a:ext cx="10515600" cy="4845313"/>
          </a:xfrm>
          <a:ln w="3175">
            <a:solidFill>
              <a:schemeClr val="accent1">
                <a:shade val="50000"/>
              </a:schemeClr>
            </a:solidFill>
          </a:ln>
        </p:spPr>
        <p:txBody>
          <a:bodyPr/>
          <a:lstStyle/>
          <a:p>
            <a:r>
              <a:rPr lang="en-US"/>
              <a:t>April 28		Kick-off: The 4Ms Expanded for Staff</a:t>
            </a:r>
          </a:p>
          <a:p>
            <a:r>
              <a:rPr lang="en-US"/>
              <a:t>May 26		Sustaining Compassion &amp; Calling in the 				Midst of Crisis: Schwartz Center Rounds</a:t>
            </a:r>
          </a:p>
          <a:p>
            <a:r>
              <a:rPr lang="en-US"/>
              <a:t>June 23</a:t>
            </a:r>
            <a:r>
              <a:rPr lang="en-US" b="1">
                <a:solidFill>
                  <a:srgbClr val="00B050"/>
                </a:solidFill>
              </a:rPr>
              <a:t>		</a:t>
            </a:r>
            <a:r>
              <a:rPr lang="en-US"/>
              <a:t>Career Mobility and Shared Governance</a:t>
            </a:r>
          </a:p>
          <a:p>
            <a:r>
              <a:rPr lang="en-US"/>
              <a:t>July 28		Health Promotion and Safety</a:t>
            </a:r>
          </a:p>
          <a:p>
            <a:r>
              <a:rPr lang="en-US"/>
              <a:t>August 25	Trauma-informed Care for our Careforce</a:t>
            </a:r>
          </a:p>
          <a:p>
            <a:r>
              <a:rPr lang="en-US">
                <a:highlight>
                  <a:srgbClr val="FFFF00"/>
                </a:highlight>
              </a:rPr>
              <a:t>Sept 22		Developing Leaders for the Future</a:t>
            </a:r>
          </a:p>
        </p:txBody>
      </p:sp>
    </p:spTree>
    <p:extLst>
      <p:ext uri="{BB962C8B-B14F-4D97-AF65-F5344CB8AC3E}">
        <p14:creationId xmlns:p14="http://schemas.microsoft.com/office/powerpoint/2010/main" val="1471269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041BDC-FED5-4D75-9A0B-B21A5F3156A3}"/>
              </a:ext>
            </a:extLst>
          </p:cNvPr>
          <p:cNvSpPr>
            <a:spLocks noGrp="1"/>
          </p:cNvSpPr>
          <p:nvPr>
            <p:ph type="title"/>
          </p:nvPr>
        </p:nvSpPr>
        <p:spPr>
          <a:xfrm>
            <a:off x="5297762" y="329184"/>
            <a:ext cx="6251110" cy="1783080"/>
          </a:xfrm>
        </p:spPr>
        <p:txBody>
          <a:bodyPr anchor="b">
            <a:normAutofit/>
          </a:bodyPr>
          <a:lstStyle/>
          <a:p>
            <a:r>
              <a:rPr lang="en-US" sz="5400"/>
              <a:t>Results of the TICS-10</a:t>
            </a:r>
          </a:p>
        </p:txBody>
      </p:sp>
      <p:pic>
        <p:nvPicPr>
          <p:cNvPr id="4" name="Picture 3">
            <a:extLst>
              <a:ext uri="{FF2B5EF4-FFF2-40B4-BE49-F238E27FC236}">
                <a16:creationId xmlns:a16="http://schemas.microsoft.com/office/drawing/2014/main" id="{65B9C653-3B80-4DD3-9852-9AAA509EB4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51E629-33AA-4B30-88AB-8E220AC8B333}"/>
              </a:ext>
            </a:extLst>
          </p:cNvPr>
          <p:cNvSpPr>
            <a:spLocks noGrp="1"/>
          </p:cNvSpPr>
          <p:nvPr>
            <p:ph idx="1"/>
          </p:nvPr>
        </p:nvSpPr>
        <p:spPr>
          <a:xfrm>
            <a:off x="4946073" y="2564062"/>
            <a:ext cx="6702136" cy="4114800"/>
          </a:xfrm>
        </p:spPr>
        <p:txBody>
          <a:bodyPr>
            <a:normAutofit/>
          </a:bodyPr>
          <a:lstStyle/>
          <a:p>
            <a:pPr>
              <a:buClr>
                <a:srgbClr val="EE8E00"/>
              </a:buClr>
            </a:pPr>
            <a:r>
              <a:rPr lang="en-US" sz="2400"/>
              <a:t>What would you do if a majority of staff do not believe that the organization cares whether staff gets what they need to do their job well?</a:t>
            </a:r>
          </a:p>
          <a:p>
            <a:pPr>
              <a:buClr>
                <a:srgbClr val="EE8E00"/>
              </a:buClr>
            </a:pPr>
            <a:endParaRPr lang="en-US" sz="2400"/>
          </a:p>
          <a:p>
            <a:pPr>
              <a:buClr>
                <a:srgbClr val="EE8E00"/>
              </a:buClr>
            </a:pPr>
            <a:r>
              <a:rPr lang="en-US" sz="2400"/>
              <a:t>What would you do if a significant segment of staff say they don’t know where they stand if they disagree with administration?</a:t>
            </a:r>
          </a:p>
          <a:p>
            <a:pPr>
              <a:buClr>
                <a:srgbClr val="EE8E00"/>
              </a:buClr>
            </a:pPr>
            <a:endParaRPr lang="en-US" sz="2400"/>
          </a:p>
          <a:p>
            <a:pPr>
              <a:buClr>
                <a:srgbClr val="EE8E00"/>
              </a:buClr>
            </a:pPr>
            <a:r>
              <a:rPr lang="en-US" sz="2400"/>
              <a:t>What happens if a few people report they are uncomfortable with a co-worker?</a:t>
            </a:r>
          </a:p>
        </p:txBody>
      </p:sp>
    </p:spTree>
    <p:extLst>
      <p:ext uri="{BB962C8B-B14F-4D97-AF65-F5344CB8AC3E}">
        <p14:creationId xmlns:p14="http://schemas.microsoft.com/office/powerpoint/2010/main" val="4010060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Providing time and space for peer support &amp; debriefing</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807957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2ACD-590B-4AC0-A6F0-E5F3DE9458B0}"/>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a:t>Wanting and Needing to Debrief is Natural</a:t>
            </a:r>
          </a:p>
        </p:txBody>
      </p:sp>
      <p:sp>
        <p:nvSpPr>
          <p:cNvPr id="3" name="Content Placeholder 2">
            <a:extLst>
              <a:ext uri="{FF2B5EF4-FFF2-40B4-BE49-F238E27FC236}">
                <a16:creationId xmlns:a16="http://schemas.microsoft.com/office/drawing/2014/main" id="{6F8A51C0-67F3-4CD6-BEF4-EA7936DA9A28}"/>
              </a:ext>
            </a:extLst>
          </p:cNvPr>
          <p:cNvSpPr>
            <a:spLocks noGrp="1"/>
          </p:cNvSpPr>
          <p:nvPr>
            <p:ph idx="1"/>
          </p:nvPr>
        </p:nvSpPr>
        <p:spPr>
          <a:xfrm>
            <a:off x="838200" y="2026227"/>
            <a:ext cx="10515600" cy="4150735"/>
          </a:xfrm>
        </p:spPr>
        <p:txBody>
          <a:bodyPr/>
          <a:lstStyle/>
          <a:p>
            <a:r>
              <a:rPr lang="en-US"/>
              <a:t>Alleviate some of the burden, the grief, the sadness</a:t>
            </a:r>
          </a:p>
          <a:p>
            <a:r>
              <a:rPr lang="en-US"/>
              <a:t>Turning to others for support and validation is healthy</a:t>
            </a:r>
          </a:p>
          <a:p>
            <a:r>
              <a:rPr lang="en-US"/>
              <a:t>The problem is that we’re not doing it properly</a:t>
            </a:r>
          </a:p>
        </p:txBody>
      </p:sp>
      <p:sp>
        <p:nvSpPr>
          <p:cNvPr id="4" name="TextBox 3">
            <a:extLst>
              <a:ext uri="{FF2B5EF4-FFF2-40B4-BE49-F238E27FC236}">
                <a16:creationId xmlns:a16="http://schemas.microsoft.com/office/drawing/2014/main" id="{0A7B04EB-7955-45A9-916C-F0E711731577}"/>
              </a:ext>
            </a:extLst>
          </p:cNvPr>
          <p:cNvSpPr txBox="1"/>
          <p:nvPr/>
        </p:nvSpPr>
        <p:spPr>
          <a:xfrm>
            <a:off x="5948624" y="6311900"/>
            <a:ext cx="62433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Francoise Mathieu of Compassion Fatigue Solutions &amp; Professional Development,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http://www.compassionfatigue.org/pages/LowImpactDisclosure.pdf</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70808181-D06C-4C6C-9EE5-84EAD3D65E00}"/>
              </a:ext>
            </a:extLst>
          </p:cNvPr>
          <p:cNvSpPr txBox="1"/>
          <p:nvPr/>
        </p:nvSpPr>
        <p:spPr>
          <a:xfrm>
            <a:off x="2982190" y="4572256"/>
            <a:ext cx="6733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What can we do differently?</a:t>
            </a:r>
          </a:p>
        </p:txBody>
      </p:sp>
    </p:spTree>
    <p:extLst>
      <p:ext uri="{BB962C8B-B14F-4D97-AF65-F5344CB8AC3E}">
        <p14:creationId xmlns:p14="http://schemas.microsoft.com/office/powerpoint/2010/main" val="22835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9F5458-E281-4553-AD32-C868B519A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672"/>
            <a:ext cx="12192000" cy="6772656"/>
          </a:xfrm>
          <a:prstGeom prst="rect">
            <a:avLst/>
          </a:prstGeom>
        </p:spPr>
      </p:pic>
      <p:sp>
        <p:nvSpPr>
          <p:cNvPr id="5" name="Content Placeholder 2">
            <a:extLst>
              <a:ext uri="{FF2B5EF4-FFF2-40B4-BE49-F238E27FC236}">
                <a16:creationId xmlns:a16="http://schemas.microsoft.com/office/drawing/2014/main" id="{BA200B4E-A08E-4D28-8683-22D11FB1851B}"/>
              </a:ext>
            </a:extLst>
          </p:cNvPr>
          <p:cNvSpPr txBox="1">
            <a:spLocks/>
          </p:cNvSpPr>
          <p:nvPr/>
        </p:nvSpPr>
        <p:spPr>
          <a:xfrm>
            <a:off x="513080" y="1842901"/>
            <a:ext cx="10612120" cy="3568196"/>
          </a:xfrm>
          <a:prstGeom prst="rect">
            <a:avLst/>
          </a:prstGeom>
          <a:gradFill>
            <a:gsLst>
              <a:gs pos="0">
                <a:srgbClr val="95C182"/>
              </a:gs>
              <a:gs pos="46000">
                <a:schemeClr val="accent1">
                  <a:lumMod val="45000"/>
                  <a:lumOff val="55000"/>
                  <a:alpha val="29000"/>
                </a:schemeClr>
              </a:gs>
              <a:gs pos="100000">
                <a:schemeClr val="accent1">
                  <a:lumMod val="45000"/>
                  <a:lumOff val="55000"/>
                </a:schemeClr>
              </a:gs>
              <a:gs pos="100000">
                <a:schemeClr val="accent1">
                  <a:lumMod val="30000"/>
                  <a:lumOff val="70000"/>
                </a:schemeClr>
              </a:gs>
            </a:gsLst>
            <a:lin ang="5400000" scaled="1"/>
          </a:gra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Self-awareness of the story</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How do you debrief when you’ve seen or heard hard things? Is it in formal supervision or informal time with colleagues? How much detail do you provide? What is most helpful to you in dealing with difficult stories?</a:t>
            </a:r>
          </a:p>
          <a:p>
            <a:pPr marL="514350" marR="0" lvl="0" indent="-5143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514350" marR="0" lvl="0" indent="-5143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Fair warning</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Let the other person know some of the story is traumatic, give the listener a chance to brace themselves. “I would like to talk with you about a difficult situation and the story involves traumatic content.”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E25EA13-9C91-420F-A9C9-5F7C78DC2C0A}"/>
              </a:ext>
            </a:extLst>
          </p:cNvPr>
          <p:cNvSpPr txBox="1">
            <a:spLocks/>
          </p:cNvSpPr>
          <p:nvPr/>
        </p:nvSpPr>
        <p:spPr>
          <a:xfrm>
            <a:off x="284480" y="365125"/>
            <a:ext cx="11069320" cy="7219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j-ea"/>
                <a:cs typeface="+mj-cs"/>
              </a:rPr>
              <a:t>Low Impact Debriefing</a:t>
            </a:r>
          </a:p>
        </p:txBody>
      </p:sp>
      <p:sp>
        <p:nvSpPr>
          <p:cNvPr id="7" name="TextBox 6">
            <a:extLst>
              <a:ext uri="{FF2B5EF4-FFF2-40B4-BE49-F238E27FC236}">
                <a16:creationId xmlns:a16="http://schemas.microsoft.com/office/drawing/2014/main" id="{8E6E04AC-877C-4A0C-AFB7-8D5F160A59F0}"/>
              </a:ext>
            </a:extLst>
          </p:cNvPr>
          <p:cNvSpPr txBox="1"/>
          <p:nvPr/>
        </p:nvSpPr>
        <p:spPr>
          <a:xfrm>
            <a:off x="5948624" y="5915353"/>
            <a:ext cx="62433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Francoise Mathieu of Compassion Fatigue Solutions &amp; Professional Development,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http://www.compassionfatigue.org/pages/LowImpactDisclosure.pdf</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8" name="Rectangle 7">
            <a:extLst>
              <a:ext uri="{FF2B5EF4-FFF2-40B4-BE49-F238E27FC236}">
                <a16:creationId xmlns:a16="http://schemas.microsoft.com/office/drawing/2014/main" id="{011FF8DB-CA9F-4EA2-BCCD-37260989A17B}"/>
              </a:ext>
            </a:extLst>
          </p:cNvPr>
          <p:cNvSpPr/>
          <p:nvPr/>
        </p:nvSpPr>
        <p:spPr>
          <a:xfrm>
            <a:off x="3138435" y="6490102"/>
            <a:ext cx="905356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Low Impact Debriefing by TEND,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https://www.tendacademy.ca/low-impact-debriefing-how-to-stop-sliming-each-other/</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78893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9F5458-E281-4553-AD32-C868B519A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672"/>
            <a:ext cx="12192000" cy="6772656"/>
          </a:xfrm>
          <a:prstGeom prst="rect">
            <a:avLst/>
          </a:prstGeom>
        </p:spPr>
      </p:pic>
      <p:sp>
        <p:nvSpPr>
          <p:cNvPr id="5" name="Content Placeholder 2">
            <a:extLst>
              <a:ext uri="{FF2B5EF4-FFF2-40B4-BE49-F238E27FC236}">
                <a16:creationId xmlns:a16="http://schemas.microsoft.com/office/drawing/2014/main" id="{BA200B4E-A08E-4D28-8683-22D11FB1851B}"/>
              </a:ext>
            </a:extLst>
          </p:cNvPr>
          <p:cNvSpPr txBox="1">
            <a:spLocks/>
          </p:cNvSpPr>
          <p:nvPr/>
        </p:nvSpPr>
        <p:spPr>
          <a:xfrm>
            <a:off x="413964" y="2004513"/>
            <a:ext cx="11069319" cy="3568196"/>
          </a:xfrm>
          <a:prstGeom prst="rect">
            <a:avLst/>
          </a:prstGeom>
          <a:gradFill>
            <a:gsLst>
              <a:gs pos="0">
                <a:srgbClr val="95C182"/>
              </a:gs>
              <a:gs pos="46000">
                <a:schemeClr val="accent1">
                  <a:lumMod val="45000"/>
                  <a:lumOff val="55000"/>
                  <a:alpha val="29000"/>
                </a:schemeClr>
              </a:gs>
              <a:gs pos="100000">
                <a:schemeClr val="accent1">
                  <a:lumMod val="45000"/>
                  <a:lumOff val="55000"/>
                </a:schemeClr>
              </a:gs>
              <a:gs pos="100000">
                <a:schemeClr val="accent1">
                  <a:lumMod val="30000"/>
                  <a:lumOff val="70000"/>
                </a:schemeClr>
              </a:gs>
            </a:gsLst>
            <a:lin ang="5400000" scaled="1"/>
          </a:gra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3"/>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Consent by recipient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Ask for consent, “I heard something really hard today, could I talk to you about 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listener has a chance to decline or to qualify what they are able/ready to hear</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Responsibility to say “no” if unable or not ready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3"/>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Limited disclosure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Decide how much to share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Start with least traumatic information and gradually progress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You may not need to share the most graphic details</a:t>
            </a:r>
          </a:p>
        </p:txBody>
      </p:sp>
      <p:sp>
        <p:nvSpPr>
          <p:cNvPr id="6" name="Title 1">
            <a:extLst>
              <a:ext uri="{FF2B5EF4-FFF2-40B4-BE49-F238E27FC236}">
                <a16:creationId xmlns:a16="http://schemas.microsoft.com/office/drawing/2014/main" id="{7E25EA13-9C91-420F-A9C9-5F7C78DC2C0A}"/>
              </a:ext>
            </a:extLst>
          </p:cNvPr>
          <p:cNvSpPr txBox="1">
            <a:spLocks/>
          </p:cNvSpPr>
          <p:nvPr/>
        </p:nvSpPr>
        <p:spPr>
          <a:xfrm>
            <a:off x="284480" y="365125"/>
            <a:ext cx="11069320" cy="7219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j-ea"/>
                <a:cs typeface="+mj-cs"/>
              </a:rPr>
              <a:t>Low Impact Debriefing</a:t>
            </a:r>
          </a:p>
        </p:txBody>
      </p:sp>
      <p:sp>
        <p:nvSpPr>
          <p:cNvPr id="7" name="TextBox 6">
            <a:extLst>
              <a:ext uri="{FF2B5EF4-FFF2-40B4-BE49-F238E27FC236}">
                <a16:creationId xmlns:a16="http://schemas.microsoft.com/office/drawing/2014/main" id="{8E6E04AC-877C-4A0C-AFB7-8D5F160A59F0}"/>
              </a:ext>
            </a:extLst>
          </p:cNvPr>
          <p:cNvSpPr txBox="1"/>
          <p:nvPr/>
        </p:nvSpPr>
        <p:spPr>
          <a:xfrm>
            <a:off x="5948624" y="5915353"/>
            <a:ext cx="62433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Francoise Mathieu of Compassion Fatigue Solutions &amp; Professional Development,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http://www.compassionfatigue.org/pages/LowImpactDisclosure.pdf</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8" name="Rectangle 7">
            <a:extLst>
              <a:ext uri="{FF2B5EF4-FFF2-40B4-BE49-F238E27FC236}">
                <a16:creationId xmlns:a16="http://schemas.microsoft.com/office/drawing/2014/main" id="{011FF8DB-CA9F-4EA2-BCCD-37260989A17B}"/>
              </a:ext>
            </a:extLst>
          </p:cNvPr>
          <p:cNvSpPr/>
          <p:nvPr/>
        </p:nvSpPr>
        <p:spPr>
          <a:xfrm>
            <a:off x="3138435" y="6490102"/>
            <a:ext cx="905356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Low Impact Debriefing by TEND,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https://www.tendacademy.ca/low-impact-debriefing-how-to-stop-sliming-each-other/</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1077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CC6C5"/>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FCFDC66-6817-4F85-8AEF-8547283DEE36}"/>
              </a:ext>
            </a:extLst>
          </p:cNvPr>
          <p:cNvSpPr>
            <a:spLocks noGrp="1"/>
          </p:cNvSpPr>
          <p:nvPr>
            <p:ph type="title"/>
          </p:nvPr>
        </p:nvSpPr>
        <p:spPr>
          <a:xfrm>
            <a:off x="4596234" y="803788"/>
            <a:ext cx="6798541" cy="1075944"/>
          </a:xfrm>
        </p:spPr>
        <p:txBody>
          <a:bodyPr anchor="b">
            <a:normAutofit fontScale="90000"/>
          </a:bodyPr>
          <a:lstStyle/>
          <a:p>
            <a:r>
              <a:rPr lang="en-US" sz="6600" b="1">
                <a:solidFill>
                  <a:srgbClr val="635843"/>
                </a:solidFill>
                <a:latin typeface="Garamond" panose="02020404030301010803" pitchFamily="18" charset="0"/>
              </a:rPr>
              <a:t>Next Steps</a:t>
            </a:r>
          </a:p>
        </p:txBody>
      </p:sp>
      <p:pic>
        <p:nvPicPr>
          <p:cNvPr id="4" name="Content Placeholder 3">
            <a:extLst>
              <a:ext uri="{FF2B5EF4-FFF2-40B4-BE49-F238E27FC236}">
                <a16:creationId xmlns:a16="http://schemas.microsoft.com/office/drawing/2014/main" id="{D399EE33-CD25-4BE2-A3EC-B14B7E0504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438" r="14244"/>
          <a:stretch/>
        </p:blipFill>
        <p:spPr>
          <a:xfrm>
            <a:off x="1" y="10"/>
            <a:ext cx="4196496" cy="6857990"/>
          </a:xfrm>
          <a:prstGeom prst="rect">
            <a:avLst/>
          </a:prstGeom>
          <a:effectLst/>
        </p:spPr>
      </p:pic>
      <p:sp>
        <p:nvSpPr>
          <p:cNvPr id="8" name="Content Placeholder 7">
            <a:extLst>
              <a:ext uri="{FF2B5EF4-FFF2-40B4-BE49-F238E27FC236}">
                <a16:creationId xmlns:a16="http://schemas.microsoft.com/office/drawing/2014/main" id="{972AA8C6-3CF5-49A4-B0CD-DE8064AE4E56}"/>
              </a:ext>
            </a:extLst>
          </p:cNvPr>
          <p:cNvSpPr>
            <a:spLocks noGrp="1"/>
          </p:cNvSpPr>
          <p:nvPr>
            <p:ph idx="1"/>
          </p:nvPr>
        </p:nvSpPr>
        <p:spPr>
          <a:xfrm>
            <a:off x="4553734" y="2389238"/>
            <a:ext cx="7485866" cy="4240161"/>
          </a:xfrm>
        </p:spPr>
        <p:txBody>
          <a:bodyPr>
            <a:normAutofit/>
          </a:bodyPr>
          <a:lstStyle/>
          <a:p>
            <a:pPr marL="0" indent="0">
              <a:buNone/>
            </a:pPr>
            <a:r>
              <a:rPr lang="en-US" sz="3600">
                <a:solidFill>
                  <a:srgbClr val="635843"/>
                </a:solidFill>
                <a:latin typeface="Garamond" panose="02020404030301010803" pitchFamily="18" charset="0"/>
              </a:rPr>
              <a:t>By next Monday, I will…</a:t>
            </a:r>
          </a:p>
          <a:p>
            <a:pPr marL="0" indent="0">
              <a:buNone/>
            </a:pPr>
            <a:endParaRPr lang="en-US" sz="3600">
              <a:solidFill>
                <a:srgbClr val="635843"/>
              </a:solidFill>
              <a:latin typeface="Garamond" panose="02020404030301010803" pitchFamily="18" charset="0"/>
            </a:endParaRPr>
          </a:p>
          <a:p>
            <a:pPr marL="0" indent="0">
              <a:buNone/>
            </a:pPr>
            <a:r>
              <a:rPr lang="en-US" sz="3600">
                <a:solidFill>
                  <a:srgbClr val="635843"/>
                </a:solidFill>
                <a:latin typeface="Garamond" panose="02020404030301010803" pitchFamily="18" charset="0"/>
              </a:rPr>
              <a:t>I will share this information with…</a:t>
            </a:r>
          </a:p>
        </p:txBody>
      </p:sp>
    </p:spTree>
    <p:extLst>
      <p:ext uri="{BB962C8B-B14F-4D97-AF65-F5344CB8AC3E}">
        <p14:creationId xmlns:p14="http://schemas.microsoft.com/office/powerpoint/2010/main" val="1278351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4DBD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9A73F3-0CA9-4839-A2B4-83DFB71668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7597" y="228600"/>
            <a:ext cx="5064369" cy="6400799"/>
          </a:xfrm>
          <a:prstGeom prst="rect">
            <a:avLst/>
          </a:prstGeom>
        </p:spPr>
      </p:pic>
      <p:sp>
        <p:nvSpPr>
          <p:cNvPr id="5" name="TextBox 4">
            <a:extLst>
              <a:ext uri="{FF2B5EF4-FFF2-40B4-BE49-F238E27FC236}">
                <a16:creationId xmlns:a16="http://schemas.microsoft.com/office/drawing/2014/main" id="{A051937C-087F-464C-9924-AC4C6D29F8E4}"/>
              </a:ext>
            </a:extLst>
          </p:cNvPr>
          <p:cNvSpPr txBox="1"/>
          <p:nvPr/>
        </p:nvSpPr>
        <p:spPr>
          <a:xfrm>
            <a:off x="1294679" y="6226630"/>
            <a:ext cx="25262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https://www.storypeople.com/</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88AE33A8-2AAE-429A-AF60-082B5A5500D3}"/>
              </a:ext>
            </a:extLst>
          </p:cNvPr>
          <p:cNvSpPr txBox="1"/>
          <p:nvPr/>
        </p:nvSpPr>
        <p:spPr>
          <a:xfrm>
            <a:off x="6493397" y="1632029"/>
            <a:ext cx="4903945"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Gabriola" panose="04040605051002020D02" pitchFamily="82" charset="0"/>
                <a:ea typeface="+mn-ea"/>
                <a:cs typeface="+mn-cs"/>
              </a:rPr>
              <a:t>Thank you for sharing part of your day with 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Gabriola" panose="04040605051002020D02" pitchFamily="82" charset="0"/>
                <a:ea typeface="+mn-ea"/>
                <a:cs typeface="+mn-cs"/>
              </a:rPr>
              <a:t>Nancy &amp; Paige</a:t>
            </a:r>
          </a:p>
        </p:txBody>
      </p:sp>
    </p:spTree>
    <p:extLst>
      <p:ext uri="{BB962C8B-B14F-4D97-AF65-F5344CB8AC3E}">
        <p14:creationId xmlns:p14="http://schemas.microsoft.com/office/powerpoint/2010/main" val="3717609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016E-E9B7-B548-BBFA-0DFB5E23FFBA}"/>
              </a:ext>
            </a:extLst>
          </p:cNvPr>
          <p:cNvSpPr>
            <a:spLocks noGrp="1"/>
          </p:cNvSpPr>
          <p:nvPr>
            <p:ph type="title"/>
          </p:nvPr>
        </p:nvSpPr>
        <p:spPr>
          <a:xfrm>
            <a:off x="926976" y="176270"/>
            <a:ext cx="10824300" cy="738196"/>
          </a:xfrm>
        </p:spPr>
        <p:txBody>
          <a:bodyPr>
            <a:normAutofit fontScale="90000"/>
          </a:bodyPr>
          <a:lstStyle/>
          <a:p>
            <a:r>
              <a:rPr lang="en-US"/>
              <a:t>Coming Up….Developing Leaders for the Future</a:t>
            </a:r>
          </a:p>
        </p:txBody>
      </p:sp>
      <p:sp>
        <p:nvSpPr>
          <p:cNvPr id="3" name="Content Placeholder 2">
            <a:extLst>
              <a:ext uri="{FF2B5EF4-FFF2-40B4-BE49-F238E27FC236}">
                <a16:creationId xmlns:a16="http://schemas.microsoft.com/office/drawing/2014/main" id="{B50FD65D-B04B-2749-BC6E-4C3F999242CD}"/>
              </a:ext>
            </a:extLst>
          </p:cNvPr>
          <p:cNvSpPr>
            <a:spLocks noGrp="1"/>
          </p:cNvSpPr>
          <p:nvPr>
            <p:ph sz="half" idx="1"/>
          </p:nvPr>
        </p:nvSpPr>
        <p:spPr>
          <a:xfrm>
            <a:off x="432486" y="1871002"/>
            <a:ext cx="7365035" cy="4012961"/>
          </a:xfrm>
        </p:spPr>
        <p:txBody>
          <a:bodyPr>
            <a:normAutofit/>
          </a:bodyPr>
          <a:lstStyle/>
          <a:p>
            <a:pPr marL="0" indent="0">
              <a:buNone/>
            </a:pPr>
            <a:endParaRPr lang="en-US" sz="4000"/>
          </a:p>
          <a:p>
            <a:pPr marL="0" indent="0">
              <a:buNone/>
            </a:pPr>
            <a:r>
              <a:rPr lang="en-US" sz="4000"/>
              <a:t>September 22</a:t>
            </a:r>
            <a:r>
              <a:rPr lang="en-US" sz="4000" baseline="30000"/>
              <a:t>nd</a:t>
            </a:r>
            <a:r>
              <a:rPr lang="en-US" sz="4000"/>
              <a:t>, 4pm ET</a:t>
            </a:r>
          </a:p>
          <a:p>
            <a:endParaRPr lang="en-US"/>
          </a:p>
        </p:txBody>
      </p:sp>
      <p:pic>
        <p:nvPicPr>
          <p:cNvPr id="5" name="Picture 4">
            <a:extLst>
              <a:ext uri="{FF2B5EF4-FFF2-40B4-BE49-F238E27FC236}">
                <a16:creationId xmlns:a16="http://schemas.microsoft.com/office/drawing/2014/main" id="{5C52D6CF-9B76-784B-9BE2-1A5D607F5BD4}"/>
              </a:ext>
            </a:extLst>
          </p:cNvPr>
          <p:cNvPicPr>
            <a:picLocks noChangeAspect="1"/>
          </p:cNvPicPr>
          <p:nvPr/>
        </p:nvPicPr>
        <p:blipFill>
          <a:blip r:embed="rId3"/>
          <a:stretch>
            <a:fillRect/>
          </a:stretch>
        </p:blipFill>
        <p:spPr>
          <a:xfrm>
            <a:off x="432486" y="5881327"/>
            <a:ext cx="1942698" cy="800403"/>
          </a:xfrm>
          <a:prstGeom prst="rect">
            <a:avLst/>
          </a:prstGeom>
        </p:spPr>
      </p:pic>
      <p:pic>
        <p:nvPicPr>
          <p:cNvPr id="6" name="Picture 2" descr="AMDA Suggests Oral Feedings Rather Than Feeding Tubes | Choosing Wisely">
            <a:extLst>
              <a:ext uri="{FF2B5EF4-FFF2-40B4-BE49-F238E27FC236}">
                <a16:creationId xmlns:a16="http://schemas.microsoft.com/office/drawing/2014/main" id="{EDE6C89C-00E1-FD41-81DF-DBF1FB26E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5696705"/>
            <a:ext cx="2519494" cy="79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66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2E8-47C3-4C43-8865-83A7B216CE7A}"/>
              </a:ext>
            </a:extLst>
          </p:cNvPr>
          <p:cNvSpPr>
            <a:spLocks noGrp="1"/>
          </p:cNvSpPr>
          <p:nvPr>
            <p:ph type="title"/>
          </p:nvPr>
        </p:nvSpPr>
        <p:spPr>
          <a:xfrm>
            <a:off x="915959" y="172903"/>
            <a:ext cx="10515600" cy="738196"/>
          </a:xfrm>
        </p:spPr>
        <p:txBody>
          <a:bodyPr/>
          <a:lstStyle/>
          <a:p>
            <a:r>
              <a:rPr lang="en-US"/>
              <a:t>To Level Set….</a:t>
            </a:r>
          </a:p>
        </p:txBody>
      </p:sp>
      <p:sp>
        <p:nvSpPr>
          <p:cNvPr id="3" name="Content Placeholder 2">
            <a:extLst>
              <a:ext uri="{FF2B5EF4-FFF2-40B4-BE49-F238E27FC236}">
                <a16:creationId xmlns:a16="http://schemas.microsoft.com/office/drawing/2014/main" id="{E5196B23-5D90-5649-BBCF-6ACFAF0F93DA}"/>
              </a:ext>
            </a:extLst>
          </p:cNvPr>
          <p:cNvSpPr>
            <a:spLocks noGrp="1"/>
          </p:cNvSpPr>
          <p:nvPr>
            <p:ph sz="half" idx="1"/>
          </p:nvPr>
        </p:nvSpPr>
        <p:spPr/>
        <p:txBody>
          <a:bodyPr/>
          <a:lstStyle/>
          <a:p>
            <a:r>
              <a:rPr lang="en-US" sz="3200"/>
              <a:t>We are a community focused on co-design</a:t>
            </a:r>
          </a:p>
          <a:p>
            <a:r>
              <a:rPr lang="en-US" sz="3200"/>
              <a:t>“All teach, all learn”</a:t>
            </a:r>
            <a:r>
              <a:rPr lang="en-US" sz="3200" baseline="30000"/>
              <a:t>1</a:t>
            </a:r>
          </a:p>
          <a:p>
            <a:r>
              <a:rPr lang="en-US" sz="3200"/>
              <a:t>Small tests of change</a:t>
            </a:r>
          </a:p>
          <a:p>
            <a:r>
              <a:rPr lang="en-US" sz="3200"/>
              <a:t>Collation and dissemination of insights</a:t>
            </a:r>
          </a:p>
          <a:p>
            <a:endParaRPr lang="en-US"/>
          </a:p>
          <a:p>
            <a:pPr marL="0" indent="0">
              <a:buNone/>
            </a:pPr>
            <a:endParaRPr lang="en-US"/>
          </a:p>
        </p:txBody>
      </p:sp>
      <p:pic>
        <p:nvPicPr>
          <p:cNvPr id="5" name="Content Placeholder 4">
            <a:extLst>
              <a:ext uri="{FF2B5EF4-FFF2-40B4-BE49-F238E27FC236}">
                <a16:creationId xmlns:a16="http://schemas.microsoft.com/office/drawing/2014/main" id="{16A0D39A-57A2-5D4E-AF23-E2E5C7C1123D}"/>
              </a:ext>
            </a:extLst>
          </p:cNvPr>
          <p:cNvPicPr>
            <a:picLocks noGrp="1" noChangeAspect="1"/>
          </p:cNvPicPr>
          <p:nvPr>
            <p:ph sz="half" idx="2"/>
          </p:nvPr>
        </p:nvPicPr>
        <p:blipFill rotWithShape="1">
          <a:blip r:embed="rId2"/>
          <a:srcRect l="865" t="41546" r="86061" b="28935"/>
          <a:stretch/>
        </p:blipFill>
        <p:spPr>
          <a:xfrm>
            <a:off x="6172202" y="1381452"/>
            <a:ext cx="3220599" cy="4460095"/>
          </a:xfrm>
          <a:prstGeom prst="rect">
            <a:avLst/>
          </a:prstGeom>
        </p:spPr>
      </p:pic>
      <p:sp>
        <p:nvSpPr>
          <p:cNvPr id="6" name="TextBox 5">
            <a:extLst>
              <a:ext uri="{FF2B5EF4-FFF2-40B4-BE49-F238E27FC236}">
                <a16:creationId xmlns:a16="http://schemas.microsoft.com/office/drawing/2014/main" id="{671E0972-3628-0B4C-B508-99C9C859343D}"/>
              </a:ext>
            </a:extLst>
          </p:cNvPr>
          <p:cNvSpPr txBox="1"/>
          <p:nvPr/>
        </p:nvSpPr>
        <p:spPr>
          <a:xfrm>
            <a:off x="711543" y="6311900"/>
            <a:ext cx="106165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Project ECHO. (2022). https://</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hsc.unm.edu</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/echo/what-we-do/about-the-echo-</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model.html</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AMDA Suggests Oral Feedings Rather Than Feeding Tubes | Choosing Wisely">
            <a:extLst>
              <a:ext uri="{FF2B5EF4-FFF2-40B4-BE49-F238E27FC236}">
                <a16:creationId xmlns:a16="http://schemas.microsoft.com/office/drawing/2014/main" id="{89245120-3678-2443-94E2-2245D0D2D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1785" y="5651653"/>
            <a:ext cx="2100537" cy="660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F25598-AE00-0F4D-BEFE-256F7A0C586B}"/>
              </a:ext>
            </a:extLst>
          </p:cNvPr>
          <p:cNvPicPr>
            <a:picLocks noChangeAspect="1"/>
          </p:cNvPicPr>
          <p:nvPr/>
        </p:nvPicPr>
        <p:blipFill>
          <a:blip r:embed="rId4"/>
          <a:stretch>
            <a:fillRect/>
          </a:stretch>
        </p:blipFill>
        <p:spPr>
          <a:xfrm>
            <a:off x="237818" y="5514630"/>
            <a:ext cx="1826066" cy="752350"/>
          </a:xfrm>
          <a:prstGeom prst="rect">
            <a:avLst/>
          </a:prstGeom>
        </p:spPr>
      </p:pic>
    </p:spTree>
    <p:extLst>
      <p:ext uri="{BB962C8B-B14F-4D97-AF65-F5344CB8AC3E}">
        <p14:creationId xmlns:p14="http://schemas.microsoft.com/office/powerpoint/2010/main" val="353550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2E8-47C3-4C43-8865-83A7B216CE7A}"/>
              </a:ext>
            </a:extLst>
          </p:cNvPr>
          <p:cNvSpPr>
            <a:spLocks noGrp="1"/>
          </p:cNvSpPr>
          <p:nvPr>
            <p:ph type="title"/>
          </p:nvPr>
        </p:nvSpPr>
        <p:spPr>
          <a:xfrm>
            <a:off x="915959" y="325162"/>
            <a:ext cx="10515600" cy="660247"/>
          </a:xfrm>
        </p:spPr>
        <p:txBody>
          <a:bodyPr>
            <a:noAutofit/>
          </a:bodyPr>
          <a:lstStyle/>
          <a:p>
            <a:r>
              <a:rPr lang="en-US"/>
              <a:t>Today’s Speakers: </a:t>
            </a:r>
            <a:br>
              <a:rPr lang="en-US"/>
            </a:br>
            <a:endParaRPr lang="en-US"/>
          </a:p>
        </p:txBody>
      </p:sp>
      <p:pic>
        <p:nvPicPr>
          <p:cNvPr id="7" name="Picture 2" descr="AMDA Suggests Oral Feedings Rather Than Feeding Tubes | Choosing Wisely">
            <a:extLst>
              <a:ext uri="{FF2B5EF4-FFF2-40B4-BE49-F238E27FC236}">
                <a16:creationId xmlns:a16="http://schemas.microsoft.com/office/drawing/2014/main" id="{89245120-3678-2443-94E2-2245D0D2D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639" y="5982908"/>
            <a:ext cx="2100537" cy="660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F25598-AE00-0F4D-BEFE-256F7A0C586B}"/>
              </a:ext>
            </a:extLst>
          </p:cNvPr>
          <p:cNvPicPr>
            <a:picLocks noChangeAspect="1"/>
          </p:cNvPicPr>
          <p:nvPr/>
        </p:nvPicPr>
        <p:blipFill>
          <a:blip r:embed="rId4"/>
          <a:stretch>
            <a:fillRect/>
          </a:stretch>
        </p:blipFill>
        <p:spPr>
          <a:xfrm>
            <a:off x="271237" y="5890805"/>
            <a:ext cx="1826066" cy="752350"/>
          </a:xfrm>
          <a:prstGeom prst="rect">
            <a:avLst/>
          </a:prstGeom>
        </p:spPr>
      </p:pic>
      <p:pic>
        <p:nvPicPr>
          <p:cNvPr id="6" name="Content Placeholder 5">
            <a:extLst>
              <a:ext uri="{FF2B5EF4-FFF2-40B4-BE49-F238E27FC236}">
                <a16:creationId xmlns:a16="http://schemas.microsoft.com/office/drawing/2014/main" id="{6266CA5B-1F5E-9652-B781-7E77B25AE62C}"/>
              </a:ext>
            </a:extLst>
          </p:cNvPr>
          <p:cNvPicPr>
            <a:picLocks noGrp="1" noChangeAspect="1"/>
          </p:cNvPicPr>
          <p:nvPr>
            <p:ph sz="half" idx="2"/>
          </p:nvPr>
        </p:nvPicPr>
        <p:blipFill>
          <a:blip r:embed="rId5"/>
          <a:stretch>
            <a:fillRect/>
          </a:stretch>
        </p:blipFill>
        <p:spPr>
          <a:xfrm>
            <a:off x="6443003" y="1298762"/>
            <a:ext cx="2881622" cy="4035886"/>
          </a:xfrm>
          <a:prstGeom prst="rect">
            <a:avLst/>
          </a:prstGeom>
        </p:spPr>
      </p:pic>
      <p:sp>
        <p:nvSpPr>
          <p:cNvPr id="10" name="TextBox 9">
            <a:extLst>
              <a:ext uri="{FF2B5EF4-FFF2-40B4-BE49-F238E27FC236}">
                <a16:creationId xmlns:a16="http://schemas.microsoft.com/office/drawing/2014/main" id="{9866AADE-4CF7-CA4D-3561-908F69BB4460}"/>
              </a:ext>
            </a:extLst>
          </p:cNvPr>
          <p:cNvSpPr txBox="1"/>
          <p:nvPr/>
        </p:nvSpPr>
        <p:spPr>
          <a:xfrm>
            <a:off x="6443003" y="5472127"/>
            <a:ext cx="29800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Paige Hector, LMSW</a:t>
            </a:r>
          </a:p>
        </p:txBody>
      </p:sp>
      <p:sp>
        <p:nvSpPr>
          <p:cNvPr id="12" name="TextBox 11">
            <a:extLst>
              <a:ext uri="{FF2B5EF4-FFF2-40B4-BE49-F238E27FC236}">
                <a16:creationId xmlns:a16="http://schemas.microsoft.com/office/drawing/2014/main" id="{7273E5A5-46A5-D2EA-5E8D-62D098E325F8}"/>
              </a:ext>
            </a:extLst>
          </p:cNvPr>
          <p:cNvSpPr txBox="1"/>
          <p:nvPr/>
        </p:nvSpPr>
        <p:spPr>
          <a:xfrm>
            <a:off x="2121599" y="5472126"/>
            <a:ext cx="388737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Nancy Kusmaul, PhD, LMSW</a:t>
            </a:r>
          </a:p>
        </p:txBody>
      </p:sp>
      <p:pic>
        <p:nvPicPr>
          <p:cNvPr id="14" name="Picture 13">
            <a:extLst>
              <a:ext uri="{FF2B5EF4-FFF2-40B4-BE49-F238E27FC236}">
                <a16:creationId xmlns:a16="http://schemas.microsoft.com/office/drawing/2014/main" id="{9AED86C5-1EA1-47D8-8E94-CF0947943B3B}"/>
              </a:ext>
            </a:extLst>
          </p:cNvPr>
          <p:cNvPicPr>
            <a:picLocks noChangeAspect="1"/>
          </p:cNvPicPr>
          <p:nvPr/>
        </p:nvPicPr>
        <p:blipFill>
          <a:blip r:embed="rId6"/>
          <a:stretch>
            <a:fillRect/>
          </a:stretch>
        </p:blipFill>
        <p:spPr>
          <a:xfrm>
            <a:off x="2208209" y="1297147"/>
            <a:ext cx="2882775" cy="4035885"/>
          </a:xfrm>
          <a:prstGeom prst="rect">
            <a:avLst/>
          </a:prstGeom>
        </p:spPr>
      </p:pic>
    </p:spTree>
    <p:extLst>
      <p:ext uri="{BB962C8B-B14F-4D97-AF65-F5344CB8AC3E}">
        <p14:creationId xmlns:p14="http://schemas.microsoft.com/office/powerpoint/2010/main" val="3278146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5DA74AC7-44D9-2829-B3D9-64847341CB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148" r="1946" b="884"/>
          <a:stretch/>
        </p:blipFill>
        <p:spPr>
          <a:xfrm>
            <a:off x="9949" y="0"/>
            <a:ext cx="12182052" cy="6858000"/>
          </a:xfrm>
          <a:prstGeom prst="rect">
            <a:avLst/>
          </a:prstGeom>
        </p:spPr>
      </p:pic>
      <p:sp>
        <p:nvSpPr>
          <p:cNvPr id="16" name="Title 1">
            <a:extLst>
              <a:ext uri="{FF2B5EF4-FFF2-40B4-BE49-F238E27FC236}">
                <a16:creationId xmlns:a16="http://schemas.microsoft.com/office/drawing/2014/main" id="{5B3E7874-C754-E8BD-FB4E-CF899437CE19}"/>
              </a:ext>
            </a:extLst>
          </p:cNvPr>
          <p:cNvSpPr txBox="1">
            <a:spLocks/>
          </p:cNvSpPr>
          <p:nvPr/>
        </p:nvSpPr>
        <p:spPr>
          <a:xfrm>
            <a:off x="773288" y="255764"/>
            <a:ext cx="5785556" cy="19342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3C4502"/>
                </a:solidFill>
                <a:latin typeface="Garamond" panose="02020404030301010803" pitchFamily="18" charset="0"/>
              </a:rPr>
              <a:t>Trauma-Informed Care for Staff in Post-Acute and </a:t>
            </a:r>
            <a:br>
              <a:rPr lang="en-US" sz="4000">
                <a:solidFill>
                  <a:srgbClr val="3C4502"/>
                </a:solidFill>
                <a:latin typeface="Garamond" panose="02020404030301010803" pitchFamily="18" charset="0"/>
              </a:rPr>
            </a:br>
            <a:r>
              <a:rPr lang="en-US" sz="4000">
                <a:solidFill>
                  <a:srgbClr val="3C4502"/>
                </a:solidFill>
                <a:latin typeface="Garamond" panose="02020404030301010803" pitchFamily="18" charset="0"/>
              </a:rPr>
              <a:t>Long-Term Care Settings</a:t>
            </a:r>
          </a:p>
        </p:txBody>
      </p:sp>
      <p:sp>
        <p:nvSpPr>
          <p:cNvPr id="17" name="TextBox 16">
            <a:extLst>
              <a:ext uri="{FF2B5EF4-FFF2-40B4-BE49-F238E27FC236}">
                <a16:creationId xmlns:a16="http://schemas.microsoft.com/office/drawing/2014/main" id="{5863B02E-68DD-BD6A-6B0E-011057DAED4B}"/>
              </a:ext>
            </a:extLst>
          </p:cNvPr>
          <p:cNvSpPr txBox="1"/>
          <p:nvPr/>
        </p:nvSpPr>
        <p:spPr>
          <a:xfrm>
            <a:off x="97536" y="4242648"/>
            <a:ext cx="6391995" cy="2326791"/>
          </a:xfrm>
          <a:prstGeom prst="rect">
            <a:avLst/>
          </a:prstGeom>
          <a:noFill/>
        </p:spPr>
        <p:txBody>
          <a:bodyPr wrap="square">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Calibri" panose="020F0502020204030204"/>
                <a:ea typeface="+mn-ea"/>
                <a:cs typeface="+mn-cs"/>
              </a:rPr>
              <a:t>Nancy Kusmaul, PhD, MSW</a:t>
            </a:r>
          </a:p>
          <a:p>
            <a:pPr marL="0" marR="0">
              <a:spcBef>
                <a:spcPts val="0"/>
              </a:spcBef>
              <a:spcAft>
                <a:spcPts val="0"/>
              </a:spcAft>
            </a:pPr>
            <a:r>
              <a:rPr lang="en-US" sz="2000">
                <a:solidFill>
                  <a:schemeClr val="bg1"/>
                </a:solidFill>
                <a:effectLst/>
                <a:ea typeface="Calibri" panose="020F0502020204030204" pitchFamily="34" charset="0"/>
              </a:rPr>
              <a:t>Associate Professor | Department of Social Work</a:t>
            </a:r>
            <a:br>
              <a:rPr lang="en-US" sz="2000">
                <a:solidFill>
                  <a:schemeClr val="bg1"/>
                </a:solidFill>
                <a:effectLst/>
                <a:ea typeface="Calibri" panose="020F0502020204030204" pitchFamily="34" charset="0"/>
              </a:rPr>
            </a:br>
            <a:r>
              <a:rPr lang="en-US" sz="2000">
                <a:solidFill>
                  <a:schemeClr val="bg1"/>
                </a:solidFill>
                <a:effectLst/>
                <a:ea typeface="Calibri" panose="020F0502020204030204" pitchFamily="34" charset="0"/>
              </a:rPr>
              <a:t>University of Maryland Baltimore County</a:t>
            </a:r>
          </a:p>
          <a:p>
            <a:pPr marL="0" marR="0">
              <a:spcBef>
                <a:spcPts val="0"/>
              </a:spcBef>
              <a:spcAft>
                <a:spcPts val="0"/>
              </a:spcAft>
            </a:pPr>
            <a:r>
              <a:rPr lang="en-US" sz="2000" u="sng">
                <a:solidFill>
                  <a:schemeClr val="bg1"/>
                </a:solidFill>
                <a:effectLst/>
                <a:ea typeface="Calibri" panose="020F0502020204030204" pitchFamily="34" charset="0"/>
                <a:hlinkClick r:id="rId3">
                  <a:extLst>
                    <a:ext uri="{A12FA001-AC4F-418D-AE19-62706E023703}">
                      <ahyp:hlinkClr xmlns:ahyp="http://schemas.microsoft.com/office/drawing/2018/hyperlinkcolor" val="tx"/>
                    </a:ext>
                  </a:extLst>
                </a:hlinkClick>
              </a:rPr>
              <a:t>nkusmaul@umbc.edu</a:t>
            </a:r>
            <a:r>
              <a:rPr lang="en-US" sz="2000">
                <a:solidFill>
                  <a:schemeClr val="bg1"/>
                </a:solidFill>
                <a:effectLst/>
                <a:ea typeface="Calibri" panose="020F0502020204030204" pitchFamily="34" charset="0"/>
              </a:rPr>
              <a:t> | 410-455-1144</a:t>
            </a:r>
          </a:p>
          <a:p>
            <a:pPr marL="0" marR="0">
              <a:spcBef>
                <a:spcPts val="0"/>
              </a:spcBef>
              <a:spcAft>
                <a:spcPts val="0"/>
              </a:spcAft>
            </a:pPr>
            <a:r>
              <a:rPr lang="en-US" sz="2000">
                <a:solidFill>
                  <a:schemeClr val="bg1"/>
                </a:solidFill>
                <a:effectLst/>
                <a:ea typeface="Calibri" panose="020F0502020204030204" pitchFamily="34" charset="0"/>
              </a:rPr>
              <a:t>Fellow, Gerontological Society of America</a:t>
            </a:r>
          </a:p>
          <a:p>
            <a:pPr marL="0" marR="0">
              <a:spcBef>
                <a:spcPts val="0"/>
              </a:spcBef>
              <a:spcAft>
                <a:spcPts val="0"/>
              </a:spcAft>
            </a:pPr>
            <a:r>
              <a:rPr lang="en-US" sz="2000">
                <a:solidFill>
                  <a:schemeClr val="bg1"/>
                </a:solidFill>
                <a:effectLst/>
                <a:ea typeface="Calibri" panose="020F0502020204030204" pitchFamily="34" charset="0"/>
              </a:rPr>
              <a:t>Health and Aging Policy Fellow | American Political Science Association Congressional Fellow</a:t>
            </a:r>
            <a:endParaRPr lang="en-US" sz="2400" b="1">
              <a:solidFill>
                <a:schemeClr val="bg1"/>
              </a:solidFill>
            </a:endParaRPr>
          </a:p>
        </p:txBody>
      </p:sp>
      <p:sp>
        <p:nvSpPr>
          <p:cNvPr id="18" name="TextBox 17">
            <a:extLst>
              <a:ext uri="{FF2B5EF4-FFF2-40B4-BE49-F238E27FC236}">
                <a16:creationId xmlns:a16="http://schemas.microsoft.com/office/drawing/2014/main" id="{A11F0843-A9C0-9656-3C44-A4B81C6CDD75}"/>
              </a:ext>
            </a:extLst>
          </p:cNvPr>
          <p:cNvSpPr txBox="1"/>
          <p:nvPr/>
        </p:nvSpPr>
        <p:spPr>
          <a:xfrm>
            <a:off x="5900928" y="4242649"/>
            <a:ext cx="6193536" cy="2506327"/>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Calibri" panose="020F0502020204030204"/>
                <a:ea typeface="+mn-ea"/>
                <a:cs typeface="+mn-cs"/>
              </a:rPr>
              <a:t>Paige Hector, LMSW</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Author | Speaker | Educator</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Paige Ahead Healthcare Education &amp; Consulting, LLC</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www.paigeahead.com</a:t>
            </a: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paige@paigeahead.com</a:t>
            </a: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520-955-3387</a:t>
            </a:r>
          </a:p>
        </p:txBody>
      </p:sp>
    </p:spTree>
    <p:extLst>
      <p:ext uri="{BB962C8B-B14F-4D97-AF65-F5344CB8AC3E}">
        <p14:creationId xmlns:p14="http://schemas.microsoft.com/office/powerpoint/2010/main" val="83020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6B708-C4DF-41E4-9CF7-B5EAD80CCDEE}"/>
              </a:ext>
            </a:extLst>
          </p:cNvPr>
          <p:cNvSpPr>
            <a:spLocks noGrp="1"/>
          </p:cNvSpPr>
          <p:nvPr>
            <p:ph type="title"/>
          </p:nvPr>
        </p:nvSpPr>
        <p:spPr>
          <a:xfrm>
            <a:off x="155864" y="4842215"/>
            <a:ext cx="11918372" cy="914298"/>
          </a:xfrm>
        </p:spPr>
        <p:txBody>
          <a:bodyPr vert="horz" lIns="91440" tIns="45720" rIns="91440" bIns="45720" rtlCol="0" anchor="b">
            <a:noAutofit/>
          </a:bodyPr>
          <a:lstStyle/>
          <a:p>
            <a:pPr algn="ctr"/>
            <a:r>
              <a:rPr lang="en-US" sz="3600" kern="1200">
                <a:solidFill>
                  <a:srgbClr val="FFFF00"/>
                </a:solidFill>
                <a:latin typeface="+mj-lt"/>
                <a:ea typeface="+mj-ea"/>
                <a:cs typeface="+mj-cs"/>
              </a:rPr>
              <a:t>PTSD following pandemics is a significant public health concern</a:t>
            </a:r>
            <a:br>
              <a:rPr lang="en-US" sz="3200" kern="1200">
                <a:solidFill>
                  <a:schemeClr val="tx1"/>
                </a:solidFill>
                <a:latin typeface="+mj-lt"/>
                <a:ea typeface="+mj-ea"/>
                <a:cs typeface="+mj-cs"/>
              </a:rPr>
            </a:br>
            <a:r>
              <a:rPr lang="en-US" sz="2000" kern="1200">
                <a:solidFill>
                  <a:schemeClr val="tx1"/>
                </a:solidFill>
                <a:latin typeface="+mj-lt"/>
                <a:ea typeface="+mj-ea"/>
                <a:cs typeface="+mj-cs"/>
              </a:rPr>
              <a:t>(COVID-19, SARS, H1N1, Ebola, Zika included in this study)</a:t>
            </a:r>
            <a:endParaRPr lang="en-US" sz="3200" kern="120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D86E5057-0357-4EB3-8B8A-EB6258C251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4059916" cy="4242806"/>
          </a:xfrm>
          <a:prstGeom prst="rect">
            <a:avLst/>
          </a:prstGeom>
        </p:spPr>
      </p:pic>
      <p:pic>
        <p:nvPicPr>
          <p:cNvPr id="7" name="Picture 6">
            <a:extLst>
              <a:ext uri="{FF2B5EF4-FFF2-40B4-BE49-F238E27FC236}">
                <a16:creationId xmlns:a16="http://schemas.microsoft.com/office/drawing/2014/main" id="{33ADA5AA-825E-4FF0-B75E-DD064F313D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90482" y="-1"/>
            <a:ext cx="4062918" cy="4242816"/>
          </a:xfrm>
          <a:prstGeom prst="rect">
            <a:avLst/>
          </a:prstGeom>
        </p:spPr>
      </p:pic>
      <p:pic>
        <p:nvPicPr>
          <p:cNvPr id="8" name="Picture 7">
            <a:extLst>
              <a:ext uri="{FF2B5EF4-FFF2-40B4-BE49-F238E27FC236}">
                <a16:creationId xmlns:a16="http://schemas.microsoft.com/office/drawing/2014/main" id="{7AFC7C59-09FA-4B50-97BA-22D8ED6894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32064" y="10"/>
            <a:ext cx="4059936" cy="4242806"/>
          </a:xfrm>
          <a:prstGeom prst="rect">
            <a:avLst/>
          </a:prstGeom>
        </p:spPr>
      </p:pic>
      <p:cxnSp>
        <p:nvCxnSpPr>
          <p:cNvPr id="27"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1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BA99A8-B2EC-45D6-9C2E-1C0A7C00AD32}"/>
              </a:ext>
            </a:extLst>
          </p:cNvPr>
          <p:cNvSpPr txBox="1"/>
          <p:nvPr/>
        </p:nvSpPr>
        <p:spPr>
          <a:xfrm>
            <a:off x="1066801" y="6334770"/>
            <a:ext cx="1112519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mn-cs"/>
              </a:rPr>
              <a:t>Yuan K, Gong YM, Liu L, et al. Prevalence of posttraumatic stress disorder after infectious disease pandemics in the twenty-first century, including COVID-19: a meta-analysis and systematic review. </a:t>
            </a:r>
            <a:r>
              <a:rPr kumimoji="0" lang="fi-FI" sz="1400" b="0" i="1" u="none" strike="noStrike" kern="1200" cap="none" spc="0" normalizeH="0" baseline="0" noProof="0">
                <a:ln>
                  <a:noFill/>
                </a:ln>
                <a:solidFill>
                  <a:prstClr val="white"/>
                </a:solidFill>
                <a:effectLst/>
                <a:uLnTx/>
                <a:uFillTx/>
                <a:latin typeface="Calibri" panose="020F0502020204030204"/>
                <a:ea typeface="+mn-ea"/>
                <a:cs typeface="+mn-cs"/>
              </a:rPr>
              <a:t>Mol Psychiatry</a:t>
            </a:r>
            <a:r>
              <a:rPr kumimoji="0" lang="fi-FI" sz="1400" b="0" i="0" u="none" strike="noStrike" kern="1200" cap="none" spc="0" normalizeH="0" baseline="0" noProof="0">
                <a:ln>
                  <a:noFill/>
                </a:ln>
                <a:solidFill>
                  <a:prstClr val="white"/>
                </a:solidFill>
                <a:effectLst/>
                <a:uLnTx/>
                <a:uFillTx/>
                <a:latin typeface="Calibri" panose="020F0502020204030204"/>
                <a:ea typeface="+mn-ea"/>
                <a:cs typeface="+mn-cs"/>
              </a:rPr>
              <a:t>. 2021; https://doi.org/10.1038/s41380-021-01036-x.</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79E749B-2796-469B-838D-0C30D1F4D0F2}"/>
              </a:ext>
            </a:extLst>
          </p:cNvPr>
          <p:cNvSpPr txBox="1"/>
          <p:nvPr/>
        </p:nvSpPr>
        <p:spPr>
          <a:xfrm>
            <a:off x="807669" y="1474886"/>
            <a:ext cx="235163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00"/>
                </a:solidFill>
                <a:effectLst/>
                <a:uLnTx/>
                <a:uFillTx/>
                <a:latin typeface="Calibri" panose="020F0502020204030204"/>
                <a:ea typeface="+mn-ea"/>
                <a:cs typeface="+mn-cs"/>
              </a:rPr>
              <a:t>26.9%</a:t>
            </a:r>
          </a:p>
        </p:txBody>
      </p:sp>
      <p:sp>
        <p:nvSpPr>
          <p:cNvPr id="24" name="TextBox 23">
            <a:extLst>
              <a:ext uri="{FF2B5EF4-FFF2-40B4-BE49-F238E27FC236}">
                <a16:creationId xmlns:a16="http://schemas.microsoft.com/office/drawing/2014/main" id="{64E8DE59-0977-418F-AA3A-54C9AADE1E37}"/>
              </a:ext>
            </a:extLst>
          </p:cNvPr>
          <p:cNvSpPr txBox="1"/>
          <p:nvPr/>
        </p:nvSpPr>
        <p:spPr>
          <a:xfrm>
            <a:off x="5106042" y="1474886"/>
            <a:ext cx="235163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00"/>
                </a:solidFill>
                <a:effectLst/>
                <a:uLnTx/>
                <a:uFillTx/>
                <a:latin typeface="Calibri" panose="020F0502020204030204"/>
                <a:ea typeface="+mn-ea"/>
                <a:cs typeface="+mn-cs"/>
              </a:rPr>
              <a:t>19.3%</a:t>
            </a:r>
          </a:p>
        </p:txBody>
      </p:sp>
      <p:sp>
        <p:nvSpPr>
          <p:cNvPr id="26" name="TextBox 25">
            <a:extLst>
              <a:ext uri="{FF2B5EF4-FFF2-40B4-BE49-F238E27FC236}">
                <a16:creationId xmlns:a16="http://schemas.microsoft.com/office/drawing/2014/main" id="{A3B91E6D-5070-43A8-BA59-083E8A53A606}"/>
              </a:ext>
            </a:extLst>
          </p:cNvPr>
          <p:cNvSpPr txBox="1"/>
          <p:nvPr/>
        </p:nvSpPr>
        <p:spPr>
          <a:xfrm>
            <a:off x="9063247" y="1474886"/>
            <a:ext cx="235163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00"/>
                </a:solidFill>
                <a:effectLst/>
                <a:uLnTx/>
                <a:uFillTx/>
                <a:latin typeface="Calibri" panose="020F0502020204030204"/>
                <a:ea typeface="+mn-ea"/>
                <a:cs typeface="+mn-cs"/>
              </a:rPr>
              <a:t>23.8%</a:t>
            </a:r>
          </a:p>
        </p:txBody>
      </p:sp>
      <p:sp>
        <p:nvSpPr>
          <p:cNvPr id="10" name="TextBox 9">
            <a:extLst>
              <a:ext uri="{FF2B5EF4-FFF2-40B4-BE49-F238E27FC236}">
                <a16:creationId xmlns:a16="http://schemas.microsoft.com/office/drawing/2014/main" id="{1CCEC12D-E012-45F0-A310-A0B5F496C15F}"/>
              </a:ext>
            </a:extLst>
          </p:cNvPr>
          <p:cNvSpPr txBox="1"/>
          <p:nvPr/>
        </p:nvSpPr>
        <p:spPr>
          <a:xfrm>
            <a:off x="462273" y="2434926"/>
            <a:ext cx="313597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panose="020F0502020204030204"/>
                <a:ea typeface="+mn-ea"/>
                <a:cs typeface="+mn-cs"/>
              </a:rPr>
              <a:t>Healthcare Workers</a:t>
            </a:r>
          </a:p>
        </p:txBody>
      </p:sp>
      <p:sp>
        <p:nvSpPr>
          <p:cNvPr id="30" name="TextBox 29">
            <a:extLst>
              <a:ext uri="{FF2B5EF4-FFF2-40B4-BE49-F238E27FC236}">
                <a16:creationId xmlns:a16="http://schemas.microsoft.com/office/drawing/2014/main" id="{C6DEA0F4-8078-4B33-9E4C-344175E75532}"/>
              </a:ext>
            </a:extLst>
          </p:cNvPr>
          <p:cNvSpPr txBox="1"/>
          <p:nvPr/>
        </p:nvSpPr>
        <p:spPr>
          <a:xfrm>
            <a:off x="4859283" y="2434926"/>
            <a:ext cx="263652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panose="020F0502020204030204"/>
                <a:ea typeface="+mn-ea"/>
                <a:cs typeface="+mn-cs"/>
              </a:rPr>
              <a:t>General public</a:t>
            </a:r>
          </a:p>
        </p:txBody>
      </p:sp>
      <p:sp>
        <p:nvSpPr>
          <p:cNvPr id="31" name="TextBox 30">
            <a:extLst>
              <a:ext uri="{FF2B5EF4-FFF2-40B4-BE49-F238E27FC236}">
                <a16:creationId xmlns:a16="http://schemas.microsoft.com/office/drawing/2014/main" id="{3F50664C-3879-4B7B-BFD5-1804BB201937}"/>
              </a:ext>
            </a:extLst>
          </p:cNvPr>
          <p:cNvSpPr txBox="1"/>
          <p:nvPr/>
        </p:nvSpPr>
        <p:spPr>
          <a:xfrm>
            <a:off x="9063247" y="2434926"/>
            <a:ext cx="263652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panose="020F0502020204030204"/>
                <a:ea typeface="+mn-ea"/>
                <a:cs typeface="+mn-cs"/>
              </a:rPr>
              <a:t>Infected Cases</a:t>
            </a:r>
          </a:p>
        </p:txBody>
      </p:sp>
    </p:spTree>
    <p:extLst>
      <p:ext uri="{BB962C8B-B14F-4D97-AF65-F5344CB8AC3E}">
        <p14:creationId xmlns:p14="http://schemas.microsoft.com/office/powerpoint/2010/main" val="223634605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4116-EA64-4B78-B345-A987A4538539}"/>
              </a:ext>
            </a:extLst>
          </p:cNvPr>
          <p:cNvSpPr>
            <a:spLocks noGrp="1"/>
          </p:cNvSpPr>
          <p:nvPr>
            <p:ph type="title"/>
          </p:nvPr>
        </p:nvSpPr>
        <p:spPr>
          <a:xfrm>
            <a:off x="943912" y="325844"/>
            <a:ext cx="10058400" cy="1609344"/>
          </a:xfrm>
        </p:spPr>
        <p:txBody>
          <a:bodyPr/>
          <a:lstStyle/>
          <a:p>
            <a:r>
              <a:rPr lang="en-US">
                <a:latin typeface="+mn-lt"/>
              </a:rPr>
              <a:t>Trauma Definition</a:t>
            </a:r>
          </a:p>
        </p:txBody>
      </p:sp>
      <p:sp>
        <p:nvSpPr>
          <p:cNvPr id="3" name="Content Placeholder 2">
            <a:extLst>
              <a:ext uri="{FF2B5EF4-FFF2-40B4-BE49-F238E27FC236}">
                <a16:creationId xmlns:a16="http://schemas.microsoft.com/office/drawing/2014/main" id="{79C46E6B-DDFF-4618-BE11-8675E57240EB}"/>
              </a:ext>
            </a:extLst>
          </p:cNvPr>
          <p:cNvSpPr>
            <a:spLocks noGrp="1"/>
          </p:cNvSpPr>
          <p:nvPr>
            <p:ph idx="1"/>
          </p:nvPr>
        </p:nvSpPr>
        <p:spPr>
          <a:xfrm>
            <a:off x="703245" y="1935188"/>
            <a:ext cx="10785509" cy="3650018"/>
          </a:xfrm>
        </p:spPr>
        <p:txBody>
          <a:bodyPr>
            <a:normAutofit/>
          </a:bodyPr>
          <a:lstStyle/>
          <a:p>
            <a:pPr marL="0" indent="0" algn="ctr">
              <a:buNone/>
            </a:pPr>
            <a:r>
              <a:rPr lang="en-US" sz="3200" b="1">
                <a:latin typeface="+mj-lt"/>
              </a:rPr>
              <a:t>Individual trauma </a:t>
            </a:r>
            <a:r>
              <a:rPr lang="en-US" sz="3200">
                <a:latin typeface="+mj-lt"/>
              </a:rPr>
              <a:t>results from an </a:t>
            </a:r>
            <a:r>
              <a:rPr lang="en-US" sz="3200" b="1">
                <a:solidFill>
                  <a:srgbClr val="C00000"/>
                </a:solidFill>
                <a:latin typeface="+mj-lt"/>
              </a:rPr>
              <a:t>event, series of events, or set of circumstances</a:t>
            </a:r>
            <a:r>
              <a:rPr lang="en-US" sz="3200">
                <a:latin typeface="+mj-lt"/>
              </a:rPr>
              <a:t> that is experienced by an individual as </a:t>
            </a:r>
            <a:r>
              <a:rPr lang="en-US" sz="3200" b="1">
                <a:solidFill>
                  <a:srgbClr val="C00000"/>
                </a:solidFill>
                <a:latin typeface="+mj-lt"/>
              </a:rPr>
              <a:t>physically or emotionally harmful or life threatening </a:t>
            </a:r>
            <a:r>
              <a:rPr lang="en-US" sz="3200">
                <a:latin typeface="+mj-lt"/>
              </a:rPr>
              <a:t>and that has </a:t>
            </a:r>
            <a:r>
              <a:rPr lang="en-US" sz="3200" b="1">
                <a:solidFill>
                  <a:srgbClr val="C00000"/>
                </a:solidFill>
                <a:latin typeface="+mj-lt"/>
              </a:rPr>
              <a:t>lasting adverse effects</a:t>
            </a:r>
            <a:r>
              <a:rPr lang="en-US" sz="3200">
                <a:latin typeface="+mj-lt"/>
              </a:rPr>
              <a:t> on the individual’s functioning and mental, physical, social, emotional, or spiritual well-being. </a:t>
            </a:r>
          </a:p>
          <a:p>
            <a:pPr marL="0" indent="0" algn="ctr">
              <a:buNone/>
            </a:pPr>
            <a:r>
              <a:rPr lang="en-US" sz="3200">
                <a:latin typeface="+mj-lt"/>
              </a:rPr>
              <a:t>						(</a:t>
            </a:r>
            <a:r>
              <a:rPr lang="en-US" sz="3200" i="1">
                <a:latin typeface="+mj-lt"/>
              </a:rPr>
              <a:t>SAMHSA, 2014</a:t>
            </a:r>
            <a:r>
              <a:rPr lang="en-US" sz="3200">
                <a:latin typeface="+mj-lt"/>
              </a:rPr>
              <a:t>)</a:t>
            </a:r>
          </a:p>
          <a:p>
            <a:pPr marL="0" indent="0">
              <a:buNone/>
            </a:pPr>
            <a:r>
              <a:rPr lang="en-US" sz="2400">
                <a:latin typeface="+mj-lt"/>
              </a:rPr>
              <a:t>(emphasis added)</a:t>
            </a:r>
          </a:p>
          <a:p>
            <a:pPr marL="0" indent="0">
              <a:buNone/>
            </a:pPr>
            <a:endParaRPr lang="en-US" sz="3200">
              <a:latin typeface="+mj-lt"/>
            </a:endParaRPr>
          </a:p>
        </p:txBody>
      </p:sp>
      <p:sp>
        <p:nvSpPr>
          <p:cNvPr id="4" name="Rectangle 3">
            <a:extLst>
              <a:ext uri="{FF2B5EF4-FFF2-40B4-BE49-F238E27FC236}">
                <a16:creationId xmlns:a16="http://schemas.microsoft.com/office/drawing/2014/main" id="{035543A3-B9B0-4ABB-8FCB-3B60A19355FF}"/>
              </a:ext>
            </a:extLst>
          </p:cNvPr>
          <p:cNvSpPr/>
          <p:nvPr/>
        </p:nvSpPr>
        <p:spPr>
          <a:xfrm>
            <a:off x="2660698" y="5792377"/>
            <a:ext cx="6624827" cy="64633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CMS uses this definition of trauma</a:t>
            </a:r>
          </a:p>
        </p:txBody>
      </p:sp>
    </p:spTree>
    <p:extLst>
      <p:ext uri="{BB962C8B-B14F-4D97-AF65-F5344CB8AC3E}">
        <p14:creationId xmlns:p14="http://schemas.microsoft.com/office/powerpoint/2010/main" val="5427281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I-DarkBlue-logo4x3-2021.potx" id="{926337EF-665D-49B7-836C-672CA35992D8}" vid="{FB49B3CA-4718-47CC-A90F-61D0F6AECFDE}"/>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PALTC22">
      <a:dk1>
        <a:sysClr val="windowText" lastClr="000000"/>
      </a:dk1>
      <a:lt1>
        <a:sysClr val="window" lastClr="FFFFFF"/>
      </a:lt1>
      <a:dk2>
        <a:srgbClr val="44546A"/>
      </a:dk2>
      <a:lt2>
        <a:srgbClr val="E7E6E6"/>
      </a:lt2>
      <a:accent1>
        <a:srgbClr val="788B51"/>
      </a:accent1>
      <a:accent2>
        <a:srgbClr val="795B65"/>
      </a:accent2>
      <a:accent3>
        <a:srgbClr val="F4AF24"/>
      </a:accent3>
      <a:accent4>
        <a:srgbClr val="76A6D0"/>
      </a:accent4>
      <a:accent5>
        <a:srgbClr val="788B51"/>
      </a:accent5>
      <a:accent6>
        <a:srgbClr val="795B65"/>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OnDemand- PALTC22_TEST.pptx" id="{0E793A50-729E-4115-818C-23CF1ED3FCF4}" vid="{DFDFA61C-4348-406B-A5FD-A75C5A9F7B5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3580</Words>
  <Application>Microsoft Office PowerPoint</Application>
  <PresentationFormat>Widescreen</PresentationFormat>
  <Paragraphs>370</Paragraphs>
  <Slides>47</Slides>
  <Notes>32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47</vt:i4>
      </vt:variant>
    </vt:vector>
  </HeadingPairs>
  <TitlesOfParts>
    <vt:vector size="62" baseType="lpstr">
      <vt:lpstr>Arial</vt:lpstr>
      <vt:lpstr>Arial Rounded MT Bold</vt:lpstr>
      <vt:lpstr>Calibri</vt:lpstr>
      <vt:lpstr>Calibri Light</vt:lpstr>
      <vt:lpstr>Gabriola</vt:lpstr>
      <vt:lpstr>Garamond</vt:lpstr>
      <vt:lpstr>Open Sans</vt:lpstr>
      <vt:lpstr>Office Theme</vt:lpstr>
      <vt:lpstr>5_Office Theme</vt:lpstr>
      <vt:lpstr>1_Office Theme</vt:lpstr>
      <vt:lpstr>12_Office Theme</vt:lpstr>
      <vt:lpstr>4_Office Theme</vt:lpstr>
      <vt:lpstr>11_Office Theme</vt:lpstr>
      <vt:lpstr>6_Office Theme</vt:lpstr>
      <vt:lpstr>2_Office Theme</vt:lpstr>
      <vt:lpstr>Welcome to our roundtable series.  We’re glad you’re here.</vt:lpstr>
      <vt:lpstr>Our Work Together</vt:lpstr>
      <vt:lpstr>AFHS 4 “M’s” Applied to the Careforce</vt:lpstr>
      <vt:lpstr>Roundtables to date…and coming up</vt:lpstr>
      <vt:lpstr>To Level Set….</vt:lpstr>
      <vt:lpstr>Today’s Speakers:  </vt:lpstr>
      <vt:lpstr>PowerPoint Presentation</vt:lpstr>
      <vt:lpstr>PTSD following pandemics is a significant public health concern (COVID-19, SARS, H1N1, Ebola, Zika included in this study)</vt:lpstr>
      <vt:lpstr>Trauma Definition</vt:lpstr>
      <vt:lpstr>Emotional and Psychological Trauma</vt:lpstr>
      <vt:lpstr>Trauma is an INJURY, not a weakness, illness or character flaw</vt:lpstr>
      <vt:lpstr>Triggers and Re-traumatization</vt:lpstr>
      <vt:lpstr>PowerPoint Presentation</vt:lpstr>
      <vt:lpstr>Stress (and trauma) responses can also be connected to…</vt:lpstr>
      <vt:lpstr>PowerPoint Presentation</vt:lpstr>
      <vt:lpstr>Our Biology Picks One of These</vt:lpstr>
      <vt:lpstr>PowerPoint Presentation</vt:lpstr>
      <vt:lpstr>But we’re already doing so much. Why aren’t these things enough?</vt:lpstr>
      <vt:lpstr>Compassion and Empathy are  Critically Important for Healthcare Staff</vt:lpstr>
      <vt:lpstr>PowerPoint Presentation</vt:lpstr>
      <vt:lpstr>What is  Trauma-Informed  Care (TIC)?</vt:lpstr>
      <vt:lpstr>PowerPoint Presentation</vt:lpstr>
      <vt:lpstr>PowerPoint Presentation</vt:lpstr>
      <vt:lpstr>Social and Moral Safety</vt:lpstr>
      <vt:lpstr>Mourning grieving I let myself feel grief in response to the loss of something that matters to me</vt:lpstr>
      <vt:lpstr>What are we mourning?</vt:lpstr>
      <vt:lpstr>Just-Get-Over-It-Culture</vt:lpstr>
      <vt:lpstr>PowerPoint Presentation</vt:lpstr>
      <vt:lpstr>Why is grieving and mourning difficult?</vt:lpstr>
      <vt:lpstr>Tendency to minimize or trivialize mourning</vt:lpstr>
      <vt:lpstr>PowerPoint Presentation</vt:lpstr>
      <vt:lpstr>“How can we stay in relationship with inevitable and natural experiences of loss,  in the most life-affirming and healing ways?”</vt:lpstr>
      <vt:lpstr>Suggestions to Support Grieving Well</vt:lpstr>
      <vt:lpstr>We do not have to be therapists to be therapeutic.</vt:lpstr>
      <vt:lpstr>Peer support     an essential part  of mourning and   trauma-informed care</vt:lpstr>
      <vt:lpstr>PowerPoint Presentation</vt:lpstr>
      <vt:lpstr>Assess staff perceptions of the organization</vt:lpstr>
      <vt:lpstr>Trauma-Informed Climate Scale - 10</vt:lpstr>
      <vt:lpstr>PowerPoint Presentation</vt:lpstr>
      <vt:lpstr>Results of the TICS-10</vt:lpstr>
      <vt:lpstr>Providing time and space for peer support &amp; debriefing</vt:lpstr>
      <vt:lpstr>Wanting and Needing to Debrief is Natural</vt:lpstr>
      <vt:lpstr>PowerPoint Presentation</vt:lpstr>
      <vt:lpstr>PowerPoint Presentation</vt:lpstr>
      <vt:lpstr>Next Steps</vt:lpstr>
      <vt:lpstr>PowerPoint Presentation</vt:lpstr>
      <vt:lpstr>Coming Up….Developing Leaders for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Compilation of slides as ideas for TIC presentation supporting the Mentation element of the 4Ms for Staff</dc:title>
  <dc:creator>Paige Hector</dc:creator>
  <cp:lastModifiedBy>Lori Sharp</cp:lastModifiedBy>
  <cp:revision>2</cp:revision>
  <dcterms:created xsi:type="dcterms:W3CDTF">2022-05-13T11:49:55Z</dcterms:created>
  <dcterms:modified xsi:type="dcterms:W3CDTF">2024-01-25T17:31:04Z</dcterms:modified>
</cp:coreProperties>
</file>