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4"/>
  </p:sldMasterIdLst>
  <p:notesMasterIdLst>
    <p:notesMasterId r:id="rId51"/>
  </p:notesMasterIdLst>
  <p:handoutMasterIdLst>
    <p:handoutMasterId r:id="rId52"/>
  </p:handoutMasterIdLst>
  <p:sldIdLst>
    <p:sldId id="256" r:id="rId5"/>
    <p:sldId id="524" r:id="rId6"/>
    <p:sldId id="525" r:id="rId7"/>
    <p:sldId id="569" r:id="rId8"/>
    <p:sldId id="526" r:id="rId9"/>
    <p:sldId id="530" r:id="rId10"/>
    <p:sldId id="599" r:id="rId11"/>
    <p:sldId id="558" r:id="rId12"/>
    <p:sldId id="556" r:id="rId13"/>
    <p:sldId id="559" r:id="rId14"/>
    <p:sldId id="588" r:id="rId15"/>
    <p:sldId id="585" r:id="rId16"/>
    <p:sldId id="600" r:id="rId17"/>
    <p:sldId id="605" r:id="rId18"/>
    <p:sldId id="580" r:id="rId19"/>
    <p:sldId id="604" r:id="rId20"/>
    <p:sldId id="560" r:id="rId21"/>
    <p:sldId id="581" r:id="rId22"/>
    <p:sldId id="601" r:id="rId23"/>
    <p:sldId id="587" r:id="rId24"/>
    <p:sldId id="584" r:id="rId25"/>
    <p:sldId id="566" r:id="rId26"/>
    <p:sldId id="567" r:id="rId27"/>
    <p:sldId id="568" r:id="rId28"/>
    <p:sldId id="551" r:id="rId29"/>
    <p:sldId id="574" r:id="rId30"/>
    <p:sldId id="575" r:id="rId31"/>
    <p:sldId id="595" r:id="rId32"/>
    <p:sldId id="545" r:id="rId33"/>
    <p:sldId id="591" r:id="rId34"/>
    <p:sldId id="582" r:id="rId35"/>
    <p:sldId id="583" r:id="rId36"/>
    <p:sldId id="594" r:id="rId37"/>
    <p:sldId id="564" r:id="rId38"/>
    <p:sldId id="596" r:id="rId39"/>
    <p:sldId id="586" r:id="rId40"/>
    <p:sldId id="589" r:id="rId41"/>
    <p:sldId id="590" r:id="rId42"/>
    <p:sldId id="552" r:id="rId43"/>
    <p:sldId id="548" r:id="rId44"/>
    <p:sldId id="578" r:id="rId45"/>
    <p:sldId id="602" r:id="rId46"/>
    <p:sldId id="606" r:id="rId47"/>
    <p:sldId id="547" r:id="rId48"/>
    <p:sldId id="513" r:id="rId49"/>
    <p:sldId id="51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A69"/>
    <a:srgbClr val="53B7E8"/>
    <a:srgbClr val="0E6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60"/>
  </p:normalViewPr>
  <p:slideViewPr>
    <p:cSldViewPr snapToGrid="0">
      <p:cViewPr varScale="1">
        <p:scale>
          <a:sx n="111" d="100"/>
          <a:sy n="111" d="100"/>
        </p:scale>
        <p:origin x="324" y="96"/>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C5A1E9-6A4E-5792-CAF5-49330A6798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A63497-8AE9-F72D-03CB-A636CCDB0B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494B7D-E3B2-4B85-97D5-E0028AF1AA4A}" type="datetimeFigureOut">
              <a:rPr lang="en-US" smtClean="0"/>
              <a:t>1/16/2025</a:t>
            </a:fld>
            <a:endParaRPr lang="en-US"/>
          </a:p>
        </p:txBody>
      </p:sp>
      <p:sp>
        <p:nvSpPr>
          <p:cNvPr id="4" name="Footer Placeholder 3">
            <a:extLst>
              <a:ext uri="{FF2B5EF4-FFF2-40B4-BE49-F238E27FC236}">
                <a16:creationId xmlns:a16="http://schemas.microsoft.com/office/drawing/2014/main" id="{81E6D318-EA8C-F1E5-33ED-97236DD961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E66C85-B503-ACCC-CC4D-D428DFB85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802F42-C850-4A9B-A2CE-EB9B586F7A28}" type="slidenum">
              <a:rPr lang="en-US" smtClean="0"/>
              <a:t>‹#›</a:t>
            </a:fld>
            <a:endParaRPr lang="en-US"/>
          </a:p>
        </p:txBody>
      </p:sp>
    </p:spTree>
    <p:extLst>
      <p:ext uri="{BB962C8B-B14F-4D97-AF65-F5344CB8AC3E}">
        <p14:creationId xmlns:p14="http://schemas.microsoft.com/office/powerpoint/2010/main" val="3744178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3A182-7AFA-4E6C-A48B-1BF7272C021A}"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445ED-0E39-48FD-BAB6-E6983FEF470E}" type="slidenum">
              <a:rPr lang="en-US" smtClean="0"/>
              <a:t>‹#›</a:t>
            </a:fld>
            <a:endParaRPr lang="en-US"/>
          </a:p>
        </p:txBody>
      </p:sp>
    </p:spTree>
    <p:extLst>
      <p:ext uri="{BB962C8B-B14F-4D97-AF65-F5344CB8AC3E}">
        <p14:creationId xmlns:p14="http://schemas.microsoft.com/office/powerpoint/2010/main" val="80861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E92692-2246-4856-A4B9-8BA3C8A4770B}" type="slidenum">
              <a:rPr lang="en-US" smtClean="0"/>
              <a:t>29</a:t>
            </a:fld>
            <a:endParaRPr lang="en-US"/>
          </a:p>
        </p:txBody>
      </p:sp>
    </p:spTree>
    <p:extLst>
      <p:ext uri="{BB962C8B-B14F-4D97-AF65-F5344CB8AC3E}">
        <p14:creationId xmlns:p14="http://schemas.microsoft.com/office/powerpoint/2010/main" val="166423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E92692-2246-4856-A4B9-8BA3C8A4770B}" type="slidenum">
              <a:rPr lang="en-US" smtClean="0"/>
              <a:t>44</a:t>
            </a:fld>
            <a:endParaRPr lang="en-US"/>
          </a:p>
        </p:txBody>
      </p:sp>
    </p:spTree>
    <p:extLst>
      <p:ext uri="{BB962C8B-B14F-4D97-AF65-F5344CB8AC3E}">
        <p14:creationId xmlns:p14="http://schemas.microsoft.com/office/powerpoint/2010/main" val="74493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B7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9" name="Picture 8" descr="A blue and black sign&#10;&#10;Description automatically generated">
            <a:extLst>
              <a:ext uri="{FF2B5EF4-FFF2-40B4-BE49-F238E27FC236}">
                <a16:creationId xmlns:a16="http://schemas.microsoft.com/office/drawing/2014/main" id="{9160ADEF-E869-EC2B-8C01-9D3974B251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2471092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B7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04500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85ED14-A86F-45BA-AA2D-401287B725A2}"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cxnSp>
        <p:nvCxnSpPr>
          <p:cNvPr id="8" name="Straight Connector 7">
            <a:extLst>
              <a:ext uri="{FF2B5EF4-FFF2-40B4-BE49-F238E27FC236}">
                <a16:creationId xmlns:a16="http://schemas.microsoft.com/office/drawing/2014/main" id="{59447CC8-2EB1-FD53-0978-2E54CC922AC0}"/>
              </a:ext>
            </a:extLst>
          </p:cNvPr>
          <p:cNvCxnSpPr/>
          <p:nvPr userDrawn="1"/>
        </p:nvCxnSpPr>
        <p:spPr>
          <a:xfrm>
            <a:off x="838200" y="1690688"/>
            <a:ext cx="10515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9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5ED14-A86F-45BA-AA2D-401287B725A2}"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884953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85ED14-A86F-45BA-AA2D-401287B725A2}"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cxnSp>
        <p:nvCxnSpPr>
          <p:cNvPr id="9" name="Straight Connector 8">
            <a:extLst>
              <a:ext uri="{FF2B5EF4-FFF2-40B4-BE49-F238E27FC236}">
                <a16:creationId xmlns:a16="http://schemas.microsoft.com/office/drawing/2014/main" id="{CAFE1496-BFB1-A7FC-A943-00F9B40CB6CA}"/>
              </a:ext>
            </a:extLst>
          </p:cNvPr>
          <p:cNvCxnSpPr/>
          <p:nvPr userDrawn="1"/>
        </p:nvCxnSpPr>
        <p:spPr>
          <a:xfrm>
            <a:off x="838200" y="1690688"/>
            <a:ext cx="10515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00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85ED14-A86F-45BA-AA2D-401287B725A2}"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980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85ED14-A86F-45BA-AA2D-401287B725A2}"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cxnSp>
        <p:nvCxnSpPr>
          <p:cNvPr id="6" name="Straight Connector 5">
            <a:extLst>
              <a:ext uri="{FF2B5EF4-FFF2-40B4-BE49-F238E27FC236}">
                <a16:creationId xmlns:a16="http://schemas.microsoft.com/office/drawing/2014/main" id="{92F9451F-43B7-838B-4BD6-22AAA94ED7BF}"/>
              </a:ext>
            </a:extLst>
          </p:cNvPr>
          <p:cNvCxnSpPr/>
          <p:nvPr userDrawn="1"/>
        </p:nvCxnSpPr>
        <p:spPr>
          <a:xfrm>
            <a:off x="838200" y="1690688"/>
            <a:ext cx="10515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1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AA73B3E8-E1CF-3B85-02F4-B05838275C41}"/>
              </a:ext>
            </a:extLst>
          </p:cNvPr>
          <p:cNvSpPr/>
          <p:nvPr userDrawn="1"/>
        </p:nvSpPr>
        <p:spPr>
          <a:xfrm>
            <a:off x="-1" y="304800"/>
            <a:ext cx="12192001"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8523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108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657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85ED14-A86F-45BA-AA2D-401287B725A2}"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cxnSp>
        <p:nvCxnSpPr>
          <p:cNvPr id="8" name="Straight Connector 7">
            <a:extLst>
              <a:ext uri="{FF2B5EF4-FFF2-40B4-BE49-F238E27FC236}">
                <a16:creationId xmlns:a16="http://schemas.microsoft.com/office/drawing/2014/main" id="{59447CC8-2EB1-FD53-0978-2E54CC922AC0}"/>
              </a:ext>
            </a:extLst>
          </p:cNvPr>
          <p:cNvCxnSpPr/>
          <p:nvPr userDrawn="1"/>
        </p:nvCxnSpPr>
        <p:spPr>
          <a:xfrm>
            <a:off x="838200" y="1690688"/>
            <a:ext cx="10515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A blue and black sign&#10;&#10;Description automatically generated">
            <a:extLst>
              <a:ext uri="{FF2B5EF4-FFF2-40B4-BE49-F238E27FC236}">
                <a16:creationId xmlns:a16="http://schemas.microsoft.com/office/drawing/2014/main" id="{5D270F30-C108-A0B7-6346-F1D03231CD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385710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5ED14-A86F-45BA-AA2D-401287B725A2}"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A blue and black sign&#10;&#10;Description automatically generated">
            <a:extLst>
              <a:ext uri="{FF2B5EF4-FFF2-40B4-BE49-F238E27FC236}">
                <a16:creationId xmlns:a16="http://schemas.microsoft.com/office/drawing/2014/main" id="{102CC202-553B-9921-609C-581AED6E8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30869086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85ED14-A86F-45BA-AA2D-401287B725A2}"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cxnSp>
        <p:nvCxnSpPr>
          <p:cNvPr id="9" name="Straight Connector 8">
            <a:extLst>
              <a:ext uri="{FF2B5EF4-FFF2-40B4-BE49-F238E27FC236}">
                <a16:creationId xmlns:a16="http://schemas.microsoft.com/office/drawing/2014/main" id="{CAFE1496-BFB1-A7FC-A943-00F9B40CB6CA}"/>
              </a:ext>
            </a:extLst>
          </p:cNvPr>
          <p:cNvCxnSpPr/>
          <p:nvPr userDrawn="1"/>
        </p:nvCxnSpPr>
        <p:spPr>
          <a:xfrm>
            <a:off x="838200" y="1690688"/>
            <a:ext cx="10515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9" descr="A blue and black sign&#10;&#10;Description automatically generated">
            <a:extLst>
              <a:ext uri="{FF2B5EF4-FFF2-40B4-BE49-F238E27FC236}">
                <a16:creationId xmlns:a16="http://schemas.microsoft.com/office/drawing/2014/main" id="{D2231A3B-EA65-0F92-84F6-766ADD72DE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179757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85ED14-A86F-45BA-AA2D-401287B725A2}"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pic>
        <p:nvPicPr>
          <p:cNvPr id="11" name="Picture 10" descr="A blue and black sign&#10;&#10;Description automatically generated">
            <a:extLst>
              <a:ext uri="{FF2B5EF4-FFF2-40B4-BE49-F238E27FC236}">
                <a16:creationId xmlns:a16="http://schemas.microsoft.com/office/drawing/2014/main" id="{2D783C9B-5E3A-F2BB-6418-D99CA48217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302512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85ED14-A86F-45BA-AA2D-401287B725A2}"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cxnSp>
        <p:nvCxnSpPr>
          <p:cNvPr id="6" name="Straight Connector 5">
            <a:extLst>
              <a:ext uri="{FF2B5EF4-FFF2-40B4-BE49-F238E27FC236}">
                <a16:creationId xmlns:a16="http://schemas.microsoft.com/office/drawing/2014/main" id="{92F9451F-43B7-838B-4BD6-22AAA94ED7BF}"/>
              </a:ext>
            </a:extLst>
          </p:cNvPr>
          <p:cNvCxnSpPr/>
          <p:nvPr userDrawn="1"/>
        </p:nvCxnSpPr>
        <p:spPr>
          <a:xfrm>
            <a:off x="838200" y="1690688"/>
            <a:ext cx="10515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descr="A blue and black sign&#10;&#10;Description automatically generated">
            <a:extLst>
              <a:ext uri="{FF2B5EF4-FFF2-40B4-BE49-F238E27FC236}">
                <a16:creationId xmlns:a16="http://schemas.microsoft.com/office/drawing/2014/main" id="{283F6A61-B5DB-B458-ED57-A98265C86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423889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AA73B3E8-E1CF-3B85-02F4-B05838275C41}"/>
              </a:ext>
            </a:extLst>
          </p:cNvPr>
          <p:cNvSpPr/>
          <p:nvPr userDrawn="1"/>
        </p:nvSpPr>
        <p:spPr>
          <a:xfrm>
            <a:off x="-1" y="304800"/>
            <a:ext cx="12192001"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blue and black sign&#10;&#10;Description automatically generated">
            <a:extLst>
              <a:ext uri="{FF2B5EF4-FFF2-40B4-BE49-F238E27FC236}">
                <a16:creationId xmlns:a16="http://schemas.microsoft.com/office/drawing/2014/main" id="{A326049B-B164-2E3B-9DC1-532251F48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32175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8" name="Picture 7" descr="A blue and black sign&#10;&#10;Description automatically generated">
            <a:extLst>
              <a:ext uri="{FF2B5EF4-FFF2-40B4-BE49-F238E27FC236}">
                <a16:creationId xmlns:a16="http://schemas.microsoft.com/office/drawing/2014/main" id="{13235298-C624-16E8-CA16-389BB14E70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397485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endParaRPr lang="en-US" dirty="0"/>
          </a:p>
        </p:txBody>
      </p:sp>
      <p:pic>
        <p:nvPicPr>
          <p:cNvPr id="8" name="Picture 7" descr="A blue and black sign&#10;&#10;Description automatically generated">
            <a:extLst>
              <a:ext uri="{FF2B5EF4-FFF2-40B4-BE49-F238E27FC236}">
                <a16:creationId xmlns:a16="http://schemas.microsoft.com/office/drawing/2014/main" id="{BAE6ABC0-CD62-1CED-B308-331D4069E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2299" y="6137554"/>
            <a:ext cx="2134927" cy="548017"/>
          </a:xfrm>
          <a:prstGeom prst="rect">
            <a:avLst/>
          </a:prstGeom>
        </p:spPr>
      </p:pic>
    </p:spTree>
    <p:extLst>
      <p:ext uri="{BB962C8B-B14F-4D97-AF65-F5344CB8AC3E}">
        <p14:creationId xmlns:p14="http://schemas.microsoft.com/office/powerpoint/2010/main" val="350797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66A73DA3-4EA0-59FE-0929-F4F4B05883EF}"/>
              </a:ext>
            </a:extLst>
          </p:cNvPr>
          <p:cNvSpPr/>
          <p:nvPr userDrawn="1"/>
        </p:nvSpPr>
        <p:spPr>
          <a:xfrm>
            <a:off x="2" y="10224"/>
            <a:ext cx="12192001" cy="381000"/>
          </a:xfrm>
          <a:prstGeom prst="rect">
            <a:avLst/>
          </a:prstGeom>
          <a:solidFill>
            <a:srgbClr val="1B3A6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CA4FA242-3E0F-9241-1DD6-B95CB2284E9D}"/>
              </a:ext>
            </a:extLst>
          </p:cNvPr>
          <p:cNvSpPr/>
          <p:nvPr userDrawn="1"/>
        </p:nvSpPr>
        <p:spPr>
          <a:xfrm>
            <a:off x="-1" y="374650"/>
            <a:ext cx="12192001" cy="151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947819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hf hdr="0" ftr="0" dt="0"/>
  <p:txStyles>
    <p:titleStyle>
      <a:lvl1pPr algn="l" defTabSz="914400" rtl="0" eaLnBrk="1" latinLnBrk="0" hangingPunct="1">
        <a:lnSpc>
          <a:spcPct val="90000"/>
        </a:lnSpc>
        <a:spcBef>
          <a:spcPct val="0"/>
        </a:spcBef>
        <a:buNone/>
        <a:defRPr sz="4400" kern="1200">
          <a:solidFill>
            <a:srgbClr val="1B3A69"/>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pubmed.ncbi.nlm.nih.gov/37807924/%23:~:text=This%20presidential%20advisory%20provides%20guidance,metabolic%20health%20in%20the%20popul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altmed.org/products/diabetes-management-cpg" TargetMode="External"/><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johnahartford.org/grants-strategy/current-strategies/age-friendly/age-friendly-health-systems-initia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BA51-89B5-7733-7C96-6E5127B3A66A}"/>
              </a:ext>
            </a:extLst>
          </p:cNvPr>
          <p:cNvSpPr>
            <a:spLocks noGrp="1"/>
          </p:cNvSpPr>
          <p:nvPr>
            <p:ph type="ctrTitle"/>
          </p:nvPr>
        </p:nvSpPr>
        <p:spPr>
          <a:xfrm>
            <a:off x="1523999" y="1122363"/>
            <a:ext cx="9377779" cy="2387600"/>
          </a:xfrm>
        </p:spPr>
        <p:txBody>
          <a:bodyPr>
            <a:normAutofit fontScale="90000"/>
          </a:bodyPr>
          <a:lstStyle/>
          <a:p>
            <a:r>
              <a:rPr lang="en-US" dirty="0"/>
              <a:t>Diabetes Management in Post-Acute and Long-Term Care Setting</a:t>
            </a:r>
          </a:p>
        </p:txBody>
      </p:sp>
      <p:sp>
        <p:nvSpPr>
          <p:cNvPr id="3" name="Subtitle 2">
            <a:extLst>
              <a:ext uri="{FF2B5EF4-FFF2-40B4-BE49-F238E27FC236}">
                <a16:creationId xmlns:a16="http://schemas.microsoft.com/office/drawing/2014/main" id="{FE3D91D6-7E4A-F3FF-82DB-15B3A27C4F39}"/>
              </a:ext>
            </a:extLst>
          </p:cNvPr>
          <p:cNvSpPr>
            <a:spLocks noGrp="1"/>
          </p:cNvSpPr>
          <p:nvPr>
            <p:ph type="subTitle" idx="1"/>
          </p:nvPr>
        </p:nvSpPr>
        <p:spPr/>
        <p:txBody>
          <a:bodyPr/>
          <a:lstStyle/>
          <a:p>
            <a:r>
              <a:rPr lang="en-US" dirty="0"/>
              <a:t>Teaching Slides based on the </a:t>
            </a:r>
          </a:p>
          <a:p>
            <a:r>
              <a:rPr lang="en-US" dirty="0"/>
              <a:t>PALTmed 2024 Clinical Practice Guideline</a:t>
            </a:r>
          </a:p>
        </p:txBody>
      </p:sp>
    </p:spTree>
    <p:extLst>
      <p:ext uri="{BB962C8B-B14F-4D97-AF65-F5344CB8AC3E}">
        <p14:creationId xmlns:p14="http://schemas.microsoft.com/office/powerpoint/2010/main" val="185834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523E-EE6D-1554-613F-A65F64CDD852}"/>
              </a:ext>
            </a:extLst>
          </p:cNvPr>
          <p:cNvSpPr>
            <a:spLocks noGrp="1"/>
          </p:cNvSpPr>
          <p:nvPr>
            <p:ph type="title"/>
          </p:nvPr>
        </p:nvSpPr>
        <p:spPr>
          <a:xfrm>
            <a:off x="838200" y="436843"/>
            <a:ext cx="10515600" cy="1325563"/>
          </a:xfrm>
        </p:spPr>
        <p:txBody>
          <a:bodyPr>
            <a:normAutofit/>
          </a:bodyPr>
          <a:lstStyle/>
          <a:p>
            <a:r>
              <a:rPr lang="en-US" sz="4000" dirty="0"/>
              <a:t>Criteria for Diagnosis of Pre-Diabetes or Diabetes</a:t>
            </a:r>
          </a:p>
        </p:txBody>
      </p:sp>
      <p:graphicFrame>
        <p:nvGraphicFramePr>
          <p:cNvPr id="5" name="Content Placeholder 4">
            <a:extLst>
              <a:ext uri="{FF2B5EF4-FFF2-40B4-BE49-F238E27FC236}">
                <a16:creationId xmlns:a16="http://schemas.microsoft.com/office/drawing/2014/main" id="{055DE019-E465-6316-75E5-95DBBCF972BD}"/>
              </a:ext>
            </a:extLst>
          </p:cNvPr>
          <p:cNvGraphicFramePr>
            <a:graphicFrameLocks noGrp="1"/>
          </p:cNvGraphicFramePr>
          <p:nvPr>
            <p:ph idx="1"/>
            <p:extLst>
              <p:ext uri="{D42A27DB-BD31-4B8C-83A1-F6EECF244321}">
                <p14:modId xmlns:p14="http://schemas.microsoft.com/office/powerpoint/2010/main" val="3299323112"/>
              </p:ext>
            </p:extLst>
          </p:nvPr>
        </p:nvGraphicFramePr>
        <p:xfrm>
          <a:off x="933450" y="1903041"/>
          <a:ext cx="10134600" cy="3916734"/>
        </p:xfrm>
        <a:graphic>
          <a:graphicData uri="http://schemas.openxmlformats.org/drawingml/2006/table">
            <a:tbl>
              <a:tblPr/>
              <a:tblGrid>
                <a:gridCol w="5067300">
                  <a:extLst>
                    <a:ext uri="{9D8B030D-6E8A-4147-A177-3AD203B41FA5}">
                      <a16:colId xmlns:a16="http://schemas.microsoft.com/office/drawing/2014/main" val="353656583"/>
                    </a:ext>
                  </a:extLst>
                </a:gridCol>
                <a:gridCol w="5067300">
                  <a:extLst>
                    <a:ext uri="{9D8B030D-6E8A-4147-A177-3AD203B41FA5}">
                      <a16:colId xmlns:a16="http://schemas.microsoft.com/office/drawing/2014/main" val="1529752208"/>
                    </a:ext>
                  </a:extLst>
                </a:gridCol>
              </a:tblGrid>
              <a:tr h="3189184">
                <a:tc>
                  <a:txBody>
                    <a:bodyPr/>
                    <a:lstStyle/>
                    <a:p>
                      <a:pPr rtl="0" fontAlgn="t">
                        <a:spcBef>
                          <a:spcPts val="0"/>
                        </a:spcBef>
                        <a:spcAft>
                          <a:spcPts val="0"/>
                        </a:spcAft>
                      </a:pPr>
                      <a:r>
                        <a:rPr lang="en-US" sz="1600" b="1" i="0" u="none" strike="noStrike" dirty="0">
                          <a:solidFill>
                            <a:schemeClr val="tx1"/>
                          </a:solidFill>
                          <a:effectLst/>
                          <a:latin typeface="Helvetica" panose="020B0604020202020204" pitchFamily="34" charset="0"/>
                          <a:cs typeface="Helvetica" panose="020B0604020202020204" pitchFamily="34" charset="0"/>
                        </a:rPr>
                        <a:t>Pre-diabetes laboratory values:</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r>
                        <a:rPr lang="en-US" sz="1600" b="0" i="0" u="none" strike="noStrike" dirty="0">
                          <a:solidFill>
                            <a:schemeClr val="tx1"/>
                          </a:solidFill>
                          <a:effectLst/>
                          <a:latin typeface="Helvetica" panose="020B0604020202020204" pitchFamily="34" charset="0"/>
                          <a:cs typeface="Helvetica" panose="020B0604020202020204" pitchFamily="34" charset="0"/>
                        </a:rPr>
                        <a:t>A1C 5.7%–6.4% (39–-47 mmol/mol)</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r>
                        <a:rPr lang="en-US" sz="1600" b="0" i="0" u="none" strike="noStrike" dirty="0">
                          <a:solidFill>
                            <a:schemeClr val="tx1"/>
                          </a:solidFill>
                          <a:effectLst/>
                          <a:latin typeface="Helvetica" panose="020B0604020202020204" pitchFamily="34" charset="0"/>
                          <a:cs typeface="Helvetica" panose="020B0604020202020204" pitchFamily="34" charset="0"/>
                        </a:rPr>
                        <a:t>                          </a:t>
                      </a:r>
                      <a:r>
                        <a:rPr lang="en-US" sz="1600" b="1" i="0" u="none" strike="noStrike" dirty="0">
                          <a:solidFill>
                            <a:schemeClr val="tx1"/>
                          </a:solidFill>
                          <a:effectLst/>
                          <a:latin typeface="Helvetica" panose="020B0604020202020204" pitchFamily="34" charset="0"/>
                          <a:cs typeface="Helvetica" panose="020B0604020202020204" pitchFamily="34" charset="0"/>
                        </a:rPr>
                        <a:t>or</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r>
                        <a:rPr lang="en-US" sz="1600" b="0" i="0" u="none" strike="noStrike" dirty="0">
                          <a:solidFill>
                            <a:schemeClr val="tx1"/>
                          </a:solidFill>
                          <a:effectLst/>
                          <a:latin typeface="Helvetica" panose="020B0604020202020204" pitchFamily="34" charset="0"/>
                          <a:cs typeface="Helvetica" panose="020B0604020202020204" pitchFamily="34" charset="0"/>
                        </a:rPr>
                        <a:t>FPG 100 mg/dL (5.6 mmol/L) to 125 mg/dL (6.9 mmol/L) (IFG)</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br>
                        <a:rPr lang="en-US" sz="1600" dirty="0">
                          <a:solidFill>
                            <a:schemeClr val="tx1"/>
                          </a:solidFill>
                          <a:effectLst/>
                          <a:latin typeface="Helvetica" panose="020B0604020202020204" pitchFamily="34" charset="0"/>
                          <a:cs typeface="Helvetica" panose="020B0604020202020204" pitchFamily="34" charset="0"/>
                        </a:rPr>
                      </a:br>
                      <a:br>
                        <a:rPr lang="en-US" sz="1600" dirty="0">
                          <a:solidFill>
                            <a:schemeClr val="tx1"/>
                          </a:solidFill>
                          <a:effectLst/>
                          <a:latin typeface="Helvetica" panose="020B0604020202020204" pitchFamily="34" charset="0"/>
                          <a:cs typeface="Helvetica" panose="020B0604020202020204" pitchFamily="34" charset="0"/>
                        </a:rPr>
                      </a:br>
                      <a:br>
                        <a:rPr lang="en-US" sz="1600" dirty="0">
                          <a:solidFill>
                            <a:schemeClr val="tx1"/>
                          </a:solidFill>
                          <a:effectLst/>
                          <a:latin typeface="Helvetica" panose="020B0604020202020204" pitchFamily="34" charset="0"/>
                          <a:cs typeface="Helvetica" panose="020B0604020202020204" pitchFamily="34" charset="0"/>
                        </a:rPr>
                      </a:br>
                      <a:endParaRPr lang="en-US" sz="1600" dirty="0">
                        <a:solidFill>
                          <a:schemeClr val="tx1"/>
                        </a:solidFill>
                        <a:effectLst/>
                        <a:latin typeface="Helvetica" panose="020B0604020202020204" pitchFamily="34" charset="0"/>
                        <a:cs typeface="Helvetica" panose="020B0604020202020204" pitchFamily="34" charset="0"/>
                      </a:endParaRPr>
                    </a:p>
                  </a:txBody>
                  <a:tcPr marL="55359" marR="55359" marT="55359" marB="553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1" i="0" u="none" strike="noStrike" dirty="0">
                          <a:solidFill>
                            <a:schemeClr val="tx1"/>
                          </a:solidFill>
                          <a:effectLst/>
                          <a:latin typeface="Helvetica" panose="020B0604020202020204" pitchFamily="34" charset="0"/>
                          <a:cs typeface="Helvetica" panose="020B0604020202020204" pitchFamily="34" charset="0"/>
                        </a:rPr>
                        <a:t>Criteria for diagnosis of diabetes:</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r>
                        <a:rPr lang="en-US" sz="1600" b="0" i="0" u="none" strike="noStrike" dirty="0">
                          <a:solidFill>
                            <a:schemeClr val="tx1"/>
                          </a:solidFill>
                          <a:effectLst/>
                          <a:latin typeface="Helvetica" panose="020B0604020202020204" pitchFamily="34" charset="0"/>
                          <a:cs typeface="Helvetica" panose="020B0604020202020204" pitchFamily="34" charset="0"/>
                        </a:rPr>
                        <a:t>1) A1C </a:t>
                      </a:r>
                      <a:r>
                        <a:rPr lang="en-US" sz="1600" b="0" i="0" u="sng" dirty="0">
                          <a:solidFill>
                            <a:schemeClr val="tx1"/>
                          </a:solidFill>
                          <a:effectLst/>
                          <a:latin typeface="Helvetica" panose="020B0604020202020204" pitchFamily="34" charset="0"/>
                          <a:cs typeface="Helvetica" panose="020B0604020202020204" pitchFamily="34" charset="0"/>
                        </a:rPr>
                        <a:t>&gt;</a:t>
                      </a:r>
                      <a:r>
                        <a:rPr lang="en-US" sz="1600" b="0" i="0" u="none" strike="noStrike" dirty="0">
                          <a:solidFill>
                            <a:schemeClr val="tx1"/>
                          </a:solidFill>
                          <a:effectLst/>
                          <a:latin typeface="Helvetica" panose="020B0604020202020204" pitchFamily="34" charset="0"/>
                          <a:cs typeface="Helvetica" panose="020B0604020202020204" pitchFamily="34" charset="0"/>
                        </a:rPr>
                        <a:t>6.5% or higher (</a:t>
                      </a:r>
                      <a:r>
                        <a:rPr lang="en-US" sz="1600" b="0" i="0" u="sng" dirty="0">
                          <a:solidFill>
                            <a:schemeClr val="tx1"/>
                          </a:solidFill>
                          <a:effectLst/>
                          <a:latin typeface="Helvetica" panose="020B0604020202020204" pitchFamily="34" charset="0"/>
                          <a:cs typeface="Helvetica" panose="020B0604020202020204" pitchFamily="34" charset="0"/>
                        </a:rPr>
                        <a:t>&gt;</a:t>
                      </a:r>
                      <a:r>
                        <a:rPr lang="en-US" sz="1600" b="0" i="0" u="none" strike="noStrike" dirty="0">
                          <a:solidFill>
                            <a:schemeClr val="tx1"/>
                          </a:solidFill>
                          <a:effectLst/>
                          <a:latin typeface="Helvetica" panose="020B0604020202020204" pitchFamily="34" charset="0"/>
                          <a:cs typeface="Helvetica" panose="020B0604020202020204" pitchFamily="34" charset="0"/>
                        </a:rPr>
                        <a:t>48 mmol/mol or higher)</a:t>
                      </a:r>
                      <a:r>
                        <a:rPr lang="en-US" sz="1600" b="1" i="0" u="none" strike="noStrike" dirty="0">
                          <a:solidFill>
                            <a:schemeClr val="tx1"/>
                          </a:solidFill>
                          <a:effectLst/>
                          <a:latin typeface="Helvetica" panose="020B0604020202020204" pitchFamily="34" charset="0"/>
                          <a:cs typeface="Helvetica" panose="020B0604020202020204" pitchFamily="34" charset="0"/>
                        </a:rPr>
                        <a:t>,</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br>
                        <a:rPr lang="en-US" sz="1600" dirty="0">
                          <a:solidFill>
                            <a:schemeClr val="tx1"/>
                          </a:solidFill>
                          <a:effectLst/>
                          <a:latin typeface="Helvetica" panose="020B0604020202020204" pitchFamily="34" charset="0"/>
                          <a:cs typeface="Helvetica" panose="020B0604020202020204" pitchFamily="34" charset="0"/>
                        </a:rPr>
                      </a:br>
                      <a:r>
                        <a:rPr lang="en-US" sz="1600" b="0" i="0" u="none" strike="noStrike" dirty="0">
                          <a:solidFill>
                            <a:schemeClr val="tx1"/>
                          </a:solidFill>
                          <a:effectLst/>
                          <a:latin typeface="Helvetica" panose="020B0604020202020204" pitchFamily="34" charset="0"/>
                          <a:cs typeface="Helvetica" panose="020B0604020202020204" pitchFamily="34" charset="0"/>
                        </a:rPr>
                        <a:t>2) FPG </a:t>
                      </a:r>
                      <a:r>
                        <a:rPr lang="en-US" sz="1600" b="0" i="0" u="sng" dirty="0">
                          <a:solidFill>
                            <a:schemeClr val="tx1"/>
                          </a:solidFill>
                          <a:effectLst/>
                          <a:latin typeface="Helvetica" panose="020B0604020202020204" pitchFamily="34" charset="0"/>
                          <a:cs typeface="Helvetica" panose="020B0604020202020204" pitchFamily="34" charset="0"/>
                        </a:rPr>
                        <a:t>&gt;</a:t>
                      </a:r>
                      <a:r>
                        <a:rPr lang="en-US" sz="1600" b="0" i="0" u="none" strike="noStrike" dirty="0">
                          <a:solidFill>
                            <a:schemeClr val="tx1"/>
                          </a:solidFill>
                          <a:effectLst/>
                          <a:latin typeface="Helvetica" panose="020B0604020202020204" pitchFamily="34" charset="0"/>
                          <a:cs typeface="Helvetica" panose="020B0604020202020204" pitchFamily="34" charset="0"/>
                        </a:rPr>
                        <a:t>126 mg/dL or higher (&gt;7 mmol/L or higher), needs to be fasting for 8hrs</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br>
                        <a:rPr lang="en-US" sz="1600" dirty="0">
                          <a:solidFill>
                            <a:schemeClr val="tx1"/>
                          </a:solidFill>
                          <a:effectLst/>
                          <a:latin typeface="Helvetica" panose="020B0604020202020204" pitchFamily="34" charset="0"/>
                          <a:cs typeface="Helvetica" panose="020B0604020202020204" pitchFamily="34" charset="0"/>
                        </a:rPr>
                      </a:br>
                      <a:r>
                        <a:rPr lang="en-US" sz="1600" b="0" i="0" u="none" strike="noStrike" dirty="0">
                          <a:solidFill>
                            <a:schemeClr val="tx1"/>
                          </a:solidFill>
                          <a:effectLst/>
                          <a:latin typeface="Helvetica" panose="020B0604020202020204" pitchFamily="34" charset="0"/>
                          <a:cs typeface="Helvetica" panose="020B0604020202020204" pitchFamily="34" charset="0"/>
                        </a:rPr>
                        <a:t>3) In a patient with classic symptoms of hyperglycemia or hyperglycemic crisis, a random plasma glucose </a:t>
                      </a:r>
                      <a:r>
                        <a:rPr lang="en-US" sz="1600" b="0" i="0" u="sng" dirty="0">
                          <a:solidFill>
                            <a:schemeClr val="tx1"/>
                          </a:solidFill>
                          <a:effectLst/>
                          <a:latin typeface="Helvetica" panose="020B0604020202020204" pitchFamily="34" charset="0"/>
                          <a:cs typeface="Helvetica" panose="020B0604020202020204" pitchFamily="34" charset="0"/>
                        </a:rPr>
                        <a:t>level of &gt;</a:t>
                      </a:r>
                      <a:r>
                        <a:rPr lang="en-US" sz="1600" b="0" i="0" u="none" strike="noStrike" dirty="0">
                          <a:solidFill>
                            <a:schemeClr val="tx1"/>
                          </a:solidFill>
                          <a:effectLst/>
                          <a:latin typeface="Helvetica" panose="020B0604020202020204" pitchFamily="34" charset="0"/>
                          <a:cs typeface="Helvetica" panose="020B0604020202020204" pitchFamily="34" charset="0"/>
                        </a:rPr>
                        <a:t>200 mg/dL or higher (</a:t>
                      </a:r>
                      <a:r>
                        <a:rPr lang="en-US" sz="1600" b="0" i="0" u="sng" dirty="0">
                          <a:solidFill>
                            <a:schemeClr val="tx1"/>
                          </a:solidFill>
                          <a:effectLst/>
                          <a:latin typeface="Helvetica" panose="020B0604020202020204" pitchFamily="34" charset="0"/>
                          <a:cs typeface="Helvetica" panose="020B0604020202020204" pitchFamily="34" charset="0"/>
                        </a:rPr>
                        <a:t>&gt;</a:t>
                      </a:r>
                      <a:r>
                        <a:rPr lang="en-US" sz="1600" b="0" i="0" u="none" strike="noStrike" dirty="0">
                          <a:solidFill>
                            <a:schemeClr val="tx1"/>
                          </a:solidFill>
                          <a:effectLst/>
                          <a:latin typeface="Helvetica" panose="020B0604020202020204" pitchFamily="34" charset="0"/>
                          <a:cs typeface="Helvetica" panose="020B0604020202020204" pitchFamily="34" charset="0"/>
                        </a:rPr>
                        <a:t>11.1 mmol/L or higher) </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br>
                        <a:rPr lang="en-US" sz="1600" dirty="0">
                          <a:solidFill>
                            <a:schemeClr val="tx1"/>
                          </a:solidFill>
                          <a:effectLst/>
                          <a:latin typeface="Helvetica" panose="020B0604020202020204" pitchFamily="34" charset="0"/>
                          <a:cs typeface="Helvetica" panose="020B0604020202020204" pitchFamily="34" charset="0"/>
                        </a:rPr>
                      </a:br>
                      <a:r>
                        <a:rPr lang="en-US" sz="1600" b="1" i="0" u="none" strike="noStrike" dirty="0">
                          <a:solidFill>
                            <a:schemeClr val="tx1"/>
                          </a:solidFill>
                          <a:effectLst/>
                          <a:latin typeface="Helvetica" panose="020B0604020202020204" pitchFamily="34" charset="0"/>
                          <a:cs typeface="Helvetica" panose="020B0604020202020204" pitchFamily="34" charset="0"/>
                        </a:rPr>
                        <a:t>Oral glucose tolerance test is not optimal in LTC patients</a:t>
                      </a:r>
                      <a:endParaRPr lang="en-US" sz="1600" dirty="0">
                        <a:solidFill>
                          <a:schemeClr val="tx1"/>
                        </a:solidFill>
                        <a:effectLst/>
                        <a:latin typeface="Helvetica" panose="020B0604020202020204" pitchFamily="34" charset="0"/>
                        <a:cs typeface="Helvetica" panose="020B0604020202020204" pitchFamily="34" charset="0"/>
                      </a:endParaRPr>
                    </a:p>
                  </a:txBody>
                  <a:tcPr marL="55359" marR="55359" marT="55359" marB="553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24734"/>
                  </a:ext>
                </a:extLst>
              </a:tr>
              <a:tr h="727550">
                <a:tc gridSpan="2">
                  <a:txBody>
                    <a:bodyPr/>
                    <a:lstStyle/>
                    <a:p>
                      <a:pPr rtl="0" fontAlgn="t">
                        <a:spcBef>
                          <a:spcPts val="0"/>
                        </a:spcBef>
                        <a:spcAft>
                          <a:spcPts val="0"/>
                        </a:spcAft>
                      </a:pPr>
                      <a:r>
                        <a:rPr lang="en-US" sz="1600" b="0" i="0" u="none" strike="noStrike" dirty="0">
                          <a:solidFill>
                            <a:schemeClr val="tx1"/>
                          </a:solidFill>
                          <a:effectLst/>
                          <a:latin typeface="Helvetica" panose="020B0604020202020204" pitchFamily="34" charset="0"/>
                          <a:cs typeface="Helvetica" panose="020B0604020202020204" pitchFamily="34" charset="0"/>
                        </a:rPr>
                        <a:t>FPG: fasting plasma glucose; IFG,: impaired fasting glucose; IGT,: impaired glucose tolerance</a:t>
                      </a:r>
                      <a:endParaRPr lang="en-US" sz="1600" dirty="0">
                        <a:solidFill>
                          <a:schemeClr val="tx1"/>
                        </a:solidFill>
                        <a:effectLst/>
                        <a:latin typeface="Helvetica" panose="020B0604020202020204" pitchFamily="34" charset="0"/>
                        <a:cs typeface="Helvetica" panose="020B0604020202020204" pitchFamily="34" charset="0"/>
                      </a:endParaRPr>
                    </a:p>
                    <a:p>
                      <a:pPr rtl="0" fontAlgn="t">
                        <a:spcBef>
                          <a:spcPts val="0"/>
                        </a:spcBef>
                        <a:spcAft>
                          <a:spcPts val="0"/>
                        </a:spcAft>
                      </a:pPr>
                      <a:r>
                        <a:rPr lang="en-US" sz="1600" b="0" i="0" u="none" strike="noStrike" dirty="0">
                          <a:solidFill>
                            <a:schemeClr val="tx1"/>
                          </a:solidFill>
                          <a:effectLst/>
                          <a:latin typeface="Helvetica" panose="020B0604020202020204" pitchFamily="34" charset="0"/>
                          <a:cs typeface="Helvetica" panose="020B0604020202020204" pitchFamily="34" charset="0"/>
                        </a:rPr>
                        <a:t>Source: Adapted from ADA, 2024</a:t>
                      </a:r>
                      <a:endParaRPr lang="en-US" sz="1600" dirty="0">
                        <a:solidFill>
                          <a:schemeClr val="tx1"/>
                        </a:solidFill>
                        <a:effectLst/>
                        <a:latin typeface="Helvetica" panose="020B0604020202020204" pitchFamily="34" charset="0"/>
                        <a:cs typeface="Helvetica" panose="020B0604020202020204" pitchFamily="34" charset="0"/>
                      </a:endParaRPr>
                    </a:p>
                  </a:txBody>
                  <a:tcPr marL="55359" marR="55359" marT="55359" marB="553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27775270"/>
                  </a:ext>
                </a:extLst>
              </a:tr>
            </a:tbl>
          </a:graphicData>
        </a:graphic>
      </p:graphicFrame>
    </p:spTree>
    <p:extLst>
      <p:ext uri="{BB962C8B-B14F-4D97-AF65-F5344CB8AC3E}">
        <p14:creationId xmlns:p14="http://schemas.microsoft.com/office/powerpoint/2010/main" val="34525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4-08-25 at 6.28.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22" y="1458613"/>
            <a:ext cx="10861128" cy="5399387"/>
          </a:xfrm>
          <a:prstGeom prst="rect">
            <a:avLst/>
          </a:prstGeom>
        </p:spPr>
      </p:pic>
      <p:sp>
        <p:nvSpPr>
          <p:cNvPr id="2" name="TextBox 1">
            <a:extLst>
              <a:ext uri="{FF2B5EF4-FFF2-40B4-BE49-F238E27FC236}">
                <a16:creationId xmlns:a16="http://schemas.microsoft.com/office/drawing/2014/main" id="{FEE25FA7-66E4-A881-BD81-CCDB4ED4C8BF}"/>
              </a:ext>
            </a:extLst>
          </p:cNvPr>
          <p:cNvSpPr txBox="1"/>
          <p:nvPr/>
        </p:nvSpPr>
        <p:spPr>
          <a:xfrm>
            <a:off x="549822" y="876300"/>
            <a:ext cx="1800225" cy="369332"/>
          </a:xfrm>
          <a:prstGeom prst="rect">
            <a:avLst/>
          </a:prstGeom>
          <a:noFill/>
        </p:spPr>
        <p:txBody>
          <a:bodyPr wrap="square" rtlCol="0">
            <a:spAutoFit/>
          </a:bodyPr>
          <a:lstStyle/>
          <a:p>
            <a:r>
              <a:rPr lang="en-US" dirty="0">
                <a:solidFill>
                  <a:schemeClr val="accent1"/>
                </a:solidFill>
              </a:rPr>
              <a:t>Table 9 from CPG</a:t>
            </a:r>
          </a:p>
        </p:txBody>
      </p:sp>
    </p:spTree>
    <p:extLst>
      <p:ext uri="{BB962C8B-B14F-4D97-AF65-F5344CB8AC3E}">
        <p14:creationId xmlns:p14="http://schemas.microsoft.com/office/powerpoint/2010/main" val="231372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4-08-25 at 6.30.30 PM.png"/>
          <p:cNvPicPr>
            <a:picLocks noChangeAspect="1"/>
          </p:cNvPicPr>
          <p:nvPr/>
        </p:nvPicPr>
        <p:blipFill rotWithShape="1">
          <a:blip r:embed="rId2">
            <a:extLst>
              <a:ext uri="{28A0092B-C50C-407E-A947-70E740481C1C}">
                <a14:useLocalDpi xmlns:a14="http://schemas.microsoft.com/office/drawing/2010/main" val="0"/>
              </a:ext>
            </a:extLst>
          </a:blip>
          <a:srcRect l="2463" t="1920" r="4206" b="5040"/>
          <a:stretch/>
        </p:blipFill>
        <p:spPr>
          <a:xfrm>
            <a:off x="1419225" y="600075"/>
            <a:ext cx="9182100" cy="6153150"/>
          </a:xfrm>
          <a:prstGeom prst="rect">
            <a:avLst/>
          </a:prstGeom>
        </p:spPr>
      </p:pic>
    </p:spTree>
    <p:extLst>
      <p:ext uri="{BB962C8B-B14F-4D97-AF65-F5344CB8AC3E}">
        <p14:creationId xmlns:p14="http://schemas.microsoft.com/office/powerpoint/2010/main" val="212893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CD17-6A64-C3D8-B455-52FF16EE6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4D5A98-8A6B-4BC4-6C7F-24BA0BA44456}"/>
              </a:ext>
            </a:extLst>
          </p:cNvPr>
          <p:cNvSpPr>
            <a:spLocks noGrp="1"/>
          </p:cNvSpPr>
          <p:nvPr>
            <p:ph type="title"/>
          </p:nvPr>
        </p:nvSpPr>
        <p:spPr>
          <a:xfrm>
            <a:off x="1536700" y="1709738"/>
            <a:ext cx="10515600" cy="2852737"/>
          </a:xfrm>
        </p:spPr>
        <p:txBody>
          <a:bodyPr>
            <a:normAutofit fontScale="90000"/>
          </a:bodyPr>
          <a:lstStyle/>
          <a:p>
            <a:r>
              <a:rPr lang="en-US" dirty="0">
                <a:solidFill>
                  <a:schemeClr val="bg2"/>
                </a:solidFill>
              </a:rPr>
              <a:t>Recognition</a:t>
            </a:r>
            <a:br>
              <a:rPr lang="en-US" dirty="0"/>
            </a:br>
            <a:r>
              <a:rPr lang="en-US" dirty="0"/>
              <a:t>Assessment</a:t>
            </a:r>
            <a:br>
              <a:rPr lang="en-US" dirty="0"/>
            </a:br>
            <a:r>
              <a:rPr lang="en-US" dirty="0">
                <a:solidFill>
                  <a:schemeClr val="bg2"/>
                </a:solidFill>
              </a:rPr>
              <a:t>Treatment </a:t>
            </a:r>
            <a:br>
              <a:rPr lang="en-US" dirty="0">
                <a:solidFill>
                  <a:schemeClr val="bg2"/>
                </a:solidFill>
              </a:rPr>
            </a:br>
            <a:r>
              <a:rPr lang="en-US" dirty="0">
                <a:solidFill>
                  <a:schemeClr val="bg2"/>
                </a:solidFill>
              </a:rPr>
              <a:t>Monitoring</a:t>
            </a:r>
          </a:p>
        </p:txBody>
      </p:sp>
      <p:sp>
        <p:nvSpPr>
          <p:cNvPr id="3" name="Arrow: Right 2">
            <a:extLst>
              <a:ext uri="{FF2B5EF4-FFF2-40B4-BE49-F238E27FC236}">
                <a16:creationId xmlns:a16="http://schemas.microsoft.com/office/drawing/2014/main" id="{B26FC663-72BF-49AF-F6F4-0ACB3D929725}"/>
              </a:ext>
            </a:extLst>
          </p:cNvPr>
          <p:cNvSpPr/>
          <p:nvPr/>
        </p:nvSpPr>
        <p:spPr>
          <a:xfrm>
            <a:off x="463042" y="240506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9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E2345-18AC-AFD7-DA3D-BCC3CA68A239}"/>
              </a:ext>
            </a:extLst>
          </p:cNvPr>
          <p:cNvSpPr>
            <a:spLocks noGrp="1"/>
          </p:cNvSpPr>
          <p:nvPr>
            <p:ph type="title"/>
          </p:nvPr>
        </p:nvSpPr>
        <p:spPr/>
        <p:txBody>
          <a:bodyPr/>
          <a:lstStyle/>
          <a:p>
            <a:r>
              <a:rPr lang="en-US" dirty="0"/>
              <a:t>Medical History</a:t>
            </a:r>
          </a:p>
        </p:txBody>
      </p:sp>
      <p:sp>
        <p:nvSpPr>
          <p:cNvPr id="5" name="Content Placeholder 4">
            <a:extLst>
              <a:ext uri="{FF2B5EF4-FFF2-40B4-BE49-F238E27FC236}">
                <a16:creationId xmlns:a16="http://schemas.microsoft.com/office/drawing/2014/main" id="{713A2439-19DA-7C22-F95D-6F084546A4E1}"/>
              </a:ext>
            </a:extLst>
          </p:cNvPr>
          <p:cNvSpPr>
            <a:spLocks noGrp="1"/>
          </p:cNvSpPr>
          <p:nvPr>
            <p:ph idx="1"/>
          </p:nvPr>
        </p:nvSpPr>
        <p:spPr/>
        <p:txBody>
          <a:bodyPr>
            <a:normAutofit fontScale="85000" lnSpcReduction="10000"/>
          </a:bodyPr>
          <a:lstStyle/>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Age and sex</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Blood glucose trends over past week </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Onset and duration of any blood glucose changes</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Changes in food and fluid intake and urine output over past week</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All current medications, including any recent changes</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All current diagnoses</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Doses and times of most recent glucose-lowering medication given </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Recent or current changes in dietary intake</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Any current skin breakdown</a:t>
            </a:r>
          </a:p>
          <a:p>
            <a:pPr marL="742950" lvl="1" indent="-285750" rtl="0" fontAlgn="base">
              <a:lnSpc>
                <a:spcPct val="120000"/>
              </a:lnSpc>
              <a:spcBef>
                <a:spcPts val="0"/>
              </a:spcBef>
              <a:spcAft>
                <a:spcPts val="0"/>
              </a:spcAft>
              <a:buFont typeface="Arial" panose="020B0604020202020204" pitchFamily="34" charset="0"/>
              <a:buChar char="•"/>
            </a:pPr>
            <a:r>
              <a:rPr lang="en-US" sz="2800" b="0" i="0" u="none" strike="noStrike" dirty="0">
                <a:solidFill>
                  <a:schemeClr val="tx1"/>
                </a:solidFill>
                <a:effectLst/>
                <a:latin typeface="Arial" panose="020B0604020202020204" pitchFamily="34" charset="0"/>
              </a:rPr>
              <a:t>Baseline A1c</a:t>
            </a:r>
          </a:p>
          <a:p>
            <a:endParaRPr lang="en-US" dirty="0"/>
          </a:p>
        </p:txBody>
      </p:sp>
    </p:spTree>
    <p:extLst>
      <p:ext uri="{BB962C8B-B14F-4D97-AF65-F5344CB8AC3E}">
        <p14:creationId xmlns:p14="http://schemas.microsoft.com/office/powerpoint/2010/main" val="152055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615D6DD-F354-67B6-928A-E89E551B48DB}"/>
              </a:ext>
            </a:extLst>
          </p:cNvPr>
          <p:cNvSpPr txBox="1">
            <a:spLocks/>
          </p:cNvSpPr>
          <p:nvPr/>
        </p:nvSpPr>
        <p:spPr>
          <a:xfrm>
            <a:off x="622570" y="2169267"/>
            <a:ext cx="10731230" cy="3754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Intensive glycemic control with regimens including insulin and sulfonylureas in older adults with comorbidities has been identified as overtreatment and found to be very common in clinical practice.</a:t>
            </a:r>
          </a:p>
          <a:p>
            <a:r>
              <a:rPr lang="en-US" sz="2400" dirty="0"/>
              <a:t>Older adults with diabetes in PALTC have a disproportionately high number of clinical complications and comorbidities that can increase hypoglycemia risk. </a:t>
            </a:r>
          </a:p>
          <a:p>
            <a:r>
              <a:rPr lang="en-US" sz="2400" dirty="0"/>
              <a:t>The risk of severe hypoglycemia is the most important factor determining glycemic goals and treatment choices in older patients with diabetes</a:t>
            </a:r>
          </a:p>
        </p:txBody>
      </p:sp>
      <p:sp>
        <p:nvSpPr>
          <p:cNvPr id="5" name="Title 4">
            <a:extLst>
              <a:ext uri="{FF2B5EF4-FFF2-40B4-BE49-F238E27FC236}">
                <a16:creationId xmlns:a16="http://schemas.microsoft.com/office/drawing/2014/main" id="{57EFE2D5-6B4F-E93E-7E1F-A15640E611EA}"/>
              </a:ext>
            </a:extLst>
          </p:cNvPr>
          <p:cNvSpPr>
            <a:spLocks noGrp="1"/>
          </p:cNvSpPr>
          <p:nvPr>
            <p:ph type="title"/>
          </p:nvPr>
        </p:nvSpPr>
        <p:spPr>
          <a:xfrm>
            <a:off x="815788" y="770965"/>
            <a:ext cx="10538012" cy="919723"/>
          </a:xfrm>
        </p:spPr>
        <p:txBody>
          <a:bodyPr>
            <a:normAutofit fontScale="90000"/>
          </a:bodyPr>
          <a:lstStyle/>
          <a:p>
            <a:r>
              <a:rPr lang="en-US" dirty="0"/>
              <a:t>Assess Patient’s Risk for Hypoglycemia</a:t>
            </a:r>
          </a:p>
        </p:txBody>
      </p:sp>
    </p:spTree>
    <p:extLst>
      <p:ext uri="{BB962C8B-B14F-4D97-AF65-F5344CB8AC3E}">
        <p14:creationId xmlns:p14="http://schemas.microsoft.com/office/powerpoint/2010/main" val="125990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5079-D590-9B0C-30A6-0DA9BBA29C66}"/>
              </a:ext>
            </a:extLst>
          </p:cNvPr>
          <p:cNvSpPr>
            <a:spLocks noGrp="1"/>
          </p:cNvSpPr>
          <p:nvPr>
            <p:ph type="title"/>
          </p:nvPr>
        </p:nvSpPr>
        <p:spPr>
          <a:xfrm>
            <a:off x="838200" y="681037"/>
            <a:ext cx="10515600" cy="1325563"/>
          </a:xfrm>
        </p:spPr>
        <p:txBody>
          <a:bodyPr>
            <a:normAutofit fontScale="90000"/>
          </a:bodyPr>
          <a:lstStyle/>
          <a:p>
            <a:r>
              <a:rPr lang="en-US" sz="4400" i="0" u="none" strike="noStrike" dirty="0">
                <a:solidFill>
                  <a:schemeClr val="accent1"/>
                </a:solidFill>
                <a:effectLst/>
                <a:cs typeface="Arial" panose="020B0604020202020204" pitchFamily="34" charset="0"/>
              </a:rPr>
              <a:t>Possible symptoms and signs of hypoglycemia</a:t>
            </a:r>
            <a:br>
              <a:rPr lang="en-US" sz="4400" b="0" i="0" u="none" strike="noStrike" dirty="0">
                <a:solidFill>
                  <a:schemeClr val="tx1"/>
                </a:solidFill>
                <a:effectLst/>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2DABB05-9B16-75EB-D876-EF639092B3FC}"/>
              </a:ext>
            </a:extLst>
          </p:cNvPr>
          <p:cNvSpPr>
            <a:spLocks noGrp="1"/>
          </p:cNvSpPr>
          <p:nvPr>
            <p:ph idx="1"/>
          </p:nvPr>
        </p:nvSpPr>
        <p:spPr/>
        <p:txBody>
          <a:bodyPr/>
          <a:lstStyle/>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Altered behavior and cognition</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Altered level of consciousness (drowsiness, lethargy,)</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Confusion or disorientation</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Falls</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Generalized weakness</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Hunger</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Irritability</a:t>
            </a:r>
          </a:p>
          <a:p>
            <a:pPr marL="742950" lvl="1" indent="-285750" rtl="0" fontAlgn="base">
              <a:lnSpc>
                <a:spcPct val="120000"/>
              </a:lnSpc>
              <a:spcBef>
                <a:spcPts val="0"/>
              </a:spcBef>
              <a:spcAft>
                <a:spcPts val="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Poor concentration and coordination</a:t>
            </a:r>
          </a:p>
          <a:p>
            <a:endParaRPr lang="en-US" dirty="0"/>
          </a:p>
        </p:txBody>
      </p:sp>
    </p:spTree>
    <p:extLst>
      <p:ext uri="{BB962C8B-B14F-4D97-AF65-F5344CB8AC3E}">
        <p14:creationId xmlns:p14="http://schemas.microsoft.com/office/powerpoint/2010/main" val="311328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4-08-25 at 6.3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25" y="974313"/>
            <a:ext cx="10574249" cy="5883687"/>
          </a:xfrm>
          <a:prstGeom prst="rect">
            <a:avLst/>
          </a:prstGeom>
        </p:spPr>
      </p:pic>
      <p:sp>
        <p:nvSpPr>
          <p:cNvPr id="2" name="TextBox 1">
            <a:extLst>
              <a:ext uri="{FF2B5EF4-FFF2-40B4-BE49-F238E27FC236}">
                <a16:creationId xmlns:a16="http://schemas.microsoft.com/office/drawing/2014/main" id="{3516D645-FA90-734B-14B9-6DC6E6713300}"/>
              </a:ext>
            </a:extLst>
          </p:cNvPr>
          <p:cNvSpPr txBox="1"/>
          <p:nvPr/>
        </p:nvSpPr>
        <p:spPr>
          <a:xfrm>
            <a:off x="371475" y="704850"/>
            <a:ext cx="2619375" cy="369332"/>
          </a:xfrm>
          <a:prstGeom prst="rect">
            <a:avLst/>
          </a:prstGeom>
          <a:noFill/>
        </p:spPr>
        <p:txBody>
          <a:bodyPr wrap="square" rtlCol="0">
            <a:spAutoFit/>
          </a:bodyPr>
          <a:lstStyle/>
          <a:p>
            <a:r>
              <a:rPr lang="en-US" dirty="0">
                <a:solidFill>
                  <a:schemeClr val="accent1"/>
                </a:solidFill>
              </a:rPr>
              <a:t>Table 10 from CPG</a:t>
            </a:r>
          </a:p>
        </p:txBody>
      </p:sp>
    </p:spTree>
    <p:extLst>
      <p:ext uri="{BB962C8B-B14F-4D97-AF65-F5344CB8AC3E}">
        <p14:creationId xmlns:p14="http://schemas.microsoft.com/office/powerpoint/2010/main" val="293969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8592-190E-C8D0-B561-C7D692F57B6D}"/>
              </a:ext>
            </a:extLst>
          </p:cNvPr>
          <p:cNvSpPr>
            <a:spLocks noGrp="1"/>
          </p:cNvSpPr>
          <p:nvPr>
            <p:ph type="title"/>
          </p:nvPr>
        </p:nvSpPr>
        <p:spPr>
          <a:xfrm>
            <a:off x="838200" y="571313"/>
            <a:ext cx="10515600" cy="1325563"/>
          </a:xfrm>
        </p:spPr>
        <p:txBody>
          <a:bodyPr/>
          <a:lstStyle/>
          <a:p>
            <a:r>
              <a:rPr lang="en-US" dirty="0"/>
              <a:t>Three categories of hypoglycemia</a:t>
            </a:r>
          </a:p>
        </p:txBody>
      </p:sp>
      <p:sp>
        <p:nvSpPr>
          <p:cNvPr id="3" name="Content Placeholder 2">
            <a:extLst>
              <a:ext uri="{FF2B5EF4-FFF2-40B4-BE49-F238E27FC236}">
                <a16:creationId xmlns:a16="http://schemas.microsoft.com/office/drawing/2014/main" id="{A34D4647-F758-13F7-FCAC-66EC0A77B4B2}"/>
              </a:ext>
            </a:extLst>
          </p:cNvPr>
          <p:cNvSpPr>
            <a:spLocks noGrp="1"/>
          </p:cNvSpPr>
          <p:nvPr>
            <p:ph idx="1"/>
          </p:nvPr>
        </p:nvSpPr>
        <p:spPr>
          <a:xfrm>
            <a:off x="658906" y="2282825"/>
            <a:ext cx="10515600" cy="4351338"/>
          </a:xfrm>
        </p:spPr>
        <p:txBody>
          <a:bodyPr>
            <a:normAutofit/>
          </a:bodyPr>
          <a:lstStyle/>
          <a:p>
            <a:pPr rtl="0" fontAlgn="base">
              <a:spcBef>
                <a:spcPts val="1200"/>
              </a:spcBef>
              <a:spcAft>
                <a:spcPts val="0"/>
              </a:spcAft>
              <a:buFont typeface="Arial" panose="020B0604020202020204" pitchFamily="34" charset="0"/>
              <a:buChar char="•"/>
            </a:pPr>
            <a:r>
              <a:rPr lang="en-US" b="1" i="0" u="none" strike="noStrike" dirty="0">
                <a:solidFill>
                  <a:schemeClr val="tx1"/>
                </a:solidFill>
                <a:effectLst/>
              </a:rPr>
              <a:t>Level 1: </a:t>
            </a:r>
            <a:r>
              <a:rPr lang="en-US" b="0" i="0" u="none" strike="noStrike" dirty="0">
                <a:solidFill>
                  <a:schemeClr val="tx1"/>
                </a:solidFill>
                <a:effectLst/>
              </a:rPr>
              <a:t>Glucose less than&lt; 70 mg/dL (3.0 mmol) and greater than&gt;54 mg/dL (3.0 mmol/L)</a:t>
            </a:r>
          </a:p>
          <a:p>
            <a:pPr rtl="0" fontAlgn="base">
              <a:spcBef>
                <a:spcPts val="0"/>
              </a:spcBef>
              <a:spcAft>
                <a:spcPts val="1200"/>
              </a:spcAft>
              <a:buFont typeface="Arial" panose="020B0604020202020204" pitchFamily="34" charset="0"/>
              <a:buChar char="•"/>
            </a:pPr>
            <a:endParaRPr lang="en-US" b="1" i="0" u="none" strike="noStrike" dirty="0">
              <a:solidFill>
                <a:schemeClr val="tx1"/>
              </a:solidFill>
              <a:effectLst/>
            </a:endParaRPr>
          </a:p>
          <a:p>
            <a:pPr rtl="0" fontAlgn="base">
              <a:spcBef>
                <a:spcPts val="0"/>
              </a:spcBef>
              <a:spcAft>
                <a:spcPts val="1200"/>
              </a:spcAft>
              <a:buFont typeface="Arial" panose="020B0604020202020204" pitchFamily="34" charset="0"/>
              <a:buChar char="•"/>
            </a:pPr>
            <a:r>
              <a:rPr lang="en-US" b="1" i="0" u="none" strike="noStrike" dirty="0">
                <a:solidFill>
                  <a:schemeClr val="tx1"/>
                </a:solidFill>
                <a:effectLst/>
              </a:rPr>
              <a:t>Level 2:</a:t>
            </a:r>
            <a:r>
              <a:rPr lang="en-US" b="0" i="0" u="none" strike="noStrike" dirty="0">
                <a:solidFill>
                  <a:schemeClr val="tx1"/>
                </a:solidFill>
                <a:effectLst/>
              </a:rPr>
              <a:t> Glucose less than &lt;54 mg/dL (3.0 mmol/dL)</a:t>
            </a:r>
          </a:p>
          <a:p>
            <a:pPr rtl="0" fontAlgn="base">
              <a:spcBef>
                <a:spcPts val="0"/>
              </a:spcBef>
              <a:spcAft>
                <a:spcPts val="1200"/>
              </a:spcAft>
              <a:buFont typeface="Arial" panose="020B0604020202020204" pitchFamily="34" charset="0"/>
              <a:buChar char="•"/>
            </a:pPr>
            <a:endParaRPr lang="en-US" b="1" i="0" u="none" strike="noStrike" dirty="0">
              <a:solidFill>
                <a:schemeClr val="tx1"/>
              </a:solidFill>
              <a:effectLst/>
            </a:endParaRPr>
          </a:p>
          <a:p>
            <a:pPr rtl="0" fontAlgn="base">
              <a:spcBef>
                <a:spcPts val="0"/>
              </a:spcBef>
              <a:spcAft>
                <a:spcPts val="1200"/>
              </a:spcAft>
              <a:buFont typeface="Arial" panose="020B0604020202020204" pitchFamily="34" charset="0"/>
              <a:buChar char="•"/>
            </a:pPr>
            <a:r>
              <a:rPr lang="en-US" b="1" i="0" u="none" strike="noStrike" dirty="0">
                <a:solidFill>
                  <a:schemeClr val="tx1"/>
                </a:solidFill>
                <a:effectLst/>
              </a:rPr>
              <a:t>Level 3:</a:t>
            </a:r>
            <a:r>
              <a:rPr lang="en-US" b="0" i="0" u="none" strike="noStrike" dirty="0">
                <a:solidFill>
                  <a:schemeClr val="tx1"/>
                </a:solidFill>
                <a:effectLst/>
              </a:rPr>
              <a:t> A severe event characterized by altered mental and/or physical status  and requiring assistance for treatment of hypoglycemia</a:t>
            </a:r>
            <a:endParaRPr lang="en-US" dirty="0">
              <a:solidFill>
                <a:schemeClr val="tx1"/>
              </a:solidFill>
            </a:endParaRPr>
          </a:p>
        </p:txBody>
      </p:sp>
    </p:spTree>
    <p:extLst>
      <p:ext uri="{BB962C8B-B14F-4D97-AF65-F5344CB8AC3E}">
        <p14:creationId xmlns:p14="http://schemas.microsoft.com/office/powerpoint/2010/main" val="427835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7169-3F59-3200-2566-76EF161D66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6AFA7C-2E80-1F73-E79F-455B302753E3}"/>
              </a:ext>
            </a:extLst>
          </p:cNvPr>
          <p:cNvSpPr>
            <a:spLocks noGrp="1"/>
          </p:cNvSpPr>
          <p:nvPr>
            <p:ph type="title"/>
          </p:nvPr>
        </p:nvSpPr>
        <p:spPr>
          <a:xfrm>
            <a:off x="1536700" y="1709738"/>
            <a:ext cx="10515600" cy="2852737"/>
          </a:xfrm>
        </p:spPr>
        <p:txBody>
          <a:bodyPr>
            <a:normAutofit fontScale="90000"/>
          </a:bodyPr>
          <a:lstStyle/>
          <a:p>
            <a:r>
              <a:rPr lang="en-US" dirty="0">
                <a:solidFill>
                  <a:schemeClr val="bg2"/>
                </a:solidFill>
              </a:rPr>
              <a:t>Recognition</a:t>
            </a:r>
            <a:br>
              <a:rPr lang="en-US" dirty="0">
                <a:solidFill>
                  <a:schemeClr val="bg2"/>
                </a:solidFill>
              </a:rPr>
            </a:br>
            <a:r>
              <a:rPr lang="en-US" dirty="0">
                <a:solidFill>
                  <a:schemeClr val="bg2"/>
                </a:solidFill>
              </a:rPr>
              <a:t>Assessment</a:t>
            </a:r>
            <a:br>
              <a:rPr lang="en-US" dirty="0"/>
            </a:br>
            <a:r>
              <a:rPr lang="en-US" dirty="0"/>
              <a:t>Treatment </a:t>
            </a:r>
            <a:br>
              <a:rPr lang="en-US" dirty="0"/>
            </a:br>
            <a:r>
              <a:rPr lang="en-US" dirty="0">
                <a:solidFill>
                  <a:schemeClr val="bg2"/>
                </a:solidFill>
              </a:rPr>
              <a:t>Monitoring</a:t>
            </a:r>
          </a:p>
        </p:txBody>
      </p:sp>
      <p:sp>
        <p:nvSpPr>
          <p:cNvPr id="3" name="Arrow: Right 2">
            <a:extLst>
              <a:ext uri="{FF2B5EF4-FFF2-40B4-BE49-F238E27FC236}">
                <a16:creationId xmlns:a16="http://schemas.microsoft.com/office/drawing/2014/main" id="{915CA9B7-367C-75DE-03D9-DC4602F90855}"/>
              </a:ext>
            </a:extLst>
          </p:cNvPr>
          <p:cNvSpPr/>
          <p:nvPr/>
        </p:nvSpPr>
        <p:spPr>
          <a:xfrm>
            <a:off x="491617" y="313610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10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23A4-D423-6966-11FA-A861EB32FB5A}"/>
              </a:ext>
            </a:extLst>
          </p:cNvPr>
          <p:cNvSpPr>
            <a:spLocks noGrp="1"/>
          </p:cNvSpPr>
          <p:nvPr>
            <p:ph type="title"/>
          </p:nvPr>
        </p:nvSpPr>
        <p:spPr>
          <a:xfrm>
            <a:off x="838200" y="365125"/>
            <a:ext cx="10515600" cy="1525819"/>
          </a:xfrm>
        </p:spPr>
        <p:txBody>
          <a:bodyPr>
            <a:normAutofit/>
          </a:bodyPr>
          <a:lstStyle/>
          <a:p>
            <a:pPr algn="ctr"/>
            <a:r>
              <a:rPr lang="en-US" sz="4000" b="0" i="0" u="none" strike="noStrike" dirty="0">
                <a:solidFill>
                  <a:schemeClr val="tx1"/>
                </a:solidFill>
                <a:effectLst/>
              </a:rPr>
              <a:t>Introduction to Diabetes in the </a:t>
            </a:r>
            <a:br>
              <a:rPr lang="en-US" sz="4000" b="0" i="0" u="none" strike="noStrike" dirty="0">
                <a:solidFill>
                  <a:schemeClr val="tx1"/>
                </a:solidFill>
                <a:effectLst/>
              </a:rPr>
            </a:br>
            <a:r>
              <a:rPr lang="en-US" sz="4000" b="0" i="0" u="none" strike="noStrike" dirty="0">
                <a:solidFill>
                  <a:schemeClr val="tx1"/>
                </a:solidFill>
                <a:effectLst/>
              </a:rPr>
              <a:t>Post-Acute and Long-Term Care Setting</a:t>
            </a:r>
            <a:endParaRPr lang="en-US" sz="4000" b="0" dirty="0">
              <a:solidFill>
                <a:schemeClr val="tx1"/>
              </a:solidFill>
            </a:endParaRPr>
          </a:p>
        </p:txBody>
      </p:sp>
      <p:sp>
        <p:nvSpPr>
          <p:cNvPr id="3" name="Content Placeholder 2">
            <a:extLst>
              <a:ext uri="{FF2B5EF4-FFF2-40B4-BE49-F238E27FC236}">
                <a16:creationId xmlns:a16="http://schemas.microsoft.com/office/drawing/2014/main" id="{4C42CADD-6692-E706-D0CD-BCBF5210C2A1}"/>
              </a:ext>
            </a:extLst>
          </p:cNvPr>
          <p:cNvSpPr>
            <a:spLocks noGrp="1"/>
          </p:cNvSpPr>
          <p:nvPr>
            <p:ph idx="1"/>
          </p:nvPr>
        </p:nvSpPr>
        <p:spPr>
          <a:xfrm>
            <a:off x="660647" y="1890944"/>
            <a:ext cx="10515600" cy="4351338"/>
          </a:xfrm>
        </p:spPr>
        <p:txBody>
          <a:bodyPr>
            <a:normAutofit fontScale="92500" lnSpcReduction="20000"/>
          </a:bodyPr>
          <a:lstStyle/>
          <a:p>
            <a:pPr>
              <a:lnSpc>
                <a:spcPct val="120000"/>
              </a:lnSpc>
              <a:spcBef>
                <a:spcPts val="0"/>
              </a:spcBef>
            </a:pPr>
            <a:r>
              <a:rPr lang="en-US" sz="2400" dirty="0">
                <a:solidFill>
                  <a:schemeClr val="tx1"/>
                </a:solidFill>
              </a:rPr>
              <a:t>The prevalence of patients with diabetes in post-acute and long-term (PALTC) facilities in the United States is estimated to be between 25% to 34%. </a:t>
            </a:r>
          </a:p>
          <a:p>
            <a:pPr>
              <a:lnSpc>
                <a:spcPct val="120000"/>
              </a:lnSpc>
              <a:spcBef>
                <a:spcPts val="0"/>
              </a:spcBef>
            </a:pPr>
            <a:endParaRPr lang="en-US" sz="2400" dirty="0">
              <a:solidFill>
                <a:schemeClr val="tx1"/>
              </a:solidFill>
            </a:endParaRPr>
          </a:p>
          <a:p>
            <a:pPr>
              <a:lnSpc>
                <a:spcPct val="120000"/>
              </a:lnSpc>
              <a:spcBef>
                <a:spcPts val="0"/>
              </a:spcBef>
            </a:pPr>
            <a:r>
              <a:rPr lang="en-US" sz="2400" dirty="0">
                <a:solidFill>
                  <a:schemeClr val="tx1"/>
                </a:solidFill>
              </a:rPr>
              <a:t>For older adults, diabetes is an independent predictor of placement in a PALTC facility.</a:t>
            </a:r>
          </a:p>
          <a:p>
            <a:pPr marL="0" indent="0">
              <a:lnSpc>
                <a:spcPct val="120000"/>
              </a:lnSpc>
              <a:spcBef>
                <a:spcPts val="0"/>
              </a:spcBef>
              <a:buNone/>
            </a:pPr>
            <a:endParaRPr lang="en-US" sz="2400" b="0" i="0" u="none" strike="noStrike" dirty="0">
              <a:solidFill>
                <a:schemeClr val="tx1"/>
              </a:solidFill>
              <a:effectLst/>
            </a:endParaRPr>
          </a:p>
          <a:p>
            <a:pPr>
              <a:lnSpc>
                <a:spcPct val="120000"/>
              </a:lnSpc>
              <a:spcBef>
                <a:spcPts val="0"/>
              </a:spcBef>
            </a:pPr>
            <a:r>
              <a:rPr lang="en-US" sz="2400" b="0" i="0" u="none" strike="noStrike" dirty="0">
                <a:solidFill>
                  <a:schemeClr val="tx1"/>
                </a:solidFill>
                <a:effectLst/>
              </a:rPr>
              <a:t>Patients with diabetes in PALTC facilities are a vulnerable group who often take multiple medications; experience frequent infections; and have high rates of cardiovascular complications, dehydration, hospitalizations, hyperosmolar states, functional decline and cognitive impairment. </a:t>
            </a:r>
          </a:p>
          <a:p>
            <a:pPr marL="0" indent="0">
              <a:lnSpc>
                <a:spcPct val="120000"/>
              </a:lnSpc>
              <a:spcBef>
                <a:spcPts val="0"/>
              </a:spcBef>
              <a:buNone/>
            </a:pPr>
            <a:endParaRPr lang="en-US" sz="2400" dirty="0">
              <a:solidFill>
                <a:schemeClr val="tx1"/>
              </a:solidFill>
            </a:endParaRPr>
          </a:p>
          <a:p>
            <a:pPr marL="0" indent="0">
              <a:lnSpc>
                <a:spcPct val="120000"/>
              </a:lnSpc>
              <a:spcBef>
                <a:spcPts val="0"/>
              </a:spcBef>
              <a:buNone/>
            </a:pPr>
            <a:endParaRPr lang="en-US" sz="1900" dirty="0">
              <a:solidFill>
                <a:schemeClr val="tx1"/>
              </a:solidFill>
            </a:endParaRPr>
          </a:p>
        </p:txBody>
      </p:sp>
    </p:spTree>
    <p:extLst>
      <p:ext uri="{BB962C8B-B14F-4D97-AF65-F5344CB8AC3E}">
        <p14:creationId xmlns:p14="http://schemas.microsoft.com/office/powerpoint/2010/main" val="215560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24-08-25 at 10.09.17 PM.png"/>
          <p:cNvPicPr>
            <a:picLocks noChangeAspect="1"/>
          </p:cNvPicPr>
          <p:nvPr/>
        </p:nvPicPr>
        <p:blipFill rotWithShape="1">
          <a:blip r:embed="rId2">
            <a:extLst>
              <a:ext uri="{28A0092B-C50C-407E-A947-70E740481C1C}">
                <a14:useLocalDpi xmlns:a14="http://schemas.microsoft.com/office/drawing/2010/main" val="0"/>
              </a:ext>
            </a:extLst>
          </a:blip>
          <a:srcRect t="1557" r="1076"/>
          <a:stretch/>
        </p:blipFill>
        <p:spPr>
          <a:xfrm>
            <a:off x="1790699" y="667090"/>
            <a:ext cx="8983621" cy="619091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B57DD3-959B-11EF-3540-C82914CAC8B0}"/>
              </a:ext>
            </a:extLst>
          </p:cNvPr>
          <p:cNvSpPr txBox="1"/>
          <p:nvPr/>
        </p:nvSpPr>
        <p:spPr>
          <a:xfrm>
            <a:off x="1731615" y="279300"/>
            <a:ext cx="2266014" cy="369332"/>
          </a:xfrm>
          <a:prstGeom prst="rect">
            <a:avLst/>
          </a:prstGeom>
          <a:noFill/>
        </p:spPr>
        <p:txBody>
          <a:bodyPr wrap="square" rtlCol="0">
            <a:spAutoFit/>
          </a:bodyPr>
          <a:lstStyle/>
          <a:p>
            <a:r>
              <a:rPr lang="en-US" dirty="0">
                <a:solidFill>
                  <a:schemeClr val="accent1"/>
                </a:solidFill>
              </a:rPr>
              <a:t>Table 12 from CPG</a:t>
            </a:r>
          </a:p>
        </p:txBody>
      </p:sp>
    </p:spTree>
    <p:extLst>
      <p:ext uri="{BB962C8B-B14F-4D97-AF65-F5344CB8AC3E}">
        <p14:creationId xmlns:p14="http://schemas.microsoft.com/office/powerpoint/2010/main" val="276176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864E-3795-54C2-5106-2FAB6BDB28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3CE704-7496-6800-700C-7971445C9827}"/>
              </a:ext>
            </a:extLst>
          </p:cNvPr>
          <p:cNvSpPr>
            <a:spLocks noGrp="1"/>
          </p:cNvSpPr>
          <p:nvPr>
            <p:ph type="title"/>
          </p:nvPr>
        </p:nvSpPr>
        <p:spPr/>
        <p:txBody>
          <a:bodyPr>
            <a:normAutofit/>
          </a:bodyPr>
          <a:lstStyle/>
          <a:p>
            <a:br>
              <a:rPr lang="en-US" dirty="0">
                <a:solidFill>
                  <a:schemeClr val="bg2"/>
                </a:solidFill>
              </a:rPr>
            </a:br>
            <a:endParaRPr lang="en-US" dirty="0"/>
          </a:p>
        </p:txBody>
      </p:sp>
      <p:sp>
        <p:nvSpPr>
          <p:cNvPr id="8" name="Text Placeholder 7">
            <a:extLst>
              <a:ext uri="{FF2B5EF4-FFF2-40B4-BE49-F238E27FC236}">
                <a16:creationId xmlns:a16="http://schemas.microsoft.com/office/drawing/2014/main" id="{F5F6E22A-2121-7275-66E1-61139DF91E93}"/>
              </a:ext>
            </a:extLst>
          </p:cNvPr>
          <p:cNvSpPr>
            <a:spLocks noGrp="1"/>
          </p:cNvSpPr>
          <p:nvPr>
            <p:ph type="body" idx="1"/>
          </p:nvPr>
        </p:nvSpPr>
        <p:spPr>
          <a:xfrm>
            <a:off x="831850" y="4204452"/>
            <a:ext cx="10515600" cy="1500187"/>
          </a:xfrm>
        </p:spPr>
        <p:txBody>
          <a:bodyPr>
            <a:noAutofit/>
          </a:bodyPr>
          <a:lstStyle/>
          <a:p>
            <a:r>
              <a:rPr lang="en-US" sz="6000" dirty="0">
                <a:solidFill>
                  <a:schemeClr val="accent3"/>
                </a:solidFill>
              </a:rPr>
              <a:t>Overview of Available Oral Antidiabetic Agents</a:t>
            </a:r>
            <a:endParaRPr lang="en-US" sz="6000" dirty="0"/>
          </a:p>
        </p:txBody>
      </p:sp>
    </p:spTree>
    <p:extLst>
      <p:ext uri="{BB962C8B-B14F-4D97-AF65-F5344CB8AC3E}">
        <p14:creationId xmlns:p14="http://schemas.microsoft.com/office/powerpoint/2010/main" val="251714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A3D6E1-3FE8-2C53-676E-FB117B9ADCEF}"/>
              </a:ext>
            </a:extLst>
          </p:cNvPr>
          <p:cNvPicPr>
            <a:picLocks noChangeAspect="1"/>
          </p:cNvPicPr>
          <p:nvPr/>
        </p:nvPicPr>
        <p:blipFill>
          <a:blip r:embed="rId2"/>
          <a:stretch>
            <a:fillRect/>
          </a:stretch>
        </p:blipFill>
        <p:spPr>
          <a:xfrm>
            <a:off x="0" y="297305"/>
            <a:ext cx="12192000" cy="6263389"/>
          </a:xfrm>
          <a:prstGeom prst="rect">
            <a:avLst/>
          </a:prstGeom>
        </p:spPr>
      </p:pic>
    </p:spTree>
    <p:extLst>
      <p:ext uri="{BB962C8B-B14F-4D97-AF65-F5344CB8AC3E}">
        <p14:creationId xmlns:p14="http://schemas.microsoft.com/office/powerpoint/2010/main" val="262965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C12AA2-7514-6F55-C395-A3FFF0D1930A}"/>
              </a:ext>
            </a:extLst>
          </p:cNvPr>
          <p:cNvPicPr>
            <a:picLocks noChangeAspect="1"/>
          </p:cNvPicPr>
          <p:nvPr/>
        </p:nvPicPr>
        <p:blipFill>
          <a:blip r:embed="rId2"/>
          <a:stretch>
            <a:fillRect/>
          </a:stretch>
        </p:blipFill>
        <p:spPr>
          <a:xfrm>
            <a:off x="0" y="227306"/>
            <a:ext cx="12192000" cy="6403387"/>
          </a:xfrm>
          <a:prstGeom prst="rect">
            <a:avLst/>
          </a:prstGeom>
        </p:spPr>
      </p:pic>
    </p:spTree>
    <p:extLst>
      <p:ext uri="{BB962C8B-B14F-4D97-AF65-F5344CB8AC3E}">
        <p14:creationId xmlns:p14="http://schemas.microsoft.com/office/powerpoint/2010/main" val="302298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3B98B-6212-BAD2-0E30-4A847192E204}"/>
              </a:ext>
            </a:extLst>
          </p:cNvPr>
          <p:cNvPicPr>
            <a:picLocks noChangeAspect="1"/>
          </p:cNvPicPr>
          <p:nvPr/>
        </p:nvPicPr>
        <p:blipFill>
          <a:blip r:embed="rId2"/>
          <a:stretch>
            <a:fillRect/>
          </a:stretch>
        </p:blipFill>
        <p:spPr>
          <a:xfrm>
            <a:off x="0" y="692952"/>
            <a:ext cx="12192000" cy="5472096"/>
          </a:xfrm>
          <a:prstGeom prst="rect">
            <a:avLst/>
          </a:prstGeom>
        </p:spPr>
      </p:pic>
    </p:spTree>
    <p:extLst>
      <p:ext uri="{BB962C8B-B14F-4D97-AF65-F5344CB8AC3E}">
        <p14:creationId xmlns:p14="http://schemas.microsoft.com/office/powerpoint/2010/main" val="802579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Insulin Therapy</a:t>
            </a:r>
          </a:p>
        </p:txBody>
      </p:sp>
      <p:sp>
        <p:nvSpPr>
          <p:cNvPr id="4" name="Content Placeholder 3"/>
          <p:cNvSpPr>
            <a:spLocks noGrp="1"/>
          </p:cNvSpPr>
          <p:nvPr>
            <p:ph idx="1"/>
          </p:nvPr>
        </p:nvSpPr>
        <p:spPr/>
        <p:txBody>
          <a:bodyPr>
            <a:normAutofit/>
          </a:bodyPr>
          <a:lstStyle/>
          <a:p>
            <a:r>
              <a:rPr lang="en-US" sz="2400" b="0" i="0" u="none" strike="noStrike" dirty="0">
                <a:solidFill>
                  <a:schemeClr val="tx1"/>
                </a:solidFill>
                <a:effectLst/>
              </a:rPr>
              <a:t>Because type 2 diabetes is characterized by resistance to insulin, and later in the course of the disease by the progressive failure of the pancreas to produce insulin, many patients with diabetes in the PA/LTC setting may eventually require insulin therapy to manage their disease.</a:t>
            </a:r>
          </a:p>
          <a:p>
            <a:endParaRPr lang="en-US" sz="2400" dirty="0">
              <a:solidFill>
                <a:schemeClr val="tx1"/>
              </a:solidFill>
            </a:endParaRPr>
          </a:p>
          <a:p>
            <a:r>
              <a:rPr lang="en-US" sz="2400" b="0" i="0" u="none" strike="noStrike" dirty="0">
                <a:solidFill>
                  <a:schemeClr val="tx1"/>
                </a:solidFill>
                <a:effectLst/>
              </a:rPr>
              <a:t>The addition of basal insulin is usually an effective intervention when oral agents alone do not achieve target blood glucose levels</a:t>
            </a:r>
            <a:endParaRPr lang="en-US" sz="2400" dirty="0">
              <a:solidFill>
                <a:schemeClr val="tx1"/>
              </a:solidFill>
            </a:endParaRPr>
          </a:p>
        </p:txBody>
      </p:sp>
    </p:spTree>
    <p:extLst>
      <p:ext uri="{BB962C8B-B14F-4D97-AF65-F5344CB8AC3E}">
        <p14:creationId xmlns:p14="http://schemas.microsoft.com/office/powerpoint/2010/main" val="2457149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BC91-D694-1C45-3D70-72BCD7C9ADAB}"/>
              </a:ext>
            </a:extLst>
          </p:cNvPr>
          <p:cNvSpPr>
            <a:spLocks noGrp="1"/>
          </p:cNvSpPr>
          <p:nvPr>
            <p:ph type="title"/>
          </p:nvPr>
        </p:nvSpPr>
        <p:spPr/>
        <p:txBody>
          <a:bodyPr/>
          <a:lstStyle/>
          <a:p>
            <a:r>
              <a:rPr lang="en-US" dirty="0"/>
              <a:t>Types of Insulin</a:t>
            </a:r>
          </a:p>
        </p:txBody>
      </p:sp>
      <p:sp>
        <p:nvSpPr>
          <p:cNvPr id="3" name="Content Placeholder 2">
            <a:extLst>
              <a:ext uri="{FF2B5EF4-FFF2-40B4-BE49-F238E27FC236}">
                <a16:creationId xmlns:a16="http://schemas.microsoft.com/office/drawing/2014/main" id="{66D45285-10E6-E96F-6692-CFB616DD240B}"/>
              </a:ext>
            </a:extLst>
          </p:cNvPr>
          <p:cNvSpPr>
            <a:spLocks noGrp="1"/>
          </p:cNvSpPr>
          <p:nvPr>
            <p:ph idx="1"/>
          </p:nvPr>
        </p:nvSpPr>
        <p:spPr>
          <a:xfrm>
            <a:off x="694765" y="1901532"/>
            <a:ext cx="10515600" cy="4690216"/>
          </a:xfrm>
        </p:spPr>
        <p:txBody>
          <a:bodyPr>
            <a:normAutofit fontScale="92500"/>
          </a:bodyPr>
          <a:lstStyle/>
          <a:p>
            <a:pPr>
              <a:lnSpc>
                <a:spcPct val="120000"/>
              </a:lnSpc>
              <a:spcBef>
                <a:spcPts val="0"/>
              </a:spcBef>
            </a:pPr>
            <a:r>
              <a:rPr lang="en-US" dirty="0"/>
              <a:t>Rapid Acting: Insulin Lispro (Humalog, </a:t>
            </a:r>
            <a:r>
              <a:rPr lang="en-US" dirty="0" err="1"/>
              <a:t>Lyumjev</a:t>
            </a:r>
            <a:r>
              <a:rPr lang="en-US" dirty="0"/>
              <a:t>, </a:t>
            </a:r>
            <a:r>
              <a:rPr lang="en-US" dirty="0" err="1"/>
              <a:t>Admelog</a:t>
            </a:r>
            <a:r>
              <a:rPr lang="en-US" dirty="0"/>
              <a:t>), Insulin </a:t>
            </a:r>
            <a:r>
              <a:rPr lang="en-US" dirty="0" err="1"/>
              <a:t>Aspart</a:t>
            </a:r>
            <a:r>
              <a:rPr lang="en-US" dirty="0"/>
              <a:t> (Novolog, </a:t>
            </a:r>
            <a:r>
              <a:rPr lang="en-US" dirty="0" err="1"/>
              <a:t>Flasp</a:t>
            </a:r>
            <a:r>
              <a:rPr lang="en-US" dirty="0"/>
              <a:t>), Insulin </a:t>
            </a:r>
            <a:r>
              <a:rPr lang="en-US" dirty="0" err="1"/>
              <a:t>Glulisine</a:t>
            </a:r>
            <a:r>
              <a:rPr lang="en-US" dirty="0"/>
              <a:t> (</a:t>
            </a:r>
            <a:r>
              <a:rPr lang="en-US" dirty="0" err="1"/>
              <a:t>Apidra</a:t>
            </a:r>
            <a:r>
              <a:rPr lang="en-US" dirty="0"/>
              <a:t>)</a:t>
            </a:r>
          </a:p>
          <a:p>
            <a:r>
              <a:rPr lang="en-US" dirty="0"/>
              <a:t>Short Acting: Insulin Human regular (Humulin R, Novolin R)</a:t>
            </a:r>
          </a:p>
          <a:p>
            <a:r>
              <a:rPr lang="en-US" dirty="0"/>
              <a:t>Intermediate Acting: NPH Insulin (Humulin N, Novolin N)</a:t>
            </a:r>
          </a:p>
          <a:p>
            <a:r>
              <a:rPr lang="en-US" dirty="0"/>
              <a:t>Long Acting: Insulin Glargine (Lantus, </a:t>
            </a:r>
            <a:r>
              <a:rPr lang="en-US" dirty="0" err="1"/>
              <a:t>Basalgar</a:t>
            </a:r>
            <a:r>
              <a:rPr lang="en-US" dirty="0"/>
              <a:t>, </a:t>
            </a:r>
            <a:r>
              <a:rPr lang="en-US" dirty="0" err="1"/>
              <a:t>Semglee</a:t>
            </a:r>
            <a:r>
              <a:rPr lang="en-US" dirty="0"/>
              <a:t>), Insulin Detemir</a:t>
            </a:r>
          </a:p>
          <a:p>
            <a:r>
              <a:rPr lang="en-US" dirty="0"/>
              <a:t>Ultra-long acting: Insulin </a:t>
            </a:r>
            <a:r>
              <a:rPr lang="en-US" dirty="0" err="1"/>
              <a:t>Degludec</a:t>
            </a:r>
            <a:r>
              <a:rPr lang="en-US" dirty="0"/>
              <a:t> (Tresiba), Insulin glargine (</a:t>
            </a:r>
            <a:r>
              <a:rPr lang="en-US" dirty="0" err="1"/>
              <a:t>Toujeo</a:t>
            </a:r>
            <a:r>
              <a:rPr lang="en-US" dirty="0"/>
              <a:t>)</a:t>
            </a:r>
          </a:p>
          <a:p>
            <a:r>
              <a:rPr lang="en-US" dirty="0"/>
              <a:t>Ultra-rapid acting: </a:t>
            </a:r>
            <a:r>
              <a:rPr lang="en-US" dirty="0" err="1"/>
              <a:t>Afrezza</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70781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6EC96-2220-3072-1CD8-EFB88EF83752}"/>
              </a:ext>
            </a:extLst>
          </p:cNvPr>
          <p:cNvSpPr>
            <a:spLocks noGrp="1"/>
          </p:cNvSpPr>
          <p:nvPr>
            <p:ph idx="4294967295"/>
          </p:nvPr>
        </p:nvSpPr>
        <p:spPr>
          <a:xfrm>
            <a:off x="1332690" y="1279458"/>
            <a:ext cx="9237696" cy="4129121"/>
          </a:xfrm>
        </p:spPr>
        <p:txBody>
          <a:bodyPr/>
          <a:lstStyle/>
          <a:p>
            <a:pPr marL="0" indent="0">
              <a:buNone/>
            </a:pPr>
            <a:endParaRPr lang="en-US" b="1" u="sng" dirty="0"/>
          </a:p>
          <a:p>
            <a:pPr marL="0" indent="0">
              <a:buNone/>
            </a:pPr>
            <a:r>
              <a:rPr lang="en-US" sz="2400" b="1" u="sng" dirty="0"/>
              <a:t>Premixed Fixed-Dose Combination Insulins</a:t>
            </a:r>
          </a:p>
          <a:p>
            <a:r>
              <a:rPr lang="en-US" sz="2400" dirty="0"/>
              <a:t>Standard combinations: Regular Human Insulin (Humulin 70/30, Novolin 70/30)</a:t>
            </a:r>
          </a:p>
          <a:p>
            <a:r>
              <a:rPr lang="en-US" sz="2400" dirty="0"/>
              <a:t>Analog combinations: Lispro (Humalog 50/50, Humalog 75/25); </a:t>
            </a:r>
            <a:r>
              <a:rPr lang="en-US" sz="2400" dirty="0" err="1"/>
              <a:t>Aspart</a:t>
            </a:r>
            <a:r>
              <a:rPr lang="en-US" sz="2400" dirty="0"/>
              <a:t> (Novolog 70/30)</a:t>
            </a:r>
          </a:p>
          <a:p>
            <a:endParaRPr lang="en-US" sz="2400" dirty="0"/>
          </a:p>
          <a:p>
            <a:pPr marL="0" indent="0">
              <a:buNone/>
            </a:pPr>
            <a:r>
              <a:rPr lang="en-US" sz="2400" b="1" u="sng" dirty="0"/>
              <a:t>Inhaled Insulin</a:t>
            </a:r>
          </a:p>
          <a:p>
            <a:pPr marL="0" indent="0">
              <a:buNone/>
            </a:pPr>
            <a:r>
              <a:rPr lang="en-US" sz="2400" dirty="0"/>
              <a:t>Inhalation powder</a:t>
            </a:r>
          </a:p>
          <a:p>
            <a:pPr marL="0" indent="0">
              <a:buNone/>
            </a:pPr>
            <a:endParaRPr lang="en-US" dirty="0"/>
          </a:p>
        </p:txBody>
      </p:sp>
    </p:spTree>
    <p:extLst>
      <p:ext uri="{BB962C8B-B14F-4D97-AF65-F5344CB8AC3E}">
        <p14:creationId xmlns:p14="http://schemas.microsoft.com/office/powerpoint/2010/main" val="77604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24-08-25 at 10.56.35 PM.png"/>
          <p:cNvPicPr>
            <a:picLocks noChangeAspect="1"/>
          </p:cNvPicPr>
          <p:nvPr/>
        </p:nvPicPr>
        <p:blipFill>
          <a:blip r:embed="rId2">
            <a:extLst>
              <a:ext uri="{28A0092B-C50C-407E-A947-70E740481C1C}">
                <a14:useLocalDpi xmlns:a14="http://schemas.microsoft.com/office/drawing/2010/main" val="0"/>
              </a:ext>
            </a:extLst>
          </a:blip>
          <a:srcRect r="3706" b="1"/>
          <a:stretch/>
        </p:blipFill>
        <p:spPr>
          <a:xfrm>
            <a:off x="628650" y="987511"/>
            <a:ext cx="10687050" cy="5632364"/>
          </a:xfrm>
          <a:prstGeom prst="rect">
            <a:avLst/>
          </a:prstGeom>
        </p:spPr>
      </p:pic>
      <p:sp>
        <p:nvSpPr>
          <p:cNvPr id="2" name="TextBox 1">
            <a:extLst>
              <a:ext uri="{FF2B5EF4-FFF2-40B4-BE49-F238E27FC236}">
                <a16:creationId xmlns:a16="http://schemas.microsoft.com/office/drawing/2014/main" id="{20927364-16A4-77C9-1C90-37C843D9EE37}"/>
              </a:ext>
            </a:extLst>
          </p:cNvPr>
          <p:cNvSpPr txBox="1"/>
          <p:nvPr/>
        </p:nvSpPr>
        <p:spPr>
          <a:xfrm>
            <a:off x="628650" y="462838"/>
            <a:ext cx="2181225" cy="369332"/>
          </a:xfrm>
          <a:prstGeom prst="rect">
            <a:avLst/>
          </a:prstGeom>
          <a:solidFill>
            <a:schemeClr val="bg1"/>
          </a:solidFill>
        </p:spPr>
        <p:txBody>
          <a:bodyPr wrap="square" rtlCol="0">
            <a:spAutoFit/>
          </a:bodyPr>
          <a:lstStyle/>
          <a:p>
            <a:r>
              <a:rPr lang="en-US" dirty="0">
                <a:solidFill>
                  <a:schemeClr val="accent1"/>
                </a:solidFill>
              </a:rPr>
              <a:t>Table 19 from CPG</a:t>
            </a:r>
          </a:p>
        </p:txBody>
      </p:sp>
    </p:spTree>
    <p:extLst>
      <p:ext uri="{BB962C8B-B14F-4D97-AF65-F5344CB8AC3E}">
        <p14:creationId xmlns:p14="http://schemas.microsoft.com/office/powerpoint/2010/main" val="1525777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Rectangle 174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4F3F27C2-3868-D304-499F-5EF00BEFBC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6905" y="643467"/>
            <a:ext cx="8878189" cy="55710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85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68E7-3B75-2007-9EA7-8DB1CF971C41}"/>
              </a:ext>
            </a:extLst>
          </p:cNvPr>
          <p:cNvSpPr>
            <a:spLocks noGrp="1"/>
          </p:cNvSpPr>
          <p:nvPr>
            <p:ph type="title"/>
          </p:nvPr>
        </p:nvSpPr>
        <p:spPr>
          <a:xfrm>
            <a:off x="838200" y="542678"/>
            <a:ext cx="10515600" cy="1325563"/>
          </a:xfrm>
        </p:spPr>
        <p:txBody>
          <a:bodyPr>
            <a:normAutofit/>
          </a:bodyPr>
          <a:lstStyle/>
          <a:p>
            <a:r>
              <a:rPr lang="en-US" sz="4000" dirty="0">
                <a:solidFill>
                  <a:schemeClr val="tx1"/>
                </a:solidFill>
              </a:rPr>
              <a:t>Scope of the Problem</a:t>
            </a:r>
          </a:p>
        </p:txBody>
      </p:sp>
      <p:sp>
        <p:nvSpPr>
          <p:cNvPr id="3" name="Content Placeholder 2">
            <a:extLst>
              <a:ext uri="{FF2B5EF4-FFF2-40B4-BE49-F238E27FC236}">
                <a16:creationId xmlns:a16="http://schemas.microsoft.com/office/drawing/2014/main" id="{6D0973A0-5A07-CA94-5E29-C04ACD52877B}"/>
              </a:ext>
            </a:extLst>
          </p:cNvPr>
          <p:cNvSpPr>
            <a:spLocks noGrp="1"/>
          </p:cNvSpPr>
          <p:nvPr>
            <p:ph idx="1"/>
          </p:nvPr>
        </p:nvSpPr>
        <p:spPr>
          <a:xfrm>
            <a:off x="536359" y="1962997"/>
            <a:ext cx="10515600" cy="4673310"/>
          </a:xfrm>
        </p:spPr>
        <p:txBody>
          <a:bodyPr>
            <a:normAutofit fontScale="77500" lnSpcReduction="20000"/>
          </a:bodyPr>
          <a:lstStyle/>
          <a:p>
            <a:pPr>
              <a:lnSpc>
                <a:spcPct val="120000"/>
              </a:lnSpc>
              <a:spcBef>
                <a:spcPts val="0"/>
              </a:spcBef>
            </a:pPr>
            <a:r>
              <a:rPr lang="en-US" sz="2600" b="0" i="0" u="none" strike="noStrike" dirty="0">
                <a:solidFill>
                  <a:schemeClr val="tx1"/>
                </a:solidFill>
                <a:effectLst/>
              </a:rPr>
              <a:t>Multiple comorbidities, functional impairments, and psychosocial issues may increase the complexity of diabetes management in the post-acute and long-term care (PALTC) setting.</a:t>
            </a:r>
          </a:p>
          <a:p>
            <a:pPr>
              <a:lnSpc>
                <a:spcPct val="120000"/>
              </a:lnSpc>
              <a:spcBef>
                <a:spcPts val="0"/>
              </a:spcBef>
            </a:pPr>
            <a:endParaRPr lang="en-US" sz="2600" dirty="0">
              <a:solidFill>
                <a:schemeClr val="tx1"/>
              </a:solidFill>
            </a:endParaRPr>
          </a:p>
          <a:p>
            <a:pPr>
              <a:lnSpc>
                <a:spcPct val="120000"/>
              </a:lnSpc>
              <a:spcBef>
                <a:spcPts val="0"/>
              </a:spcBef>
            </a:pPr>
            <a:r>
              <a:rPr lang="en-US" sz="2600" b="0" i="0" u="none" strike="noStrike" dirty="0">
                <a:solidFill>
                  <a:schemeClr val="tx1"/>
                </a:solidFill>
                <a:effectLst/>
              </a:rPr>
              <a:t>In patients with dementia, hyperglycemia and hypoglycemia may impair cognition, while chronic hyperglycemia may contribute to further functional decline. Hyperglycemia may also decrease pain thresholds, impair vision, impede wound healing, and increase risk for falls.</a:t>
            </a:r>
          </a:p>
          <a:p>
            <a:pPr>
              <a:lnSpc>
                <a:spcPct val="120000"/>
              </a:lnSpc>
              <a:spcBef>
                <a:spcPts val="0"/>
              </a:spcBef>
            </a:pPr>
            <a:endParaRPr lang="en-US" sz="2600" b="0" i="0" u="none" strike="noStrike" dirty="0">
              <a:solidFill>
                <a:schemeClr val="tx1"/>
              </a:solidFill>
              <a:effectLst/>
            </a:endParaRPr>
          </a:p>
          <a:p>
            <a:pPr>
              <a:lnSpc>
                <a:spcPct val="120000"/>
              </a:lnSpc>
              <a:spcBef>
                <a:spcPts val="0"/>
              </a:spcBef>
            </a:pPr>
            <a:r>
              <a:rPr lang="en-US" sz="2600" b="0" i="0" u="none" strike="noStrike" dirty="0">
                <a:solidFill>
                  <a:schemeClr val="tx1"/>
                </a:solidFill>
                <a:effectLst/>
              </a:rPr>
              <a:t>Increased attention is now focused on cardiovascular-kidney-metabolic health, as described by a </a:t>
            </a:r>
            <a:r>
              <a:rPr lang="en-US" sz="2600" b="0" i="0" u="sng" strike="noStrike" dirty="0">
                <a:solidFill>
                  <a:schemeClr val="tx1"/>
                </a:solidFill>
                <a:effectLst/>
                <a:hlinkClick r:id="rId2">
                  <a:extLst>
                    <a:ext uri="{A12FA001-AC4F-418D-AE19-62706E023703}">
                      <ahyp:hlinkClr xmlns:ahyp="http://schemas.microsoft.com/office/drawing/2018/hyperlinkcolor" val="tx"/>
                    </a:ext>
                  </a:extLst>
                </a:hlinkClick>
              </a:rPr>
              <a:t>2023 Presidential Advisory from the American Heart Association</a:t>
            </a:r>
            <a:r>
              <a:rPr lang="en-US" sz="2600" b="0" i="0" u="none" strike="noStrike" dirty="0">
                <a:solidFill>
                  <a:schemeClr val="tx1"/>
                </a:solidFill>
                <a:effectLst/>
              </a:rPr>
              <a:t>. It is essential that healthcare providers who are caring for patients with diabetes understand the role that diabetes management plays in a patient’s overall health and well-being.</a:t>
            </a:r>
            <a:endParaRPr lang="en-US" sz="2600" dirty="0">
              <a:solidFill>
                <a:schemeClr val="tx1"/>
              </a:solidFill>
            </a:endParaRPr>
          </a:p>
          <a:p>
            <a:endParaRPr lang="en-US" dirty="0"/>
          </a:p>
        </p:txBody>
      </p:sp>
    </p:spTree>
    <p:extLst>
      <p:ext uri="{BB962C8B-B14F-4D97-AF65-F5344CB8AC3E}">
        <p14:creationId xmlns:p14="http://schemas.microsoft.com/office/powerpoint/2010/main" val="2443021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4-08-25 at 10.40.27 PM.png"/>
          <p:cNvPicPr>
            <a:picLocks noChangeAspect="1"/>
          </p:cNvPicPr>
          <p:nvPr/>
        </p:nvPicPr>
        <p:blipFill rotWithShape="1">
          <a:blip r:embed="rId2">
            <a:extLst>
              <a:ext uri="{28A0092B-C50C-407E-A947-70E740481C1C}">
                <a14:useLocalDpi xmlns:a14="http://schemas.microsoft.com/office/drawing/2010/main" val="0"/>
              </a:ext>
            </a:extLst>
          </a:blip>
          <a:srcRect r="7096"/>
          <a:stretch/>
        </p:blipFill>
        <p:spPr>
          <a:xfrm rot="5400000">
            <a:off x="3319106" y="-1854515"/>
            <a:ext cx="5664620" cy="111598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hreePt" dir="t"/>
          </a:scene3d>
        </p:spPr>
      </p:pic>
      <p:sp>
        <p:nvSpPr>
          <p:cNvPr id="2" name="TextBox 1">
            <a:extLst>
              <a:ext uri="{FF2B5EF4-FFF2-40B4-BE49-F238E27FC236}">
                <a16:creationId xmlns:a16="http://schemas.microsoft.com/office/drawing/2014/main" id="{B9D82E94-B41F-201D-2032-E366BF91559E}"/>
              </a:ext>
            </a:extLst>
          </p:cNvPr>
          <p:cNvSpPr txBox="1"/>
          <p:nvPr/>
        </p:nvSpPr>
        <p:spPr>
          <a:xfrm>
            <a:off x="590550" y="714375"/>
            <a:ext cx="2133600" cy="369332"/>
          </a:xfrm>
          <a:prstGeom prst="rect">
            <a:avLst/>
          </a:prstGeom>
          <a:noFill/>
        </p:spPr>
        <p:txBody>
          <a:bodyPr wrap="square" rtlCol="0">
            <a:spAutoFit/>
          </a:bodyPr>
          <a:lstStyle/>
          <a:p>
            <a:r>
              <a:rPr lang="en-US" dirty="0">
                <a:solidFill>
                  <a:schemeClr val="accent1"/>
                </a:solidFill>
              </a:rPr>
              <a:t>Table 16 from CPG</a:t>
            </a:r>
          </a:p>
        </p:txBody>
      </p:sp>
    </p:spTree>
    <p:extLst>
      <p:ext uri="{BB962C8B-B14F-4D97-AF65-F5344CB8AC3E}">
        <p14:creationId xmlns:p14="http://schemas.microsoft.com/office/powerpoint/2010/main" val="2171563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2220D-7DFD-28E8-6419-512EAB309EF9}"/>
              </a:ext>
            </a:extLst>
          </p:cNvPr>
          <p:cNvSpPr>
            <a:spLocks noGrp="1"/>
          </p:cNvSpPr>
          <p:nvPr>
            <p:ph idx="1"/>
          </p:nvPr>
        </p:nvSpPr>
        <p:spPr/>
        <p:txBody>
          <a:bodyPr/>
          <a:lstStyle/>
          <a:p>
            <a:pPr marL="0" indent="0" rtl="0">
              <a:spcBef>
                <a:spcPts val="1200"/>
              </a:spcBef>
              <a:spcAft>
                <a:spcPts val="1200"/>
              </a:spcAft>
              <a:buNone/>
            </a:pPr>
            <a:r>
              <a:rPr lang="en-US" sz="2500" b="0" i="0" u="none" strike="noStrike" dirty="0">
                <a:solidFill>
                  <a:schemeClr val="tx1"/>
                </a:solidFill>
                <a:effectLst/>
              </a:rPr>
              <a:t>The “Rule of 15” says to administer 15 grams of carbohydrates and recheck the patient’s blood glucose level sugar in 15 minutes. If the glucose level is still less than 70 mg/dl, administer another 15 grams of carbohydrates and recheck after 15 minutes. Repeat this process until the patient’s blood glucose level increases. Examples of 15 grams of carbohydrates are</a:t>
            </a:r>
            <a:endParaRPr lang="en-US" sz="2500" b="0" dirty="0">
              <a:solidFill>
                <a:schemeClr val="tx1"/>
              </a:solidFill>
              <a:effectLst/>
            </a:endParaRPr>
          </a:p>
          <a:p>
            <a:pPr rtl="0" fontAlgn="base">
              <a:spcBef>
                <a:spcPts val="1200"/>
              </a:spcBef>
              <a:spcAft>
                <a:spcPts val="0"/>
              </a:spcAft>
              <a:buFont typeface="Arial" panose="020B0604020202020204" pitchFamily="34" charset="0"/>
              <a:buChar char="•"/>
            </a:pPr>
            <a:r>
              <a:rPr lang="en-US" sz="2500" b="0" i="0" u="none" strike="noStrike" dirty="0">
                <a:solidFill>
                  <a:schemeClr val="tx1"/>
                </a:solidFill>
                <a:effectLst/>
              </a:rPr>
              <a:t>Three 5-gram glucose tablets</a:t>
            </a:r>
          </a:p>
          <a:p>
            <a:pPr rtl="0" fontAlgn="base">
              <a:spcBef>
                <a:spcPts val="0"/>
              </a:spcBef>
              <a:spcAft>
                <a:spcPts val="0"/>
              </a:spcAft>
              <a:buFont typeface="Arial" panose="020B0604020202020204" pitchFamily="34" charset="0"/>
              <a:buChar char="•"/>
            </a:pPr>
            <a:r>
              <a:rPr lang="en-US" sz="2500" b="0" i="0" u="none" strike="noStrike" dirty="0">
                <a:solidFill>
                  <a:schemeClr val="tx1"/>
                </a:solidFill>
                <a:effectLst/>
              </a:rPr>
              <a:t>Four 4-gram glucose tablets</a:t>
            </a:r>
          </a:p>
          <a:p>
            <a:pPr rtl="0" fontAlgn="base">
              <a:spcBef>
                <a:spcPts val="0"/>
              </a:spcBef>
              <a:spcAft>
                <a:spcPts val="0"/>
              </a:spcAft>
              <a:buFont typeface="Arial" panose="020B0604020202020204" pitchFamily="34" charset="0"/>
              <a:buChar char="•"/>
            </a:pPr>
            <a:r>
              <a:rPr lang="en-US" sz="2500" b="0" i="0" u="none" strike="noStrike" dirty="0">
                <a:solidFill>
                  <a:schemeClr val="tx1"/>
                </a:solidFill>
                <a:effectLst/>
              </a:rPr>
              <a:t>1 tube of glucose gel </a:t>
            </a:r>
          </a:p>
          <a:p>
            <a:pPr rtl="0" fontAlgn="base">
              <a:spcBef>
                <a:spcPts val="0"/>
              </a:spcBef>
              <a:spcAft>
                <a:spcPts val="1200"/>
              </a:spcAft>
              <a:buFont typeface="Arial" panose="020B0604020202020204" pitchFamily="34" charset="0"/>
              <a:buChar char="•"/>
            </a:pPr>
            <a:r>
              <a:rPr lang="en-US" sz="2500" b="0" i="0" u="none" strike="noStrike" dirty="0">
                <a:solidFill>
                  <a:schemeClr val="tx1"/>
                </a:solidFill>
                <a:effectLst/>
              </a:rPr>
              <a:t>4 ounces of fruit juice</a:t>
            </a:r>
          </a:p>
          <a:p>
            <a:endParaRPr lang="en-US" dirty="0"/>
          </a:p>
        </p:txBody>
      </p:sp>
      <p:sp>
        <p:nvSpPr>
          <p:cNvPr id="2" name="Content Placeholder 3">
            <a:extLst>
              <a:ext uri="{FF2B5EF4-FFF2-40B4-BE49-F238E27FC236}">
                <a16:creationId xmlns:a16="http://schemas.microsoft.com/office/drawing/2014/main" id="{481D1BF2-A6E1-6914-81DA-674151BA3005}"/>
              </a:ext>
            </a:extLst>
          </p:cNvPr>
          <p:cNvSpPr txBox="1">
            <a:spLocks/>
          </p:cNvSpPr>
          <p:nvPr/>
        </p:nvSpPr>
        <p:spPr>
          <a:xfrm>
            <a:off x="838200" y="842402"/>
            <a:ext cx="10515600" cy="837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3B6A"/>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3B6A"/>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3B6A"/>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63B6A"/>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3B6A"/>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latin typeface="Verdana" panose="020B0604030504040204" pitchFamily="34" charset="0"/>
                <a:ea typeface="Verdana" panose="020B0604030504040204" pitchFamily="34" charset="0"/>
              </a:rPr>
              <a:t>Treatment of Hypoglycemia</a:t>
            </a:r>
          </a:p>
        </p:txBody>
      </p:sp>
    </p:spTree>
    <p:extLst>
      <p:ext uri="{BB962C8B-B14F-4D97-AF65-F5344CB8AC3E}">
        <p14:creationId xmlns:p14="http://schemas.microsoft.com/office/powerpoint/2010/main" val="329348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8995-D9FC-653D-88C4-6287787B64B9}"/>
              </a:ext>
            </a:extLst>
          </p:cNvPr>
          <p:cNvSpPr>
            <a:spLocks noGrp="1"/>
          </p:cNvSpPr>
          <p:nvPr>
            <p:ph type="title"/>
          </p:nvPr>
        </p:nvSpPr>
        <p:spPr>
          <a:xfrm>
            <a:off x="-735105" y="365125"/>
            <a:ext cx="11340352" cy="2162922"/>
          </a:xfrm>
        </p:spPr>
        <p:txBody>
          <a:bodyPr/>
          <a:lstStyle/>
          <a:p>
            <a:pPr algn="ctr"/>
            <a:r>
              <a:rPr lang="en-US" sz="4400" dirty="0">
                <a:effectLst/>
              </a:rPr>
              <a:t>Appropriate Use of Glucagon</a:t>
            </a:r>
            <a:br>
              <a:rPr lang="en-US" sz="4400" b="1" i="1" u="sng"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C6759C0B-9BF7-40AB-6603-BD525B7B185F}"/>
              </a:ext>
            </a:extLst>
          </p:cNvPr>
          <p:cNvSpPr>
            <a:spLocks noGrp="1"/>
          </p:cNvSpPr>
          <p:nvPr>
            <p:ph idx="1"/>
          </p:nvPr>
        </p:nvSpPr>
        <p:spPr>
          <a:xfrm>
            <a:off x="488577" y="1825626"/>
            <a:ext cx="10515600" cy="4351338"/>
          </a:xfrm>
        </p:spPr>
        <p:txBody>
          <a:bodyPr>
            <a:noAutofit/>
          </a:bodyPr>
          <a:lstStyle/>
          <a:p>
            <a:pPr rtl="0">
              <a:spcBef>
                <a:spcPts val="1200"/>
              </a:spcBef>
              <a:spcAft>
                <a:spcPts val="1200"/>
              </a:spcAft>
            </a:pPr>
            <a:r>
              <a:rPr lang="en-US" sz="2400" b="0" i="0" u="none" strike="noStrike" dirty="0">
                <a:solidFill>
                  <a:schemeClr val="tx1"/>
                </a:solidFill>
                <a:effectLst/>
              </a:rPr>
              <a:t>Prescribe glucagon to all patients who are at increased risk for experiencing blood glucose levels below 54 mg/dL. Glucagon should also be used when a patient is obtunded or is unable or unwilling to consume oral glucose.</a:t>
            </a:r>
            <a:endParaRPr lang="en-US" sz="2400" b="0" dirty="0">
              <a:solidFill>
                <a:schemeClr val="tx1"/>
              </a:solidFill>
              <a:effectLst/>
            </a:endParaRPr>
          </a:p>
          <a:p>
            <a:pPr rtl="0">
              <a:spcBef>
                <a:spcPts val="1200"/>
              </a:spcBef>
              <a:spcAft>
                <a:spcPts val="0"/>
              </a:spcAft>
            </a:pPr>
            <a:r>
              <a:rPr lang="en-US" sz="2400" dirty="0">
                <a:solidFill>
                  <a:schemeClr val="tx1"/>
                </a:solidFill>
              </a:rPr>
              <a:t>N</a:t>
            </a:r>
            <a:r>
              <a:rPr lang="en-US" sz="2400" b="0" i="0" u="none" strike="noStrike" dirty="0">
                <a:solidFill>
                  <a:schemeClr val="tx1"/>
                </a:solidFill>
                <a:effectLst/>
              </a:rPr>
              <a:t>ew glucagon formulas are now available to replace the older glucagon emergency kits that require manual reconstitution at the time of use and can be difficult for caregivers to use. </a:t>
            </a:r>
          </a:p>
          <a:p>
            <a:pPr rtl="0">
              <a:spcBef>
                <a:spcPts val="1200"/>
              </a:spcBef>
              <a:spcAft>
                <a:spcPts val="0"/>
              </a:spcAft>
            </a:pPr>
            <a:r>
              <a:rPr lang="en-US" sz="2400" b="0" i="0" u="none" strike="noStrike" dirty="0">
                <a:solidFill>
                  <a:schemeClr val="tx1"/>
                </a:solidFill>
                <a:effectLst/>
              </a:rPr>
              <a:t>One of the new formulas (</a:t>
            </a:r>
            <a:r>
              <a:rPr lang="en-US" sz="2400" b="0" i="0" u="none" strike="noStrike" dirty="0" err="1">
                <a:solidFill>
                  <a:schemeClr val="tx1"/>
                </a:solidFill>
                <a:effectLst/>
              </a:rPr>
              <a:t>Baqsimi</a:t>
            </a:r>
            <a:r>
              <a:rPr lang="en-US" sz="2400" b="0" i="0" u="none" strike="noStrike" dirty="0">
                <a:solidFill>
                  <a:schemeClr val="tx1"/>
                </a:solidFill>
                <a:effectLst/>
              </a:rPr>
              <a:t>) is delivered nasally in powdered form; another (</a:t>
            </a:r>
            <a:r>
              <a:rPr lang="en-US" sz="2400" b="0" i="0" u="none" strike="noStrike" dirty="0" err="1">
                <a:solidFill>
                  <a:schemeClr val="tx1"/>
                </a:solidFill>
                <a:effectLst/>
              </a:rPr>
              <a:t>Gvoke</a:t>
            </a:r>
            <a:r>
              <a:rPr lang="en-US" sz="2400" b="0" i="0" u="none" strike="noStrike" dirty="0">
                <a:solidFill>
                  <a:schemeClr val="tx1"/>
                </a:solidFill>
                <a:effectLst/>
              </a:rPr>
              <a:t>) is a pre-mixed, solubilized liquid glucagon in an autoinjector or prefilled syringe that is administered subcutaneously. </a:t>
            </a:r>
            <a:endParaRPr lang="en-US" sz="2400" b="0" dirty="0">
              <a:solidFill>
                <a:schemeClr val="tx1"/>
              </a:solidFill>
              <a:effectLst/>
            </a:endParaRPr>
          </a:p>
          <a:p>
            <a:pPr marL="0" indent="0">
              <a:buNone/>
            </a:pPr>
            <a:br>
              <a:rPr lang="en-US" sz="2500" dirty="0">
                <a:solidFill>
                  <a:schemeClr val="tx1"/>
                </a:solidFill>
              </a:rPr>
            </a:br>
            <a:endParaRPr lang="en-US" sz="2500" dirty="0">
              <a:solidFill>
                <a:schemeClr val="tx1"/>
              </a:solidFill>
            </a:endParaRPr>
          </a:p>
        </p:txBody>
      </p:sp>
    </p:spTree>
    <p:extLst>
      <p:ext uri="{BB962C8B-B14F-4D97-AF65-F5344CB8AC3E}">
        <p14:creationId xmlns:p14="http://schemas.microsoft.com/office/powerpoint/2010/main" val="73221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4-08-25 at 11.04.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25" y="494270"/>
            <a:ext cx="6853349" cy="6363730"/>
          </a:xfrm>
          <a:prstGeom prst="rect">
            <a:avLst/>
          </a:prstGeom>
        </p:spPr>
      </p:pic>
      <p:sp>
        <p:nvSpPr>
          <p:cNvPr id="2" name="TextBox 1">
            <a:extLst>
              <a:ext uri="{FF2B5EF4-FFF2-40B4-BE49-F238E27FC236}">
                <a16:creationId xmlns:a16="http://schemas.microsoft.com/office/drawing/2014/main" id="{E24FAC83-BA0A-5A87-674B-B23926530640}"/>
              </a:ext>
            </a:extLst>
          </p:cNvPr>
          <p:cNvSpPr txBox="1"/>
          <p:nvPr/>
        </p:nvSpPr>
        <p:spPr>
          <a:xfrm>
            <a:off x="266700" y="723900"/>
            <a:ext cx="2000250" cy="369332"/>
          </a:xfrm>
          <a:prstGeom prst="rect">
            <a:avLst/>
          </a:prstGeom>
          <a:noFill/>
        </p:spPr>
        <p:txBody>
          <a:bodyPr wrap="square" rtlCol="0">
            <a:spAutoFit/>
          </a:bodyPr>
          <a:lstStyle/>
          <a:p>
            <a:r>
              <a:rPr lang="en-US" dirty="0">
                <a:solidFill>
                  <a:schemeClr val="accent1"/>
                </a:solidFill>
              </a:rPr>
              <a:t>Table 21 from CPG</a:t>
            </a:r>
          </a:p>
        </p:txBody>
      </p:sp>
    </p:spTree>
    <p:extLst>
      <p:ext uri="{BB962C8B-B14F-4D97-AF65-F5344CB8AC3E}">
        <p14:creationId xmlns:p14="http://schemas.microsoft.com/office/powerpoint/2010/main" val="175735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with text and images&#10;&#10;Description automatically generated with medium confidence">
            <a:extLst>
              <a:ext uri="{FF2B5EF4-FFF2-40B4-BE49-F238E27FC236}">
                <a16:creationId xmlns:a16="http://schemas.microsoft.com/office/drawing/2014/main" id="{348AA352-0BA2-E7BE-0C7B-C74CD8FE0B6E}"/>
              </a:ext>
            </a:extLst>
          </p:cNvPr>
          <p:cNvPicPr>
            <a:picLocks noChangeAspect="1"/>
          </p:cNvPicPr>
          <p:nvPr/>
        </p:nvPicPr>
        <p:blipFill>
          <a:blip r:embed="rId2"/>
          <a:srcRect r="5" b="1772"/>
          <a:stretch/>
        </p:blipFill>
        <p:spPr>
          <a:xfrm>
            <a:off x="1143014" y="643467"/>
            <a:ext cx="990597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48E1B6-FF35-0581-A844-F14F169E8E0A}"/>
              </a:ext>
            </a:extLst>
          </p:cNvPr>
          <p:cNvSpPr txBox="1"/>
          <p:nvPr/>
        </p:nvSpPr>
        <p:spPr>
          <a:xfrm>
            <a:off x="2657604" y="58692"/>
            <a:ext cx="6100482" cy="584775"/>
          </a:xfrm>
          <a:prstGeom prst="rect">
            <a:avLst/>
          </a:prstGeom>
          <a:noFill/>
        </p:spPr>
        <p:txBody>
          <a:bodyPr wrap="square">
            <a:spAutoFit/>
          </a:bodyPr>
          <a:lstStyle/>
          <a:p>
            <a:r>
              <a:rPr lang="en-US" sz="3200" dirty="0">
                <a:solidFill>
                  <a:srgbClr val="1B3A69"/>
                </a:solidFill>
                <a:cs typeface="Helvetica" panose="020B0604020202020204" pitchFamily="34" charset="0"/>
              </a:rPr>
              <a:t>Glycemic and HbA1C Goals in PALTC</a:t>
            </a:r>
            <a:endParaRPr lang="en-US" sz="3200" dirty="0">
              <a:solidFill>
                <a:srgbClr val="1B3A69"/>
              </a:solidFill>
            </a:endParaRPr>
          </a:p>
        </p:txBody>
      </p:sp>
    </p:spTree>
    <p:extLst>
      <p:ext uri="{BB962C8B-B14F-4D97-AF65-F5344CB8AC3E}">
        <p14:creationId xmlns:p14="http://schemas.microsoft.com/office/powerpoint/2010/main" val="74530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4-08-25 at 11.07.23 PM.png"/>
          <p:cNvPicPr>
            <a:picLocks noChangeAspect="1"/>
          </p:cNvPicPr>
          <p:nvPr/>
        </p:nvPicPr>
        <p:blipFill rotWithShape="1">
          <a:blip r:embed="rId2">
            <a:extLst>
              <a:ext uri="{28A0092B-C50C-407E-A947-70E740481C1C}">
                <a14:useLocalDpi xmlns:a14="http://schemas.microsoft.com/office/drawing/2010/main" val="0"/>
              </a:ext>
            </a:extLst>
          </a:blip>
          <a:srcRect t="4976" b="1126"/>
          <a:stretch/>
        </p:blipFill>
        <p:spPr>
          <a:xfrm>
            <a:off x="1634233" y="1083707"/>
            <a:ext cx="8923534" cy="5583331"/>
          </a:xfrm>
          <a:prstGeom prst="rect">
            <a:avLst/>
          </a:prstGeom>
        </p:spPr>
      </p:pic>
      <p:sp>
        <p:nvSpPr>
          <p:cNvPr id="2" name="TextBox 1">
            <a:extLst>
              <a:ext uri="{FF2B5EF4-FFF2-40B4-BE49-F238E27FC236}">
                <a16:creationId xmlns:a16="http://schemas.microsoft.com/office/drawing/2014/main" id="{C26BDA87-CAC3-9088-6EBC-6C40A322A3D3}"/>
              </a:ext>
            </a:extLst>
          </p:cNvPr>
          <p:cNvSpPr txBox="1"/>
          <p:nvPr/>
        </p:nvSpPr>
        <p:spPr>
          <a:xfrm>
            <a:off x="590550" y="714375"/>
            <a:ext cx="2009775" cy="369332"/>
          </a:xfrm>
          <a:prstGeom prst="rect">
            <a:avLst/>
          </a:prstGeom>
          <a:noFill/>
        </p:spPr>
        <p:txBody>
          <a:bodyPr wrap="square" rtlCol="0">
            <a:spAutoFit/>
          </a:bodyPr>
          <a:lstStyle/>
          <a:p>
            <a:r>
              <a:rPr lang="en-US" dirty="0">
                <a:solidFill>
                  <a:schemeClr val="accent1"/>
                </a:solidFill>
              </a:rPr>
              <a:t>Table 23 from CPG</a:t>
            </a:r>
          </a:p>
        </p:txBody>
      </p:sp>
    </p:spTree>
    <p:extLst>
      <p:ext uri="{BB962C8B-B14F-4D97-AF65-F5344CB8AC3E}">
        <p14:creationId xmlns:p14="http://schemas.microsoft.com/office/powerpoint/2010/main" val="2208934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4-08-25 at 10.03.54 PM.png"/>
          <p:cNvPicPr>
            <a:picLocks noChangeAspect="1"/>
          </p:cNvPicPr>
          <p:nvPr/>
        </p:nvPicPr>
        <p:blipFill rotWithShape="1">
          <a:blip r:embed="rId2">
            <a:extLst>
              <a:ext uri="{28A0092B-C50C-407E-A947-70E740481C1C}">
                <a14:useLocalDpi xmlns:a14="http://schemas.microsoft.com/office/drawing/2010/main" val="0"/>
              </a:ext>
            </a:extLst>
          </a:blip>
          <a:srcRect l="188" t="845" r="1408" b="1182"/>
          <a:stretch/>
        </p:blipFill>
        <p:spPr>
          <a:xfrm>
            <a:off x="2814320" y="518984"/>
            <a:ext cx="8752921" cy="6240162"/>
          </a:xfrm>
          <a:prstGeom prst="rect">
            <a:avLst/>
          </a:prstGeom>
        </p:spPr>
      </p:pic>
      <p:sp>
        <p:nvSpPr>
          <p:cNvPr id="5" name="TextBox 4"/>
          <p:cNvSpPr txBox="1"/>
          <p:nvPr/>
        </p:nvSpPr>
        <p:spPr>
          <a:xfrm>
            <a:off x="266700" y="1549399"/>
            <a:ext cx="2547620" cy="2308324"/>
          </a:xfrm>
          <a:prstGeom prst="rect">
            <a:avLst/>
          </a:prstGeom>
          <a:noFill/>
        </p:spPr>
        <p:txBody>
          <a:bodyPr wrap="square" rtlCol="0">
            <a:spAutoFit/>
          </a:bodyPr>
          <a:lstStyle/>
          <a:p>
            <a:r>
              <a:rPr lang="en-US" sz="2400" b="1" dirty="0">
                <a:latin typeface=""/>
              </a:rPr>
              <a:t>Components of a Systematic Facility Approach to Diabetes Management</a:t>
            </a:r>
            <a:endParaRPr lang="en-US" sz="2400" b="1" dirty="0"/>
          </a:p>
        </p:txBody>
      </p:sp>
    </p:spTree>
    <p:extLst>
      <p:ext uri="{BB962C8B-B14F-4D97-AF65-F5344CB8AC3E}">
        <p14:creationId xmlns:p14="http://schemas.microsoft.com/office/powerpoint/2010/main" val="117817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4-08-25 at 10.35.08 PM.png"/>
          <p:cNvPicPr>
            <a:picLocks noChangeAspect="1"/>
          </p:cNvPicPr>
          <p:nvPr/>
        </p:nvPicPr>
        <p:blipFill rotWithShape="1">
          <a:blip r:embed="rId2">
            <a:extLst>
              <a:ext uri="{28A0092B-C50C-407E-A947-70E740481C1C}">
                <a14:useLocalDpi xmlns:a14="http://schemas.microsoft.com/office/drawing/2010/main" val="0"/>
              </a:ext>
            </a:extLst>
          </a:blip>
          <a:srcRect l="597" t="1155" r="1593"/>
          <a:stretch/>
        </p:blipFill>
        <p:spPr>
          <a:xfrm>
            <a:off x="2006662" y="473599"/>
            <a:ext cx="7607807" cy="6384401"/>
          </a:xfrm>
          <a:prstGeom prst="rect">
            <a:avLst/>
          </a:prstGeom>
        </p:spPr>
      </p:pic>
      <p:sp>
        <p:nvSpPr>
          <p:cNvPr id="2" name="TextBox 1">
            <a:extLst>
              <a:ext uri="{FF2B5EF4-FFF2-40B4-BE49-F238E27FC236}">
                <a16:creationId xmlns:a16="http://schemas.microsoft.com/office/drawing/2014/main" id="{031B36B8-918B-230A-5390-D3541B165AFF}"/>
              </a:ext>
            </a:extLst>
          </p:cNvPr>
          <p:cNvSpPr txBox="1"/>
          <p:nvPr/>
        </p:nvSpPr>
        <p:spPr>
          <a:xfrm>
            <a:off x="0" y="666750"/>
            <a:ext cx="1933575" cy="369332"/>
          </a:xfrm>
          <a:prstGeom prst="rect">
            <a:avLst/>
          </a:prstGeom>
          <a:noFill/>
        </p:spPr>
        <p:txBody>
          <a:bodyPr wrap="square" rtlCol="0">
            <a:spAutoFit/>
          </a:bodyPr>
          <a:lstStyle/>
          <a:p>
            <a:r>
              <a:rPr lang="en-US" dirty="0">
                <a:solidFill>
                  <a:schemeClr val="accent1"/>
                </a:solidFill>
              </a:rPr>
              <a:t>Table 13 from CPG</a:t>
            </a:r>
          </a:p>
        </p:txBody>
      </p:sp>
    </p:spTree>
    <p:extLst>
      <p:ext uri="{BB962C8B-B14F-4D97-AF65-F5344CB8AC3E}">
        <p14:creationId xmlns:p14="http://schemas.microsoft.com/office/powerpoint/2010/main" val="3589990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800A-2880-3106-A621-AB0F223B6F00}"/>
              </a:ext>
            </a:extLst>
          </p:cNvPr>
          <p:cNvSpPr>
            <a:spLocks noGrp="1"/>
          </p:cNvSpPr>
          <p:nvPr>
            <p:ph type="title" idx="4294967295"/>
          </p:nvPr>
        </p:nvSpPr>
        <p:spPr>
          <a:xfrm>
            <a:off x="0" y="365125"/>
            <a:ext cx="10515600" cy="1325563"/>
          </a:xfrm>
        </p:spPr>
        <p:txBody>
          <a:bodyPr>
            <a:normAutofit/>
          </a:bodyPr>
          <a:lstStyle/>
          <a:p>
            <a:r>
              <a:rPr lang="en-US" sz="3600" dirty="0"/>
              <a:t>Cardiovascular Benefit – GLP-1s and MACE</a:t>
            </a:r>
          </a:p>
        </p:txBody>
      </p:sp>
      <p:pic>
        <p:nvPicPr>
          <p:cNvPr id="12" name="Picture 11">
            <a:extLst>
              <a:ext uri="{FF2B5EF4-FFF2-40B4-BE49-F238E27FC236}">
                <a16:creationId xmlns:a16="http://schemas.microsoft.com/office/drawing/2014/main" id="{9906BC75-C70A-F4B0-6EB4-509A11B566BC}"/>
              </a:ext>
            </a:extLst>
          </p:cNvPr>
          <p:cNvPicPr>
            <a:picLocks noChangeAspect="1"/>
          </p:cNvPicPr>
          <p:nvPr/>
        </p:nvPicPr>
        <p:blipFill rotWithShape="1">
          <a:blip r:embed="rId2"/>
          <a:srcRect r="2501"/>
          <a:stretch/>
        </p:blipFill>
        <p:spPr>
          <a:xfrm>
            <a:off x="838199" y="1436948"/>
            <a:ext cx="9033769" cy="4698933"/>
          </a:xfrm>
          <a:prstGeom prst="rect">
            <a:avLst/>
          </a:prstGeom>
        </p:spPr>
      </p:pic>
      <p:sp>
        <p:nvSpPr>
          <p:cNvPr id="13" name="TextBox 12">
            <a:extLst>
              <a:ext uri="{FF2B5EF4-FFF2-40B4-BE49-F238E27FC236}">
                <a16:creationId xmlns:a16="http://schemas.microsoft.com/office/drawing/2014/main" id="{80FDBC10-F62D-CEFF-80AB-30D1AD29E8B7}"/>
              </a:ext>
            </a:extLst>
          </p:cNvPr>
          <p:cNvSpPr txBox="1"/>
          <p:nvPr/>
        </p:nvSpPr>
        <p:spPr>
          <a:xfrm>
            <a:off x="2645517" y="6366945"/>
            <a:ext cx="5106654" cy="369332"/>
          </a:xfrm>
          <a:prstGeom prst="rect">
            <a:avLst/>
          </a:prstGeom>
          <a:noFill/>
        </p:spPr>
        <p:txBody>
          <a:bodyPr wrap="none" rtlCol="0">
            <a:spAutoFit/>
          </a:bodyPr>
          <a:lstStyle/>
          <a:p>
            <a:r>
              <a:rPr lang="en-US" dirty="0"/>
              <a:t>Source: Nicholls SJ et al. Am Heart Journal 2024;267.</a:t>
            </a:r>
          </a:p>
        </p:txBody>
      </p:sp>
    </p:spTree>
    <p:extLst>
      <p:ext uri="{BB962C8B-B14F-4D97-AF65-F5344CB8AC3E}">
        <p14:creationId xmlns:p14="http://schemas.microsoft.com/office/powerpoint/2010/main" val="335722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440" y="2135800"/>
            <a:ext cx="11247120" cy="4351338"/>
          </a:xfrm>
        </p:spPr>
        <p:txBody>
          <a:bodyPr>
            <a:noAutofit/>
          </a:bodyPr>
          <a:lstStyle/>
          <a:p>
            <a:r>
              <a:rPr lang="en-US" sz="2500" b="0" i="0" u="none" strike="noStrike" dirty="0">
                <a:solidFill>
                  <a:schemeClr val="tx1"/>
                </a:solidFill>
                <a:effectLst/>
              </a:rPr>
              <a:t>There is strong evidence showing that type 2 diabetes increases cardiovascular morbidity and death.</a:t>
            </a:r>
          </a:p>
          <a:p>
            <a:r>
              <a:rPr lang="en-US" sz="2500" b="0" i="0" u="none" strike="noStrike" dirty="0">
                <a:solidFill>
                  <a:schemeClr val="tx1"/>
                </a:solidFill>
                <a:effectLst/>
              </a:rPr>
              <a:t>The risk of acute coronary heart disease, ischemic stroke, and mortality are all increased two to four times in patients with diabetes.</a:t>
            </a:r>
          </a:p>
          <a:p>
            <a:r>
              <a:rPr lang="en-US" sz="2500" b="0" i="0" u="none" strike="noStrike" dirty="0">
                <a:solidFill>
                  <a:schemeClr val="tx1"/>
                </a:solidFill>
                <a:effectLst/>
              </a:rPr>
              <a:t>Patients with diabetes tend to have higher rates of falls, dementia, kidney disease, and visual impairment.</a:t>
            </a:r>
            <a:endParaRPr lang="en-US" sz="2500" dirty="0">
              <a:solidFill>
                <a:schemeClr val="tx1"/>
              </a:solidFill>
            </a:endParaRPr>
          </a:p>
        </p:txBody>
      </p:sp>
      <p:sp>
        <p:nvSpPr>
          <p:cNvPr id="3" name="Title 1">
            <a:extLst>
              <a:ext uri="{FF2B5EF4-FFF2-40B4-BE49-F238E27FC236}">
                <a16:creationId xmlns:a16="http://schemas.microsoft.com/office/drawing/2014/main" id="{9A5242AE-352F-2C8B-8F6B-8931AD505B4C}"/>
              </a:ext>
            </a:extLst>
          </p:cNvPr>
          <p:cNvSpPr>
            <a:spLocks noGrp="1"/>
          </p:cNvSpPr>
          <p:nvPr>
            <p:ph type="title"/>
          </p:nvPr>
        </p:nvSpPr>
        <p:spPr>
          <a:xfrm>
            <a:off x="697006" y="485162"/>
            <a:ext cx="11134164" cy="1350361"/>
          </a:xfrm>
        </p:spPr>
        <p:txBody>
          <a:bodyPr>
            <a:noAutofit/>
          </a:bodyPr>
          <a:lstStyle/>
          <a:p>
            <a:r>
              <a:rPr lang="en-US" sz="4000" dirty="0"/>
              <a:t>The Association of Diabetes with Comorbidities</a:t>
            </a:r>
          </a:p>
        </p:txBody>
      </p:sp>
    </p:spTree>
    <p:extLst>
      <p:ext uri="{BB962C8B-B14F-4D97-AF65-F5344CB8AC3E}">
        <p14:creationId xmlns:p14="http://schemas.microsoft.com/office/powerpoint/2010/main" val="414197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F99061-E447-8992-74BB-8849E95AD5B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5221" y="1060033"/>
            <a:ext cx="3925888" cy="5054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9E41A2A-CDBF-8ABC-E9C0-0218EA030E93}"/>
              </a:ext>
            </a:extLst>
          </p:cNvPr>
          <p:cNvSpPr txBox="1">
            <a:spLocks/>
          </p:cNvSpPr>
          <p:nvPr/>
        </p:nvSpPr>
        <p:spPr>
          <a:xfrm>
            <a:off x="4597162" y="1537651"/>
            <a:ext cx="7337899" cy="4576982"/>
          </a:xfrm>
          <a:prstGeom prst="rect">
            <a:avLst/>
          </a:prstGeom>
        </p:spPr>
        <p:txBody>
          <a:bodyPr vert="horz" lIns="91440" tIns="45720" rIns="91440" bIns="45720" rtlCol="0">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rPr>
              <a:t>The CPG provides a new way to conceptualize the diagnosis, assessment, and management of diabetes among older adults across the long-term care c</a:t>
            </a:r>
            <a:r>
              <a:rPr lang="en-US" sz="2200" dirty="0" err="1">
                <a:solidFill>
                  <a:srgbClr val="163B6A"/>
                </a:solidFill>
                <a:latin typeface="Helvetica" panose="020B0604020202020204" pitchFamily="34" charset="0"/>
                <a:cs typeface="Helvetica" panose="020B0604020202020204" pitchFamily="34" charset="0"/>
              </a:rPr>
              <a:t>ontinuum</a:t>
            </a:r>
            <a:r>
              <a:rPr lang="en-US" sz="2200" dirty="0">
                <a:solidFill>
                  <a:srgbClr val="163B6A"/>
                </a:solidFill>
                <a:latin typeface="Helvetica" panose="020B0604020202020204" pitchFamily="34" charset="0"/>
                <a:cs typeface="Helvetica" panose="020B0604020202020204" pitchFamily="34" charset="0"/>
              </a:rPr>
              <a:t>: </a:t>
            </a:r>
            <a:endPar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endParaRPr>
          </a:p>
          <a:p>
            <a:pPr marL="800100" marR="0" lvl="1"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rPr>
              <a:t>Less rigid</a:t>
            </a:r>
          </a:p>
          <a:p>
            <a:pPr marL="800100" marR="0" lvl="1"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rPr>
              <a:t>More focused on person-centered approaches and quality of life</a:t>
            </a:r>
          </a:p>
          <a:p>
            <a:pPr marL="800100" marR="0" lvl="1"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rPr>
              <a:t>Addresses long-term impact of diabetes in older adults and those closer to end of life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rPr>
              <a:t>Considers management of diabetes across all long-term care settings, including guidance for those in </a:t>
            </a:r>
            <a:r>
              <a:rPr lang="en-US" sz="2200" dirty="0">
                <a:solidFill>
                  <a:srgbClr val="163B6A"/>
                </a:solidFill>
                <a:latin typeface="Helvetica" panose="020B0604020202020204" pitchFamily="34" charset="0"/>
                <a:cs typeface="Helvetica" panose="020B0604020202020204" pitchFamily="34" charset="0"/>
              </a:rPr>
              <a:t>assisted living communities</a:t>
            </a:r>
            <a:endPar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163B6A"/>
                </a:solidFill>
                <a:latin typeface="Helvetica" panose="020B0604020202020204" pitchFamily="34" charset="0"/>
                <a:cs typeface="Helvetica" panose="020B0604020202020204" pitchFamily="34" charset="0"/>
              </a:rPr>
              <a:t>Available for download at: </a:t>
            </a:r>
            <a:r>
              <a:rPr lang="en-US" sz="2200" dirty="0">
                <a:solidFill>
                  <a:srgbClr val="163B6A"/>
                </a:solidFill>
                <a:latin typeface="Helvetica" panose="020B0604020202020204" pitchFamily="34" charset="0"/>
                <a:cs typeface="Helvetica" panose="020B0604020202020204" pitchFamily="34" charset="0"/>
                <a:hlinkClick r:id="rId3"/>
              </a:rPr>
              <a:t>https://paltmed.org/products/diabetes-management-cpg</a:t>
            </a:r>
            <a:endParaRPr lang="en-US" sz="2200" dirty="0">
              <a:solidFill>
                <a:srgbClr val="163B6A"/>
              </a:solidFill>
              <a:latin typeface="Helvetica" panose="020B0604020202020204" pitchFamily="34" charset="0"/>
              <a:cs typeface="Helvetica"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US" sz="2200" b="0" i="0" u="none" strike="noStrike" kern="1200" cap="none" spc="0" normalizeH="0" baseline="0" noProof="0" dirty="0">
              <a:ln>
                <a:noFill/>
              </a:ln>
              <a:solidFill>
                <a:srgbClr val="163B6A"/>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184231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C27B-D69B-57BC-1807-DD85779BF84F}"/>
              </a:ext>
            </a:extLst>
          </p:cNvPr>
          <p:cNvSpPr>
            <a:spLocks noGrp="1"/>
          </p:cNvSpPr>
          <p:nvPr>
            <p:ph type="title"/>
          </p:nvPr>
        </p:nvSpPr>
        <p:spPr/>
        <p:txBody>
          <a:bodyPr>
            <a:normAutofit/>
          </a:bodyPr>
          <a:lstStyle/>
          <a:p>
            <a:r>
              <a:rPr lang="en-US" sz="3600" dirty="0"/>
              <a:t>Treatment Guidance for Patients with Cardiorenal Comorbidities</a:t>
            </a:r>
          </a:p>
        </p:txBody>
      </p:sp>
      <p:sp>
        <p:nvSpPr>
          <p:cNvPr id="3" name="Content Placeholder 2">
            <a:extLst>
              <a:ext uri="{FF2B5EF4-FFF2-40B4-BE49-F238E27FC236}">
                <a16:creationId xmlns:a16="http://schemas.microsoft.com/office/drawing/2014/main" id="{DE904F01-6659-0AD9-9A63-11706B3BCFD8}"/>
              </a:ext>
            </a:extLst>
          </p:cNvPr>
          <p:cNvSpPr>
            <a:spLocks noGrp="1"/>
          </p:cNvSpPr>
          <p:nvPr>
            <p:ph idx="1"/>
          </p:nvPr>
        </p:nvSpPr>
        <p:spPr>
          <a:xfrm>
            <a:off x="838200" y="1825626"/>
            <a:ext cx="10515600" cy="4351338"/>
          </a:xfrm>
        </p:spPr>
        <p:txBody>
          <a:bodyPr>
            <a:normAutofit fontScale="25000" lnSpcReduction="20000"/>
          </a:bodyPr>
          <a:lstStyle/>
          <a:p>
            <a:pPr rtl="0">
              <a:lnSpc>
                <a:spcPct val="120000"/>
              </a:lnSpc>
              <a:spcBef>
                <a:spcPts val="0"/>
              </a:spcBef>
            </a:pPr>
            <a:r>
              <a:rPr lang="en-US" sz="8000" b="0" i="0" u="none" strike="noStrike" dirty="0">
                <a:solidFill>
                  <a:schemeClr val="tx1"/>
                </a:solidFill>
                <a:effectLst/>
              </a:rPr>
              <a:t>In patients with eGFR &lt; 30 ml/min/1.73m2, </a:t>
            </a:r>
            <a:r>
              <a:rPr lang="en-US" sz="8000" b="1" i="0" u="none" strike="noStrike" dirty="0">
                <a:solidFill>
                  <a:schemeClr val="tx1"/>
                </a:solidFill>
                <a:effectLst/>
              </a:rPr>
              <a:t>glucagon-like peptide-1 receptor agonists such as subcutaneous liraglutide, </a:t>
            </a:r>
            <a:r>
              <a:rPr lang="en-US" sz="8000" b="1" i="0" u="none" strike="noStrike" dirty="0" err="1">
                <a:solidFill>
                  <a:schemeClr val="tx1"/>
                </a:solidFill>
                <a:effectLst/>
              </a:rPr>
              <a:t>semaglutide</a:t>
            </a:r>
            <a:r>
              <a:rPr lang="en-US" sz="8000" b="1" i="0" u="none" strike="noStrike" dirty="0">
                <a:solidFill>
                  <a:schemeClr val="tx1"/>
                </a:solidFill>
                <a:effectLst/>
              </a:rPr>
              <a:t>, or dulaglutide</a:t>
            </a:r>
            <a:r>
              <a:rPr lang="en-US" sz="8000" b="1" dirty="0">
                <a:solidFill>
                  <a:schemeClr val="tx1"/>
                </a:solidFill>
              </a:rPr>
              <a:t> </a:t>
            </a:r>
            <a:r>
              <a:rPr lang="en-US" sz="8000" b="0" i="0" u="none" strike="noStrike" dirty="0">
                <a:solidFill>
                  <a:schemeClr val="tx1"/>
                </a:solidFill>
                <a:effectLst/>
              </a:rPr>
              <a:t>are preferred, as they demonstrated advantageous atherosclerotic cardiovascular and kidney outcomes</a:t>
            </a:r>
          </a:p>
          <a:p>
            <a:pPr rtl="0">
              <a:lnSpc>
                <a:spcPct val="120000"/>
              </a:lnSpc>
              <a:spcBef>
                <a:spcPts val="0"/>
              </a:spcBef>
            </a:pPr>
            <a:endParaRPr lang="en-US" sz="8000" b="0" i="0" u="none" strike="noStrike" dirty="0">
              <a:solidFill>
                <a:schemeClr val="tx1"/>
              </a:solidFill>
              <a:effectLst/>
            </a:endParaRPr>
          </a:p>
          <a:p>
            <a:pPr rtl="0">
              <a:lnSpc>
                <a:spcPct val="120000"/>
              </a:lnSpc>
              <a:spcBef>
                <a:spcPts val="0"/>
              </a:spcBef>
            </a:pPr>
            <a:r>
              <a:rPr lang="en-US" sz="8000" b="0" i="0" u="none" strike="noStrike" dirty="0">
                <a:solidFill>
                  <a:schemeClr val="tx1"/>
                </a:solidFill>
                <a:effectLst/>
              </a:rPr>
              <a:t>In patients with </a:t>
            </a:r>
            <a:r>
              <a:rPr lang="en-US" sz="8000" b="1" i="0" u="none" strike="noStrike" dirty="0">
                <a:solidFill>
                  <a:schemeClr val="tx1"/>
                </a:solidFill>
                <a:effectLst/>
              </a:rPr>
              <a:t>heart failure (systolic and/or diastolic), and/or </a:t>
            </a:r>
            <a:r>
              <a:rPr lang="en-US" sz="8000" b="0" i="0" u="none" strike="noStrike" dirty="0">
                <a:solidFill>
                  <a:schemeClr val="tx1"/>
                </a:solidFill>
                <a:effectLst/>
              </a:rPr>
              <a:t>with </a:t>
            </a:r>
            <a:r>
              <a:rPr lang="en-US" sz="8000" b="1" i="0" u="none" strike="noStrike" dirty="0">
                <a:solidFill>
                  <a:schemeClr val="tx1"/>
                </a:solidFill>
                <a:effectLst/>
              </a:rPr>
              <a:t>CKD</a:t>
            </a:r>
            <a:r>
              <a:rPr lang="en-US" sz="8000" b="0" i="0" u="none" strike="noStrike" dirty="0">
                <a:solidFill>
                  <a:schemeClr val="tx1"/>
                </a:solidFill>
                <a:effectLst/>
              </a:rPr>
              <a:t> with eGFR between 25 and 60 ml/min, a </a:t>
            </a:r>
            <a:r>
              <a:rPr lang="en-US" sz="8000" b="1" i="0" u="none" strike="noStrike" dirty="0">
                <a:solidFill>
                  <a:schemeClr val="tx1"/>
                </a:solidFill>
                <a:effectLst/>
              </a:rPr>
              <a:t>sodium-glucose co-transporter 2 inhibitor such as empagliflozin, canagliflozin or dapagliflozin</a:t>
            </a:r>
            <a:r>
              <a:rPr lang="en-US" sz="8000" b="0" i="0" u="none" strike="noStrike" dirty="0">
                <a:solidFill>
                  <a:schemeClr val="tx1"/>
                </a:solidFill>
                <a:effectLst/>
              </a:rPr>
              <a:t> is the preferred choice that have demonstrated cardiorenal benefit.</a:t>
            </a:r>
          </a:p>
          <a:p>
            <a:pPr rtl="0">
              <a:lnSpc>
                <a:spcPct val="120000"/>
              </a:lnSpc>
              <a:spcBef>
                <a:spcPts val="0"/>
              </a:spcBef>
            </a:pPr>
            <a:endParaRPr lang="en-US" sz="8000" b="0" i="0" u="none" strike="noStrike" dirty="0">
              <a:solidFill>
                <a:schemeClr val="tx1"/>
              </a:solidFill>
              <a:effectLst/>
            </a:endParaRPr>
          </a:p>
          <a:p>
            <a:pPr rtl="0">
              <a:lnSpc>
                <a:spcPct val="120000"/>
              </a:lnSpc>
              <a:spcBef>
                <a:spcPts val="0"/>
              </a:spcBef>
            </a:pPr>
            <a:r>
              <a:rPr lang="en-US" sz="8000" b="0" i="0" u="none" strike="noStrike" dirty="0">
                <a:solidFill>
                  <a:schemeClr val="tx1"/>
                </a:solidFill>
                <a:effectLst/>
              </a:rPr>
              <a:t>SGLT2 inhibitors should not be initiated if eGFR &lt;30 to 45 mL /min. In this case, the use of an alternative or additional agent (commonly a GLP-1 RA) is indicated to achieve glycemic goals. </a:t>
            </a:r>
          </a:p>
          <a:p>
            <a:pPr marL="0" indent="0">
              <a:buNone/>
            </a:pPr>
            <a:br>
              <a:rPr lang="en-US" sz="8000" dirty="0"/>
            </a:br>
            <a:br>
              <a:rPr lang="en-US" dirty="0"/>
            </a:br>
            <a:endParaRPr lang="en-US" dirty="0"/>
          </a:p>
        </p:txBody>
      </p:sp>
    </p:spTree>
    <p:extLst>
      <p:ext uri="{BB962C8B-B14F-4D97-AF65-F5344CB8AC3E}">
        <p14:creationId xmlns:p14="http://schemas.microsoft.com/office/powerpoint/2010/main" val="72531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2057C3F-3DE5-F5B7-D0E0-198F44634334}"/>
              </a:ext>
            </a:extLst>
          </p:cNvPr>
          <p:cNvGraphicFramePr>
            <a:graphicFrameLocks noGrp="1"/>
          </p:cNvGraphicFramePr>
          <p:nvPr>
            <p:extLst>
              <p:ext uri="{D42A27DB-BD31-4B8C-83A1-F6EECF244321}">
                <p14:modId xmlns:p14="http://schemas.microsoft.com/office/powerpoint/2010/main" val="4120151444"/>
              </p:ext>
            </p:extLst>
          </p:nvPr>
        </p:nvGraphicFramePr>
        <p:xfrm>
          <a:off x="661481" y="962787"/>
          <a:ext cx="6230310" cy="5750334"/>
        </p:xfrm>
        <a:graphic>
          <a:graphicData uri="http://schemas.openxmlformats.org/drawingml/2006/table">
            <a:tbl>
              <a:tblPr/>
              <a:tblGrid>
                <a:gridCol w="1497671">
                  <a:extLst>
                    <a:ext uri="{9D8B030D-6E8A-4147-A177-3AD203B41FA5}">
                      <a16:colId xmlns:a16="http://schemas.microsoft.com/office/drawing/2014/main" val="933691408"/>
                    </a:ext>
                  </a:extLst>
                </a:gridCol>
                <a:gridCol w="4732639">
                  <a:extLst>
                    <a:ext uri="{9D8B030D-6E8A-4147-A177-3AD203B41FA5}">
                      <a16:colId xmlns:a16="http://schemas.microsoft.com/office/drawing/2014/main" val="557090154"/>
                    </a:ext>
                  </a:extLst>
                </a:gridCol>
              </a:tblGrid>
              <a:tr h="466243">
                <a:tc>
                  <a:txBody>
                    <a:bodyPr/>
                    <a:lstStyle/>
                    <a:p>
                      <a:pPr rtl="0" fontAlgn="t">
                        <a:spcBef>
                          <a:spcPts val="0"/>
                        </a:spcBef>
                        <a:spcAft>
                          <a:spcPts val="0"/>
                        </a:spcAft>
                      </a:pPr>
                      <a:r>
                        <a:rPr lang="en-US" sz="1000" b="1" i="0" u="none" strike="noStrike">
                          <a:solidFill>
                            <a:srgbClr val="FFFFFF"/>
                          </a:solidFill>
                          <a:effectLst/>
                          <a:latin typeface="Calibri" panose="020F0502020204030204" pitchFamily="34" charset="0"/>
                        </a:rPr>
                        <a:t>Medication</a:t>
                      </a:r>
                      <a:endParaRPr lang="en-US" sz="1200">
                        <a:effectLst/>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US" sz="1000" b="1" i="0" u="sng">
                          <a:solidFill>
                            <a:srgbClr val="FFFFFF"/>
                          </a:solidFill>
                          <a:effectLst/>
                          <a:latin typeface="Calibri" panose="020F0502020204030204" pitchFamily="34" charset="0"/>
                        </a:rPr>
                        <a:t>AVOID IF:</a:t>
                      </a:r>
                      <a:endParaRPr lang="en-US" sz="1200">
                        <a:effectLst/>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591766529"/>
                  </a:ext>
                </a:extLst>
              </a:tr>
              <a:tr h="771961">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Metformin</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GFR&lt;30, decompensated HF, hepatic disease, risk of dehydration, unexplained diarrhea</a:t>
                      </a:r>
                      <a:endParaRPr lang="en-US" sz="1200">
                        <a:effectLst/>
                        <a:latin typeface="Helvetica" panose="020B0604020202020204" pitchFamily="34" charset="0"/>
                        <a:cs typeface="Helvetica" panose="020B0604020202020204" pitchFamily="34" charset="0"/>
                      </a:endParaRPr>
                    </a:p>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Consider ER…</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46057762"/>
                  </a:ext>
                </a:extLst>
              </a:tr>
              <a:tr h="538033">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GLP1-RA</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Weight loss, anorexia, gastroparesis, chronic constipation, unexplained GI symptoms. Preferred if ASCVD or HF</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28522400"/>
                  </a:ext>
                </a:extLst>
              </a:tr>
              <a:tr h="675445">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SGLT2i</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AVOID if on dialysis, unable to drink fluids independently, dehydration, incontinence, frequent UTI or genital yeast infection, weight loss, fractures. Stop 5 d prior to elective procedure. Preferred if CKD or HF.</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131674308"/>
                  </a:ext>
                </a:extLst>
              </a:tr>
              <a:tr h="538033">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DPP-4 inhibitor</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Unexplained GI symptoms, severe anorexia (Should NOT be used with concurrent GLP1-RA) </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53046828"/>
                  </a:ext>
                </a:extLst>
              </a:tr>
              <a:tr h="764163">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Basal insulin</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Injectable treatments not possible in care setting (e.g., some ALF facilities), if BG monitoring inconsistent, lack of caregiver support, hypoglycemia risk  (Stop sulfonylureas, stop SSI)</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50592154"/>
                  </a:ext>
                </a:extLst>
              </a:tr>
              <a:tr h="764163">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Prandial insulin</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Injectable treatments not possible in care setting, if BG monitoring inconsistent, lack of caregiver support, hypoglycemia risk, erratic meal consumption, tube feeding (Stop sulfonylureas, stop SSI)</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85369975"/>
                  </a:ext>
                </a:extLst>
              </a:tr>
              <a:tr h="758716">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Sulfonylureas</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Hypoglycemia risk, dementia, concurrent insulin use</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05438812"/>
                  </a:ext>
                </a:extLst>
              </a:tr>
              <a:tr h="351322">
                <a:tc>
                  <a:txBody>
                    <a:bodyPr/>
                    <a:lstStyle/>
                    <a:p>
                      <a:pPr rtl="0" fontAlgn="t">
                        <a:spcBef>
                          <a:spcPts val="0"/>
                        </a:spcBef>
                        <a:spcAft>
                          <a:spcPts val="0"/>
                        </a:spcAft>
                      </a:pPr>
                      <a:r>
                        <a:rPr lang="en-US" sz="1200" b="0" i="0" u="none" strike="noStrike">
                          <a:solidFill>
                            <a:srgbClr val="000000"/>
                          </a:solidFill>
                          <a:effectLst/>
                          <a:latin typeface="Helvetica" panose="020B0604020202020204" pitchFamily="34" charset="0"/>
                          <a:cs typeface="Helvetica" panose="020B0604020202020204" pitchFamily="34" charset="0"/>
                        </a:rPr>
                        <a:t>Thiazolidinediones</a:t>
                      </a:r>
                      <a:endParaRPr lang="en-US" sz="120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rtl="0" fontAlgn="t">
                        <a:spcBef>
                          <a:spcPts val="0"/>
                        </a:spcBef>
                        <a:spcAft>
                          <a:spcPts val="0"/>
                        </a:spcAft>
                      </a:pPr>
                      <a:r>
                        <a:rPr lang="en-US" sz="1200" b="0" i="0" u="none" strike="noStrike" dirty="0">
                          <a:solidFill>
                            <a:srgbClr val="000000"/>
                          </a:solidFill>
                          <a:effectLst/>
                          <a:latin typeface="Helvetica" panose="020B0604020202020204" pitchFamily="34" charset="0"/>
                          <a:cs typeface="Helvetica" panose="020B0604020202020204" pitchFamily="34" charset="0"/>
                        </a:rPr>
                        <a:t>Heart failure, other edema, osteoporosis, bladder cancer</a:t>
                      </a:r>
                      <a:endParaRPr lang="en-US" sz="1200" dirty="0">
                        <a:effectLst/>
                        <a:latin typeface="Helvetica" panose="020B0604020202020204" pitchFamily="34" charset="0"/>
                        <a:cs typeface="Helvetica" panose="020B0604020202020204" pitchFamily="34" charset="0"/>
                      </a:endParaRPr>
                    </a:p>
                  </a:txBody>
                  <a:tcPr marL="57908" marR="57908" marT="33090" marB="33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54607848"/>
                  </a:ext>
                </a:extLst>
              </a:tr>
            </a:tbl>
          </a:graphicData>
        </a:graphic>
      </p:graphicFrame>
      <p:sp>
        <p:nvSpPr>
          <p:cNvPr id="4" name="Rectangle 1">
            <a:extLst>
              <a:ext uri="{FF2B5EF4-FFF2-40B4-BE49-F238E27FC236}">
                <a16:creationId xmlns:a16="http://schemas.microsoft.com/office/drawing/2014/main" id="{A0B1AE1A-84D6-01D1-C175-ADEA0CC7D9FE}"/>
              </a:ext>
            </a:extLst>
          </p:cNvPr>
          <p:cNvSpPr>
            <a:spLocks noChangeArrowheads="1"/>
          </p:cNvSpPr>
          <p:nvPr/>
        </p:nvSpPr>
        <p:spPr bwMode="auto">
          <a:xfrm>
            <a:off x="547077" y="496368"/>
            <a:ext cx="3083759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Helvetica" panose="020B0604020202020204" pitchFamily="34" charset="0"/>
                <a:cs typeface="Helvetica" panose="020B0604020202020204" pitchFamily="34" charset="0"/>
              </a:rPr>
              <a:t>Caveats and cautions when prescribing diabetes medications in PALTC</a:t>
            </a:r>
            <a:endParaRPr kumimoji="0" lang="en-US" altLang="en-US" sz="2000" b="0" i="0" u="none" strike="noStrike" cap="none" normalizeH="0" baseline="0" dirty="0">
              <a:ln>
                <a:noFill/>
              </a:ln>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2370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AA69-0C0D-40C8-6CAA-612AA6FB3A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D6D000-A156-AE89-4EE9-677BDEB7D74B}"/>
              </a:ext>
            </a:extLst>
          </p:cNvPr>
          <p:cNvSpPr>
            <a:spLocks noGrp="1"/>
          </p:cNvSpPr>
          <p:nvPr>
            <p:ph type="title"/>
          </p:nvPr>
        </p:nvSpPr>
        <p:spPr>
          <a:xfrm>
            <a:off x="1536700" y="1709738"/>
            <a:ext cx="10515600" cy="2852737"/>
          </a:xfrm>
        </p:spPr>
        <p:txBody>
          <a:bodyPr>
            <a:normAutofit fontScale="90000"/>
          </a:bodyPr>
          <a:lstStyle/>
          <a:p>
            <a:r>
              <a:rPr lang="en-US" dirty="0">
                <a:solidFill>
                  <a:schemeClr val="bg2"/>
                </a:solidFill>
              </a:rPr>
              <a:t>Recognition</a:t>
            </a:r>
            <a:br>
              <a:rPr lang="en-US" dirty="0">
                <a:solidFill>
                  <a:schemeClr val="bg2"/>
                </a:solidFill>
              </a:rPr>
            </a:br>
            <a:r>
              <a:rPr lang="en-US" dirty="0">
                <a:solidFill>
                  <a:schemeClr val="bg2"/>
                </a:solidFill>
              </a:rPr>
              <a:t>Assessment</a:t>
            </a:r>
            <a:br>
              <a:rPr lang="en-US" dirty="0">
                <a:solidFill>
                  <a:schemeClr val="bg2"/>
                </a:solidFill>
              </a:rPr>
            </a:br>
            <a:r>
              <a:rPr lang="en-US" dirty="0">
                <a:solidFill>
                  <a:schemeClr val="bg2"/>
                </a:solidFill>
              </a:rPr>
              <a:t>Treatment </a:t>
            </a:r>
            <a:br>
              <a:rPr lang="en-US" dirty="0"/>
            </a:br>
            <a:r>
              <a:rPr lang="en-US" dirty="0"/>
              <a:t>Monitoring</a:t>
            </a:r>
          </a:p>
        </p:txBody>
      </p:sp>
      <p:sp>
        <p:nvSpPr>
          <p:cNvPr id="3" name="Arrow: Right 2">
            <a:extLst>
              <a:ext uri="{FF2B5EF4-FFF2-40B4-BE49-F238E27FC236}">
                <a16:creationId xmlns:a16="http://schemas.microsoft.com/office/drawing/2014/main" id="{A835F219-376A-F3DD-8F1A-07E059D3EE96}"/>
              </a:ext>
            </a:extLst>
          </p:cNvPr>
          <p:cNvSpPr/>
          <p:nvPr/>
        </p:nvSpPr>
        <p:spPr>
          <a:xfrm>
            <a:off x="453517" y="391001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98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9D97-2655-4948-22C9-2446CE114FC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1020FD-67E6-F86F-5447-EC1729D1B84D}"/>
              </a:ext>
            </a:extLst>
          </p:cNvPr>
          <p:cNvPicPr>
            <a:picLocks noChangeAspect="1"/>
          </p:cNvPicPr>
          <p:nvPr/>
        </p:nvPicPr>
        <p:blipFill>
          <a:blip r:embed="rId2"/>
          <a:stretch>
            <a:fillRect/>
          </a:stretch>
        </p:blipFill>
        <p:spPr>
          <a:xfrm>
            <a:off x="2424022" y="575222"/>
            <a:ext cx="6387294" cy="6130661"/>
          </a:xfrm>
          <a:prstGeom prst="rect">
            <a:avLst/>
          </a:prstGeom>
        </p:spPr>
      </p:pic>
      <p:sp>
        <p:nvSpPr>
          <p:cNvPr id="5" name="TextBox 4">
            <a:extLst>
              <a:ext uri="{FF2B5EF4-FFF2-40B4-BE49-F238E27FC236}">
                <a16:creationId xmlns:a16="http://schemas.microsoft.com/office/drawing/2014/main" id="{38C7A50B-9180-AC80-F411-CCF481232694}"/>
              </a:ext>
            </a:extLst>
          </p:cNvPr>
          <p:cNvSpPr txBox="1"/>
          <p:nvPr/>
        </p:nvSpPr>
        <p:spPr>
          <a:xfrm>
            <a:off x="243719" y="816015"/>
            <a:ext cx="2014964" cy="369332"/>
          </a:xfrm>
          <a:prstGeom prst="rect">
            <a:avLst/>
          </a:prstGeom>
          <a:solidFill>
            <a:schemeClr val="bg1"/>
          </a:solidFill>
        </p:spPr>
        <p:txBody>
          <a:bodyPr wrap="square" rtlCol="0">
            <a:spAutoFit/>
          </a:bodyPr>
          <a:lstStyle/>
          <a:p>
            <a:r>
              <a:rPr lang="en-US" dirty="0">
                <a:solidFill>
                  <a:schemeClr val="accent1"/>
                </a:solidFill>
              </a:rPr>
              <a:t>Table 24 from CPG</a:t>
            </a:r>
          </a:p>
        </p:txBody>
      </p:sp>
    </p:spTree>
    <p:extLst>
      <p:ext uri="{BB962C8B-B14F-4D97-AF65-F5344CB8AC3E}">
        <p14:creationId xmlns:p14="http://schemas.microsoft.com/office/powerpoint/2010/main" val="3027595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8" name="Rectangle 1946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Rectangle 1946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2" name="Rectangle 1947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4" name="Rectangle 1947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81" name="Rectangle 1948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2" name="Oval 1948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BC64D63-1733-3E39-A91D-D22CBD468BD7}"/>
              </a:ext>
            </a:extLst>
          </p:cNvPr>
          <p:cNvSpPr txBox="1"/>
          <p:nvPr/>
        </p:nvSpPr>
        <p:spPr>
          <a:xfrm>
            <a:off x="94892" y="891652"/>
            <a:ext cx="4977172" cy="3030724"/>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kern="1200" dirty="0">
                <a:solidFill>
                  <a:srgbClr val="FFFFFF"/>
                </a:solidFill>
                <a:latin typeface="+mj-lt"/>
                <a:ea typeface="+mj-ea"/>
                <a:cs typeface="+mj-cs"/>
              </a:rPr>
              <a:t>Facility Implementation Steps for Diabetes CPG</a:t>
            </a:r>
          </a:p>
        </p:txBody>
      </p:sp>
      <p:pic>
        <p:nvPicPr>
          <p:cNvPr id="19458" name="Picture 2">
            <a:extLst>
              <a:ext uri="{FF2B5EF4-FFF2-40B4-BE49-F238E27FC236}">
                <a16:creationId xmlns:a16="http://schemas.microsoft.com/office/drawing/2014/main" id="{5D3922D2-A166-B506-D001-5F510D391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62"/>
          <a:stretch/>
        </p:blipFill>
        <p:spPr bwMode="auto">
          <a:xfrm>
            <a:off x="5686728" y="286021"/>
            <a:ext cx="6281752" cy="63890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140034-5D64-AB3A-383D-27F00ABF01A3}"/>
              </a:ext>
            </a:extLst>
          </p:cNvPr>
          <p:cNvSpPr txBox="1"/>
          <p:nvPr/>
        </p:nvSpPr>
        <p:spPr>
          <a:xfrm>
            <a:off x="838200" y="171162"/>
            <a:ext cx="2840182" cy="2371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3200" kern="1200" dirty="0">
              <a:solidFill>
                <a:srgbClr val="FFFFFF"/>
              </a:solidFill>
              <a:latin typeface="+mj-lt"/>
              <a:ea typeface="+mj-ea"/>
              <a:cs typeface="+mj-cs"/>
            </a:endParaRPr>
          </a:p>
        </p:txBody>
      </p:sp>
    </p:spTree>
    <p:extLst>
      <p:ext uri="{BB962C8B-B14F-4D97-AF65-F5344CB8AC3E}">
        <p14:creationId xmlns:p14="http://schemas.microsoft.com/office/powerpoint/2010/main" val="2011808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2957B7-5E6A-A932-C231-7A14894CDA72}"/>
              </a:ext>
            </a:extLst>
          </p:cNvPr>
          <p:cNvSpPr>
            <a:spLocks noGrp="1"/>
          </p:cNvSpPr>
          <p:nvPr>
            <p:ph type="title"/>
          </p:nvPr>
        </p:nvSpPr>
        <p:spPr/>
        <p:txBody>
          <a:bodyPr/>
          <a:lstStyle/>
          <a:p>
            <a:r>
              <a:rPr lang="en-US" dirty="0">
                <a:solidFill>
                  <a:srgbClr val="1F4789"/>
                </a:solidFill>
              </a:rPr>
              <a:t>Take Home Messages</a:t>
            </a:r>
            <a:endParaRPr lang="en-US" dirty="0"/>
          </a:p>
        </p:txBody>
      </p:sp>
      <p:sp>
        <p:nvSpPr>
          <p:cNvPr id="3" name="Content Placeholder 2">
            <a:extLst>
              <a:ext uri="{FF2B5EF4-FFF2-40B4-BE49-F238E27FC236}">
                <a16:creationId xmlns:a16="http://schemas.microsoft.com/office/drawing/2014/main" id="{3B2534ED-8632-4844-B38A-2B726BB9B97C}"/>
              </a:ext>
            </a:extLst>
          </p:cNvPr>
          <p:cNvSpPr>
            <a:spLocks noGrp="1"/>
          </p:cNvSpPr>
          <p:nvPr>
            <p:ph idx="1"/>
          </p:nvPr>
        </p:nvSpPr>
        <p:spPr>
          <a:xfrm>
            <a:off x="838200" y="1825624"/>
            <a:ext cx="10515600" cy="4615815"/>
          </a:xfrm>
        </p:spPr>
        <p:txBody>
          <a:bodyPr>
            <a:normAutofit fontScale="92500" lnSpcReduction="10000"/>
          </a:bodyPr>
          <a:lstStyle/>
          <a:p>
            <a:pPr>
              <a:lnSpc>
                <a:spcPct val="120000"/>
              </a:lnSpc>
              <a:spcBef>
                <a:spcPts val="600"/>
              </a:spcBef>
            </a:pPr>
            <a:r>
              <a:rPr lang="en-US" sz="2200" dirty="0"/>
              <a:t>Holistic assessment of patients with diabetes using the Age-Friendly Health Systems 4Ms Framework is useful for planning care</a:t>
            </a:r>
          </a:p>
          <a:p>
            <a:pPr>
              <a:lnSpc>
                <a:spcPct val="120000"/>
              </a:lnSpc>
              <a:spcBef>
                <a:spcPts val="600"/>
              </a:spcBef>
            </a:pPr>
            <a:r>
              <a:rPr lang="en-US" sz="2200" dirty="0"/>
              <a:t>Avoid strict adherence to low A1C goals</a:t>
            </a:r>
          </a:p>
          <a:p>
            <a:pPr>
              <a:lnSpc>
                <a:spcPct val="120000"/>
              </a:lnSpc>
              <a:spcBef>
                <a:spcPts val="600"/>
              </a:spcBef>
            </a:pPr>
            <a:r>
              <a:rPr lang="en-US" sz="2200" dirty="0"/>
              <a:t>Avoid using sliding-scale insulin</a:t>
            </a:r>
          </a:p>
          <a:p>
            <a:pPr>
              <a:lnSpc>
                <a:spcPct val="120000"/>
              </a:lnSpc>
              <a:spcBef>
                <a:spcPts val="600"/>
              </a:spcBef>
            </a:pPr>
            <a:r>
              <a:rPr lang="en-US" sz="2200" dirty="0"/>
              <a:t>Concurrent management of cardio-metabolic and renal complications influences outcome</a:t>
            </a:r>
          </a:p>
          <a:p>
            <a:pPr>
              <a:lnSpc>
                <a:spcPct val="120000"/>
              </a:lnSpc>
              <a:spcBef>
                <a:spcPts val="600"/>
              </a:spcBef>
            </a:pPr>
            <a:r>
              <a:rPr lang="en-US" sz="2200" dirty="0"/>
              <a:t>Consider using oral agents in the classes DPP-4 inhibitors; SGLT2 inhibitors; and oral or injectable GLP1-RAs, each of which can improve diabetes management without increasing risk for hypoglycemia or other negative outcomes</a:t>
            </a:r>
          </a:p>
          <a:p>
            <a:pPr>
              <a:lnSpc>
                <a:spcPct val="120000"/>
              </a:lnSpc>
              <a:spcBef>
                <a:spcPts val="600"/>
              </a:spcBef>
            </a:pPr>
            <a:r>
              <a:rPr lang="en-US" sz="2200" dirty="0"/>
              <a:t>Prepare and educate staff and clinicians in the use of diabetes technology as it is becoming more common in PALTC settings</a:t>
            </a:r>
          </a:p>
          <a:p>
            <a:pPr>
              <a:lnSpc>
                <a:spcPct val="120000"/>
              </a:lnSpc>
              <a:spcBef>
                <a:spcPts val="600"/>
              </a:spcBef>
            </a:pPr>
            <a:endParaRPr lang="en-US" dirty="0"/>
          </a:p>
        </p:txBody>
      </p:sp>
    </p:spTree>
    <p:extLst>
      <p:ext uri="{BB962C8B-B14F-4D97-AF65-F5344CB8AC3E}">
        <p14:creationId xmlns:p14="http://schemas.microsoft.com/office/powerpoint/2010/main" val="401230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FC2D1-DE65-45D7-96DD-DAF45716E1D2}"/>
              </a:ext>
            </a:extLst>
          </p:cNvPr>
          <p:cNvSpPr>
            <a:spLocks noGrp="1"/>
          </p:cNvSpPr>
          <p:nvPr>
            <p:ph type="title" idx="4294967295"/>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Bibliography</a:t>
            </a:r>
          </a:p>
        </p:txBody>
      </p:sp>
      <p:sp>
        <p:nvSpPr>
          <p:cNvPr id="3" name="Content Placeholder 2">
            <a:extLst>
              <a:ext uri="{FF2B5EF4-FFF2-40B4-BE49-F238E27FC236}">
                <a16:creationId xmlns:a16="http://schemas.microsoft.com/office/drawing/2014/main" id="{3B2534ED-8632-4844-B38A-2B726BB9B97C}"/>
              </a:ext>
            </a:extLst>
          </p:cNvPr>
          <p:cNvSpPr>
            <a:spLocks noGrp="1"/>
          </p:cNvSpPr>
          <p:nvPr>
            <p:ph idx="4294967295"/>
          </p:nvPr>
        </p:nvSpPr>
        <p:spPr>
          <a:xfrm>
            <a:off x="4367695" y="511388"/>
            <a:ext cx="7357583" cy="6639314"/>
          </a:xfrm>
        </p:spPr>
        <p:txBody>
          <a:bodyPr vert="horz" lIns="91440" tIns="45720" rIns="91440" bIns="45720" rtlCol="0" anchor="ctr">
            <a:normAutofit fontScale="92500" lnSpcReduction="10000"/>
          </a:bodyPr>
          <a:lstStyle/>
          <a:p>
            <a:pPr marL="0" indent="0">
              <a:spcBef>
                <a:spcPts val="1200"/>
              </a:spcBef>
              <a:spcAft>
                <a:spcPts val="1200"/>
              </a:spcAft>
              <a:buNone/>
            </a:pPr>
            <a:r>
              <a:rPr lang="en-US" sz="1300" b="0" i="0" dirty="0">
                <a:solidFill>
                  <a:schemeClr val="tx1"/>
                </a:solidFill>
                <a:effectLst/>
                <a:latin typeface="+mn-lt"/>
              </a:rPr>
              <a:t>Pandya N, Hames E, Sandhu S. Challenges and Strategies for Managing Diabetes in the Elderly in Long-Term Care Settings. Diabetes </a:t>
            </a:r>
            <a:r>
              <a:rPr lang="en-US" sz="1300" b="0" i="0" dirty="0" err="1">
                <a:solidFill>
                  <a:schemeClr val="tx1"/>
                </a:solidFill>
                <a:effectLst/>
                <a:latin typeface="+mn-lt"/>
              </a:rPr>
              <a:t>Spectr</a:t>
            </a:r>
            <a:r>
              <a:rPr lang="en-US" sz="1300" b="0" i="0" dirty="0">
                <a:solidFill>
                  <a:schemeClr val="tx1"/>
                </a:solidFill>
                <a:effectLst/>
                <a:latin typeface="+mn-lt"/>
              </a:rPr>
              <a:t>. 2020 Aug;33(3):236-245. </a:t>
            </a:r>
            <a:r>
              <a:rPr lang="en-US" sz="1300" b="0" i="0" dirty="0" err="1">
                <a:solidFill>
                  <a:schemeClr val="tx1"/>
                </a:solidFill>
                <a:effectLst/>
                <a:latin typeface="+mn-lt"/>
              </a:rPr>
              <a:t>doi</a:t>
            </a:r>
            <a:r>
              <a:rPr lang="en-US" sz="1300" b="0" i="0" dirty="0">
                <a:solidFill>
                  <a:schemeClr val="tx1"/>
                </a:solidFill>
                <a:effectLst/>
                <a:latin typeface="+mn-lt"/>
              </a:rPr>
              <a:t>: 10.2337/ds20-0018. PMID: 32848345; PMCID: PMC7428662.</a:t>
            </a:r>
            <a:endParaRPr lang="en-US" sz="1300" dirty="0">
              <a:solidFill>
                <a:schemeClr val="tx1"/>
              </a:solidFill>
              <a:latin typeface="+mn-lt"/>
            </a:endParaRPr>
          </a:p>
          <a:p>
            <a:pPr marL="0" indent="0">
              <a:spcBef>
                <a:spcPts val="1200"/>
              </a:spcBef>
              <a:spcAft>
                <a:spcPts val="1200"/>
              </a:spcAft>
              <a:buNone/>
            </a:pPr>
            <a:r>
              <a:rPr lang="en-US" sz="1300" b="0" i="0" u="none" strike="noStrike" dirty="0">
                <a:effectLst/>
                <a:latin typeface="+mn-lt"/>
                <a:ea typeface="+mn-ea"/>
              </a:rPr>
              <a:t>Munshi, Medha N et al. “Management of Diabetes in Long-term Care and Skilled Nursing Facilities: A Position Statement of the American Diabetes Association.” </a:t>
            </a:r>
            <a:r>
              <a:rPr lang="en-US" sz="1300" b="0" i="1" u="none" strike="noStrike" dirty="0">
                <a:effectLst/>
                <a:latin typeface="+mn-lt"/>
                <a:ea typeface="+mn-ea"/>
              </a:rPr>
              <a:t>Diabetes care</a:t>
            </a:r>
            <a:r>
              <a:rPr lang="en-US" sz="1300" b="0" i="0" u="none" strike="noStrike" dirty="0">
                <a:effectLst/>
                <a:latin typeface="+mn-lt"/>
                <a:ea typeface="+mn-ea"/>
              </a:rPr>
              <a:t> vol. 39,2 (2016): 308-18.</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Sircar, </a:t>
            </a:r>
            <a:r>
              <a:rPr lang="en-US" sz="1300" b="0" i="0" u="none" strike="noStrike" dirty="0" err="1">
                <a:effectLst/>
                <a:latin typeface="+mn-lt"/>
                <a:ea typeface="+mn-ea"/>
              </a:rPr>
              <a:t>Mousumi</a:t>
            </a:r>
            <a:r>
              <a:rPr lang="en-US" sz="1300" b="0" i="0" u="none" strike="noStrike" dirty="0">
                <a:effectLst/>
                <a:latin typeface="+mn-lt"/>
                <a:ea typeface="+mn-ea"/>
              </a:rPr>
              <a:t> et al. “Review of Hypoglycemia in the Older Adult: Clinical Implications and Management.” </a:t>
            </a:r>
            <a:r>
              <a:rPr lang="en-US" sz="1300" b="0" i="1" u="none" strike="noStrike" dirty="0">
                <a:effectLst/>
                <a:latin typeface="+mn-lt"/>
                <a:ea typeface="+mn-ea"/>
              </a:rPr>
              <a:t>Canadian journal of diabetes</a:t>
            </a:r>
            <a:r>
              <a:rPr lang="en-US" sz="1300" b="0" i="0" u="none" strike="noStrike" dirty="0">
                <a:effectLst/>
                <a:latin typeface="+mn-lt"/>
                <a:ea typeface="+mn-ea"/>
              </a:rPr>
              <a:t> vol. 40,1 (2016): 66-72. </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Hume, Anne L et al. “Antihyperglycemic Drug Use in Long-Stay Nursing Home Residents with Diabetes Mellitus.” </a:t>
            </a:r>
            <a:r>
              <a:rPr lang="en-US" sz="1300" b="0" i="1" u="none" strike="noStrike" dirty="0">
                <a:effectLst/>
                <a:latin typeface="+mn-lt"/>
                <a:ea typeface="+mn-ea"/>
              </a:rPr>
              <a:t>The journal of nursing home research sciences</a:t>
            </a:r>
            <a:r>
              <a:rPr lang="en-US" sz="1300" b="0" i="0" u="none" strike="noStrike" dirty="0">
                <a:effectLst/>
                <a:latin typeface="+mn-lt"/>
                <a:ea typeface="+mn-ea"/>
              </a:rPr>
              <a:t> vol. 8 (2022): 10-19.</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Fitzpatrick, D et al. “Structuring Diabetes Mellitus Care in Long-Term Nursing Home Residents.” </a:t>
            </a:r>
            <a:r>
              <a:rPr lang="en-US" sz="1300" b="0" i="1" u="none" strike="noStrike" dirty="0">
                <a:effectLst/>
                <a:latin typeface="+mn-lt"/>
                <a:ea typeface="+mn-ea"/>
              </a:rPr>
              <a:t>Irish medical journal</a:t>
            </a:r>
            <a:r>
              <a:rPr lang="en-US" sz="1300" b="0" i="0" u="none" strike="noStrike" dirty="0">
                <a:effectLst/>
                <a:latin typeface="+mn-lt"/>
                <a:ea typeface="+mn-ea"/>
              </a:rPr>
              <a:t> vol. 111,3 711. 14 Mar. 2018</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Hurley, L et al. “Investigating the management of diabetes in nursing homes using a mixed methods approach.” </a:t>
            </a:r>
            <a:r>
              <a:rPr lang="en-US" sz="1300" b="0" i="1" u="none" strike="noStrike" dirty="0">
                <a:effectLst/>
                <a:latin typeface="+mn-lt"/>
                <a:ea typeface="+mn-ea"/>
              </a:rPr>
              <a:t>Diabetes research and clinical practice</a:t>
            </a:r>
            <a:r>
              <a:rPr lang="en-US" sz="1300" b="0" i="0" u="none" strike="noStrike" dirty="0">
                <a:effectLst/>
                <a:latin typeface="+mn-lt"/>
                <a:ea typeface="+mn-ea"/>
              </a:rPr>
              <a:t> vol. 127 (2017): 156-162. </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Lega, Iliana C et al. “Glycemic Control and Use of High-risk Antihyperglycemic Agents Among Nursing Home Residents With Diabetes in Ontario, Canada.” </a:t>
            </a:r>
            <a:r>
              <a:rPr lang="en-US" sz="1300" b="0" i="1" u="none" strike="noStrike" dirty="0">
                <a:effectLst/>
                <a:latin typeface="+mn-lt"/>
                <a:ea typeface="+mn-ea"/>
              </a:rPr>
              <a:t>JAMA internal medicine</a:t>
            </a:r>
            <a:r>
              <a:rPr lang="en-US" sz="1300" b="0" i="0" u="none" strike="noStrike" dirty="0">
                <a:effectLst/>
                <a:latin typeface="+mn-lt"/>
                <a:ea typeface="+mn-ea"/>
              </a:rPr>
              <a:t> vol. 181,7 (2021): 992-994. doi:10.1001/jamainternmed.2021.0022</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Pandya, N., Hames, E., &amp; Sandhu, S. (2020). Challenges and strategies for managing diabetes in the elderly in long-term care settings. </a:t>
            </a:r>
            <a:r>
              <a:rPr lang="en-US" sz="1300" b="0" i="1" u="none" strike="noStrike" dirty="0">
                <a:effectLst/>
                <a:latin typeface="+mn-lt"/>
                <a:ea typeface="+mn-ea"/>
              </a:rPr>
              <a:t>Diabetes Spectrum</a:t>
            </a:r>
            <a:r>
              <a:rPr lang="en-US" sz="1300" b="0" i="0" u="none" strike="noStrike" dirty="0">
                <a:effectLst/>
                <a:latin typeface="+mn-lt"/>
                <a:ea typeface="+mn-ea"/>
              </a:rPr>
              <a:t>, </a:t>
            </a:r>
            <a:r>
              <a:rPr lang="en-US" sz="1300" b="0" i="1" u="none" strike="noStrike" dirty="0">
                <a:effectLst/>
                <a:latin typeface="+mn-lt"/>
                <a:ea typeface="+mn-ea"/>
              </a:rPr>
              <a:t>33</a:t>
            </a:r>
            <a:r>
              <a:rPr lang="en-US" sz="1300" b="0" i="0" u="none" strike="noStrike" dirty="0">
                <a:effectLst/>
                <a:latin typeface="+mn-lt"/>
                <a:ea typeface="+mn-ea"/>
              </a:rPr>
              <a:t>(3), 236-245.</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Sloane, P. D., &amp; Pandya, N. (2021). Individualizing diabetes care in older persons with multimorbidity. </a:t>
            </a:r>
            <a:r>
              <a:rPr lang="en-US" sz="1300" b="0" i="1" u="none" strike="noStrike" dirty="0">
                <a:effectLst/>
                <a:latin typeface="+mn-lt"/>
                <a:ea typeface="+mn-ea"/>
              </a:rPr>
              <a:t>Journal of the American Medical Directors Association</a:t>
            </a:r>
            <a:r>
              <a:rPr lang="en-US" sz="1300" b="0" i="0" u="none" strike="noStrike" dirty="0">
                <a:effectLst/>
                <a:latin typeface="+mn-lt"/>
                <a:ea typeface="+mn-ea"/>
              </a:rPr>
              <a:t>, </a:t>
            </a:r>
            <a:r>
              <a:rPr lang="en-US" sz="1300" b="0" i="1" u="none" strike="noStrike" dirty="0">
                <a:effectLst/>
                <a:latin typeface="+mn-lt"/>
                <a:ea typeface="+mn-ea"/>
              </a:rPr>
              <a:t>22</a:t>
            </a:r>
            <a:r>
              <a:rPr lang="en-US" sz="1300" b="0" i="0" u="none" strike="noStrike" dirty="0">
                <a:effectLst/>
                <a:latin typeface="+mn-lt"/>
                <a:ea typeface="+mn-ea"/>
              </a:rPr>
              <a:t>(9), 1884-1888.</a:t>
            </a:r>
            <a:endParaRPr lang="en-US" sz="1300" b="0" dirty="0">
              <a:effectLst/>
              <a:latin typeface="+mn-lt"/>
              <a:ea typeface="+mn-ea"/>
            </a:endParaRPr>
          </a:p>
          <a:p>
            <a:pPr marL="0" indent="0">
              <a:spcBef>
                <a:spcPts val="1200"/>
              </a:spcBef>
              <a:spcAft>
                <a:spcPts val="1200"/>
              </a:spcAft>
              <a:buNone/>
            </a:pPr>
            <a:r>
              <a:rPr lang="en-US" sz="1300" b="0" i="0" u="none" strike="noStrike" dirty="0">
                <a:effectLst/>
                <a:latin typeface="+mn-lt"/>
                <a:ea typeface="+mn-ea"/>
              </a:rPr>
              <a:t>Pandya, N., Jung, M., Norfolk, A., Goldblatt, C., </a:t>
            </a:r>
            <a:r>
              <a:rPr lang="en-US" sz="1300" b="0" i="0" u="none" strike="noStrike" dirty="0" err="1">
                <a:effectLst/>
                <a:latin typeface="+mn-lt"/>
                <a:ea typeface="+mn-ea"/>
              </a:rPr>
              <a:t>Trenery</a:t>
            </a:r>
            <a:r>
              <a:rPr lang="en-US" sz="1300" b="0" i="0" u="none" strike="noStrike" dirty="0">
                <a:effectLst/>
                <a:latin typeface="+mn-lt"/>
                <a:ea typeface="+mn-ea"/>
              </a:rPr>
              <a:t>, A., &amp; </a:t>
            </a:r>
            <a:r>
              <a:rPr lang="en-US" sz="1300" b="0" i="0" u="none" strike="noStrike" dirty="0" err="1">
                <a:effectLst/>
                <a:latin typeface="+mn-lt"/>
                <a:ea typeface="+mn-ea"/>
              </a:rPr>
              <a:t>Sieradzan</a:t>
            </a:r>
            <a:r>
              <a:rPr lang="en-US" sz="1300" b="0" i="0" u="none" strike="noStrike" dirty="0">
                <a:effectLst/>
                <a:latin typeface="+mn-lt"/>
                <a:ea typeface="+mn-ea"/>
              </a:rPr>
              <a:t>, R. (2023). Medication Prescribing for Type 2 Diabetes in the US Long-Term Care Setting: Observational Study. </a:t>
            </a:r>
            <a:r>
              <a:rPr lang="en-US" sz="1300" b="0" i="1" u="none" strike="noStrike" dirty="0">
                <a:effectLst/>
                <a:latin typeface="+mn-lt"/>
                <a:ea typeface="+mn-ea"/>
              </a:rPr>
              <a:t>Journal of the American Medical Directors Association</a:t>
            </a:r>
            <a:r>
              <a:rPr lang="en-US" sz="1300" b="0" i="0" u="none" strike="noStrike" dirty="0">
                <a:effectLst/>
                <a:latin typeface="+mn-lt"/>
                <a:ea typeface="+mn-ea"/>
              </a:rPr>
              <a:t>, </a:t>
            </a:r>
            <a:r>
              <a:rPr lang="en-US" sz="1300" b="0" i="1" u="none" strike="noStrike" dirty="0">
                <a:effectLst/>
                <a:latin typeface="+mn-lt"/>
                <a:ea typeface="+mn-ea"/>
              </a:rPr>
              <a:t>24</a:t>
            </a:r>
            <a:r>
              <a:rPr lang="en-US" sz="1300" b="0" i="0" u="none" strike="noStrike" dirty="0">
                <a:effectLst/>
                <a:latin typeface="+mn-lt"/>
                <a:ea typeface="+mn-ea"/>
              </a:rPr>
              <a:t>(6), 790-797.</a:t>
            </a:r>
          </a:p>
          <a:p>
            <a:pPr marL="0" indent="0">
              <a:spcBef>
                <a:spcPts val="1200"/>
              </a:spcBef>
              <a:spcAft>
                <a:spcPts val="1200"/>
              </a:spcAft>
              <a:buNone/>
            </a:pPr>
            <a:endParaRPr lang="en-US" sz="1300" b="0" dirty="0">
              <a:effectLst/>
              <a:latin typeface="+mn-lt"/>
              <a:ea typeface="+mn-ea"/>
            </a:endParaRPr>
          </a:p>
          <a:p>
            <a:pPr marL="0"/>
            <a:endParaRPr lang="en-US" sz="1000" dirty="0">
              <a:latin typeface="+mn-lt"/>
              <a:ea typeface="+mn-ea"/>
            </a:endParaRPr>
          </a:p>
        </p:txBody>
      </p:sp>
    </p:spTree>
    <p:extLst>
      <p:ext uri="{BB962C8B-B14F-4D97-AF65-F5344CB8AC3E}">
        <p14:creationId xmlns:p14="http://schemas.microsoft.com/office/powerpoint/2010/main" val="282472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36E3-804D-6860-7DFD-B8BA5D39A26C}"/>
              </a:ext>
            </a:extLst>
          </p:cNvPr>
          <p:cNvSpPr>
            <a:spLocks noGrp="1"/>
          </p:cNvSpPr>
          <p:nvPr>
            <p:ph type="title"/>
          </p:nvPr>
        </p:nvSpPr>
        <p:spPr>
          <a:xfrm>
            <a:off x="210626" y="657330"/>
            <a:ext cx="11213975" cy="1325563"/>
          </a:xfrm>
        </p:spPr>
        <p:txBody>
          <a:bodyPr>
            <a:normAutofit/>
          </a:bodyPr>
          <a:lstStyle/>
          <a:p>
            <a:pPr algn="ctr"/>
            <a:r>
              <a:rPr lang="en-US" sz="3600" dirty="0">
                <a:solidFill>
                  <a:schemeClr val="tx1"/>
                </a:solidFill>
              </a:rPr>
              <a:t>Use of Diabetes Clinical Practice Guidelines</a:t>
            </a:r>
          </a:p>
        </p:txBody>
      </p:sp>
      <p:sp>
        <p:nvSpPr>
          <p:cNvPr id="3" name="Content Placeholder 2">
            <a:extLst>
              <a:ext uri="{FF2B5EF4-FFF2-40B4-BE49-F238E27FC236}">
                <a16:creationId xmlns:a16="http://schemas.microsoft.com/office/drawing/2014/main" id="{09EF2F83-C34C-9CD6-C3F8-C5D6735F4037}"/>
              </a:ext>
            </a:extLst>
          </p:cNvPr>
          <p:cNvSpPr>
            <a:spLocks noGrp="1"/>
          </p:cNvSpPr>
          <p:nvPr>
            <p:ph idx="1"/>
          </p:nvPr>
        </p:nvSpPr>
        <p:spPr>
          <a:xfrm>
            <a:off x="678401" y="1982893"/>
            <a:ext cx="10515600" cy="4509982"/>
          </a:xfrm>
        </p:spPr>
        <p:txBody>
          <a:bodyPr>
            <a:noAutofit/>
          </a:bodyPr>
          <a:lstStyle/>
          <a:p>
            <a:pPr rtl="0">
              <a:spcBef>
                <a:spcPts val="1200"/>
              </a:spcBef>
              <a:spcAft>
                <a:spcPts val="1200"/>
              </a:spcAft>
            </a:pPr>
            <a:r>
              <a:rPr lang="en-US" sz="2000" b="0" i="0" u="none" strike="noStrike" dirty="0">
                <a:solidFill>
                  <a:schemeClr val="tx1"/>
                </a:solidFill>
                <a:effectLst/>
              </a:rPr>
              <a:t>PALTmed’s Clinical Practice Guideline (CPG) presents an updated, evidence-based approach to diabetes management among older adults across PALTC settings. </a:t>
            </a:r>
          </a:p>
          <a:p>
            <a:pPr rtl="0">
              <a:spcBef>
                <a:spcPts val="1200"/>
              </a:spcBef>
              <a:spcAft>
                <a:spcPts val="1200"/>
              </a:spcAft>
            </a:pPr>
            <a:r>
              <a:rPr lang="en-US" sz="2000" b="0" i="0" u="none" strike="noStrike" dirty="0">
                <a:solidFill>
                  <a:schemeClr val="tx1"/>
                </a:solidFill>
                <a:effectLst/>
              </a:rPr>
              <a:t>Major changes around managing medications, setting individual patient goals, and other key components of quality care require clinicians to re-evaluate how they treat patients with diabetes as well as how to most effectively collaborate with the interdisciplinary team to achieve optimal </a:t>
            </a:r>
            <a:r>
              <a:rPr lang="en-US" sz="2000" dirty="0">
                <a:solidFill>
                  <a:schemeClr val="tx1"/>
                </a:solidFill>
              </a:rPr>
              <a:t>outcomes</a:t>
            </a:r>
            <a:r>
              <a:rPr lang="en-US" sz="2000" b="0" i="0" u="none" strike="noStrike" dirty="0">
                <a:solidFill>
                  <a:schemeClr val="tx1"/>
                </a:solidFill>
                <a:effectLst/>
              </a:rPr>
              <a:t>. </a:t>
            </a:r>
            <a:endParaRPr lang="en-US" sz="2000" b="0" dirty="0">
              <a:solidFill>
                <a:schemeClr val="tx1"/>
              </a:solidFill>
              <a:effectLst/>
            </a:endParaRPr>
          </a:p>
          <a:p>
            <a:pPr rtl="0">
              <a:spcBef>
                <a:spcPts val="1200"/>
              </a:spcBef>
              <a:spcAft>
                <a:spcPts val="1200"/>
              </a:spcAft>
            </a:pPr>
            <a:r>
              <a:rPr lang="en-US" sz="2000" b="0" i="0" u="none" strike="noStrike" dirty="0">
                <a:solidFill>
                  <a:schemeClr val="tx1"/>
                </a:solidFill>
                <a:effectLst/>
              </a:rPr>
              <a:t>In conjunction with the integration of the </a:t>
            </a:r>
            <a:r>
              <a:rPr lang="en-US" sz="2000" b="0" i="0" u="none" strike="noStrike" dirty="0">
                <a:solidFill>
                  <a:schemeClr val="tx1"/>
                </a:solidFill>
                <a:effectLst/>
                <a:hlinkClick r:id="rId2"/>
              </a:rPr>
              <a:t>Age-Friendly Health Systems “4 </a:t>
            </a:r>
            <a:r>
              <a:rPr lang="en-US" sz="2000" b="0" i="0" u="none" strike="noStrike" dirty="0" err="1">
                <a:solidFill>
                  <a:schemeClr val="tx1"/>
                </a:solidFill>
                <a:effectLst/>
                <a:hlinkClick r:id="rId2"/>
              </a:rPr>
              <a:t>Ms</a:t>
            </a:r>
            <a:r>
              <a:rPr lang="en-US" sz="2000" b="0" i="0" u="none" strike="noStrike" dirty="0">
                <a:solidFill>
                  <a:schemeClr val="tx1"/>
                </a:solidFill>
                <a:effectLst/>
                <a:hlinkClick r:id="rId2"/>
              </a:rPr>
              <a:t>” framework</a:t>
            </a:r>
            <a:r>
              <a:rPr lang="en-US" sz="2000" b="0" i="0" u="none" strike="noStrike" dirty="0">
                <a:solidFill>
                  <a:schemeClr val="tx1"/>
                </a:solidFill>
                <a:effectLst/>
              </a:rPr>
              <a:t> into our plans of care (</a:t>
            </a:r>
            <a:r>
              <a:rPr lang="en-US" sz="2000" b="1" i="0" u="none" strike="noStrike" dirty="0">
                <a:solidFill>
                  <a:schemeClr val="tx1"/>
                </a:solidFill>
                <a:effectLst/>
              </a:rPr>
              <a:t>What Matters, Medication, Mentation, and Mobility</a:t>
            </a:r>
            <a:r>
              <a:rPr lang="en-US" sz="2000" b="0" i="0" u="none" strike="noStrike" dirty="0">
                <a:solidFill>
                  <a:schemeClr val="tx1"/>
                </a:solidFill>
                <a:effectLst/>
              </a:rPr>
              <a:t>), diabetes management should also incorporate shared decision making and goal setting that includes the older adult and his or her proxy. </a:t>
            </a:r>
            <a:endParaRPr lang="en-US" sz="2000" dirty="0"/>
          </a:p>
        </p:txBody>
      </p:sp>
      <p:sp>
        <p:nvSpPr>
          <p:cNvPr id="5" name="TextBox 4">
            <a:extLst>
              <a:ext uri="{FF2B5EF4-FFF2-40B4-BE49-F238E27FC236}">
                <a16:creationId xmlns:a16="http://schemas.microsoft.com/office/drawing/2014/main" id="{C6C7548B-861B-E54F-4DB6-F2B751DFC47F}"/>
              </a:ext>
            </a:extLst>
          </p:cNvPr>
          <p:cNvSpPr txBox="1"/>
          <p:nvPr/>
        </p:nvSpPr>
        <p:spPr>
          <a:xfrm>
            <a:off x="210626" y="6200670"/>
            <a:ext cx="8997542" cy="923330"/>
          </a:xfrm>
          <a:prstGeom prst="rect">
            <a:avLst/>
          </a:prstGeom>
          <a:noFill/>
        </p:spPr>
        <p:txBody>
          <a:bodyPr wrap="square">
            <a:spAutoFit/>
          </a:bodyPr>
          <a:lstStyle/>
          <a:p>
            <a:r>
              <a:rPr lang="en-US" dirty="0">
                <a:hlinkClick r:id="rId2"/>
              </a:rPr>
              <a:t>https://www.johnahartford.org/grants-strategy/current-strategies/age-friendly/age-friendly-health-systems-initiative</a:t>
            </a:r>
            <a:endParaRPr lang="en-US" dirty="0"/>
          </a:p>
          <a:p>
            <a:endParaRPr lang="en-US" dirty="0"/>
          </a:p>
        </p:txBody>
      </p:sp>
    </p:spTree>
    <p:extLst>
      <p:ext uri="{BB962C8B-B14F-4D97-AF65-F5344CB8AC3E}">
        <p14:creationId xmlns:p14="http://schemas.microsoft.com/office/powerpoint/2010/main" val="380311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EDFA-836B-ED94-FC67-020C525A5D6A}"/>
              </a:ext>
            </a:extLst>
          </p:cNvPr>
          <p:cNvSpPr>
            <a:spLocks noGrp="1"/>
          </p:cNvSpPr>
          <p:nvPr>
            <p:ph type="title"/>
          </p:nvPr>
        </p:nvSpPr>
        <p:spPr>
          <a:xfrm>
            <a:off x="581025" y="365126"/>
            <a:ext cx="10772775" cy="975405"/>
          </a:xfrm>
        </p:spPr>
        <p:txBody>
          <a:bodyPr/>
          <a:lstStyle/>
          <a:p>
            <a:pPr algn="ctr"/>
            <a:r>
              <a:rPr lang="en-US" sz="1800" b="1" i="0" strike="noStrike" dirty="0">
                <a:solidFill>
                  <a:schemeClr val="tx1"/>
                </a:solidFill>
                <a:effectLst/>
                <a:latin typeface="Arial" panose="020B0604020202020204" pitchFamily="34" charset="0"/>
              </a:rPr>
              <a:t>Using the 4Ms Framework of Age-Friendly Health Systems to Address Patient-Specific Issues That Can Affect Diabetes Management in the PALTC Setting</a:t>
            </a:r>
            <a:endParaRPr lang="en-US" dirty="0">
              <a:solidFill>
                <a:schemeClr val="tx1"/>
              </a:solidFill>
            </a:endParaRPr>
          </a:p>
        </p:txBody>
      </p:sp>
      <p:graphicFrame>
        <p:nvGraphicFramePr>
          <p:cNvPr id="4" name="Table 3">
            <a:extLst>
              <a:ext uri="{FF2B5EF4-FFF2-40B4-BE49-F238E27FC236}">
                <a16:creationId xmlns:a16="http://schemas.microsoft.com/office/drawing/2014/main" id="{62E7CC53-2FC4-4295-DC83-09ACEEBE7999}"/>
              </a:ext>
            </a:extLst>
          </p:cNvPr>
          <p:cNvGraphicFramePr>
            <a:graphicFrameLocks noGrp="1"/>
          </p:cNvGraphicFramePr>
          <p:nvPr>
            <p:extLst>
              <p:ext uri="{D42A27DB-BD31-4B8C-83A1-F6EECF244321}">
                <p14:modId xmlns:p14="http://schemas.microsoft.com/office/powerpoint/2010/main" val="2832343305"/>
              </p:ext>
            </p:extLst>
          </p:nvPr>
        </p:nvGraphicFramePr>
        <p:xfrm>
          <a:off x="757560" y="1178606"/>
          <a:ext cx="10596240" cy="5454184"/>
        </p:xfrm>
        <a:graphic>
          <a:graphicData uri="http://schemas.openxmlformats.org/drawingml/2006/table">
            <a:tbl>
              <a:tblPr firstRow="1" bandRow="1">
                <a:tableStyleId>{5C22544A-7EE6-4342-B048-85BDC9FD1C3A}</a:tableStyleId>
              </a:tblPr>
              <a:tblGrid>
                <a:gridCol w="5298120">
                  <a:extLst>
                    <a:ext uri="{9D8B030D-6E8A-4147-A177-3AD203B41FA5}">
                      <a16:colId xmlns:a16="http://schemas.microsoft.com/office/drawing/2014/main" val="4134617203"/>
                    </a:ext>
                  </a:extLst>
                </a:gridCol>
                <a:gridCol w="5298120">
                  <a:extLst>
                    <a:ext uri="{9D8B030D-6E8A-4147-A177-3AD203B41FA5}">
                      <a16:colId xmlns:a16="http://schemas.microsoft.com/office/drawing/2014/main" val="2672420888"/>
                    </a:ext>
                  </a:extLst>
                </a:gridCol>
              </a:tblGrid>
              <a:tr h="2514472">
                <a:tc>
                  <a:txBody>
                    <a:bodyPr/>
                    <a:lstStyle/>
                    <a:p>
                      <a:pPr algn="ctr"/>
                      <a:r>
                        <a:rPr lang="en-US" b="1" dirty="0">
                          <a:solidFill>
                            <a:schemeClr val="tx1"/>
                          </a:solidFill>
                        </a:rPr>
                        <a:t>MENTATION</a:t>
                      </a:r>
                    </a:p>
                    <a:p>
                      <a:pPr marL="285750" indent="-285750" algn="l">
                        <a:buFont typeface="Wingdings" panose="05000000000000000000" pitchFamily="2" charset="2"/>
                        <a:buChar char="v"/>
                      </a:pPr>
                      <a:endParaRPr lang="en-US" b="1" dirty="0">
                        <a:solidFill>
                          <a:schemeClr val="tx1"/>
                        </a:solidFill>
                      </a:endParaRPr>
                    </a:p>
                    <a:p>
                      <a:pPr marL="285750" indent="-285750" algn="l">
                        <a:buFont typeface="Wingdings" panose="05000000000000000000" pitchFamily="2" charset="2"/>
                        <a:buChar char="v"/>
                      </a:pPr>
                      <a:r>
                        <a:rPr lang="en-US" b="0" dirty="0">
                          <a:solidFill>
                            <a:schemeClr val="tx1"/>
                          </a:solidFill>
                        </a:rPr>
                        <a:t>Ability to use diabetes technology</a:t>
                      </a:r>
                    </a:p>
                    <a:p>
                      <a:pPr marL="285750" indent="-285750" algn="l">
                        <a:buFont typeface="Wingdings" panose="05000000000000000000" pitchFamily="2" charset="2"/>
                        <a:buChar char="v"/>
                      </a:pPr>
                      <a:r>
                        <a:rPr lang="en-US" b="0" dirty="0">
                          <a:solidFill>
                            <a:schemeClr val="tx1"/>
                          </a:solidFill>
                        </a:rPr>
                        <a:t>Anxiety</a:t>
                      </a:r>
                    </a:p>
                    <a:p>
                      <a:pPr marL="285750" indent="-285750" algn="l">
                        <a:buFont typeface="Wingdings" panose="05000000000000000000" pitchFamily="2" charset="2"/>
                        <a:buChar char="v"/>
                      </a:pPr>
                      <a:r>
                        <a:rPr lang="en-US" b="0" dirty="0">
                          <a:solidFill>
                            <a:schemeClr val="tx1"/>
                          </a:solidFill>
                        </a:rPr>
                        <a:t>Depression or dementia</a:t>
                      </a:r>
                    </a:p>
                    <a:p>
                      <a:pPr marL="285750" indent="-285750" algn="l">
                        <a:buFont typeface="Wingdings" panose="05000000000000000000" pitchFamily="2" charset="2"/>
                        <a:buChar char="v"/>
                      </a:pPr>
                      <a:r>
                        <a:rPr lang="en-US" b="0" dirty="0">
                          <a:solidFill>
                            <a:schemeClr val="tx1"/>
                          </a:solidFill>
                        </a:rPr>
                        <a:t>Coping skills and self-care</a:t>
                      </a:r>
                    </a:p>
                  </a:txBody>
                  <a:tcPr>
                    <a:solidFill>
                      <a:schemeClr val="tx2">
                        <a:lumMod val="20000"/>
                        <a:lumOff val="80000"/>
                      </a:schemeClr>
                    </a:solidFill>
                  </a:tcPr>
                </a:tc>
                <a:tc>
                  <a:txBody>
                    <a:bodyPr/>
                    <a:lstStyle/>
                    <a:p>
                      <a:pPr algn="ctr"/>
                      <a:r>
                        <a:rPr lang="en-US" dirty="0">
                          <a:solidFill>
                            <a:schemeClr val="tx1"/>
                          </a:solidFill>
                        </a:rPr>
                        <a:t>MEDICATIONS</a:t>
                      </a:r>
                    </a:p>
                    <a:p>
                      <a:pPr algn="ctr"/>
                      <a:endParaRPr lang="en-US" dirty="0">
                        <a:solidFill>
                          <a:schemeClr val="tx1"/>
                        </a:solidFill>
                      </a:endParaRPr>
                    </a:p>
                    <a:p>
                      <a:pPr marL="285750" indent="-285750" algn="l">
                        <a:buFont typeface="Wingdings" panose="05000000000000000000" pitchFamily="2" charset="2"/>
                        <a:buChar char="v"/>
                      </a:pPr>
                      <a:r>
                        <a:rPr lang="en-US" b="0" dirty="0">
                          <a:solidFill>
                            <a:schemeClr val="tx1"/>
                          </a:solidFill>
                        </a:rPr>
                        <a:t>Affordability or insurance coverage</a:t>
                      </a:r>
                    </a:p>
                    <a:p>
                      <a:pPr marL="285750" indent="-285750" algn="l">
                        <a:buFont typeface="Wingdings" panose="05000000000000000000" pitchFamily="2" charset="2"/>
                        <a:buChar char="v"/>
                      </a:pPr>
                      <a:r>
                        <a:rPr lang="en-US" b="0" dirty="0">
                          <a:solidFill>
                            <a:schemeClr val="tx1"/>
                          </a:solidFill>
                        </a:rPr>
                        <a:t>End-organ disease or complications affecting medication choice</a:t>
                      </a:r>
                    </a:p>
                    <a:p>
                      <a:pPr marL="285750" indent="-285750" algn="l">
                        <a:buFont typeface="Wingdings" panose="05000000000000000000" pitchFamily="2" charset="2"/>
                        <a:buChar char="v"/>
                      </a:pPr>
                      <a:r>
                        <a:rPr lang="en-US" b="0" dirty="0">
                          <a:solidFill>
                            <a:schemeClr val="tx1"/>
                          </a:solidFill>
                        </a:rPr>
                        <a:t>History of adverse medication effects</a:t>
                      </a:r>
                    </a:p>
                    <a:p>
                      <a:pPr marL="285750" indent="-285750" algn="l">
                        <a:buFont typeface="Wingdings" panose="05000000000000000000" pitchFamily="2" charset="2"/>
                        <a:buChar char="v"/>
                      </a:pPr>
                      <a:r>
                        <a:rPr lang="en-US" b="0" dirty="0">
                          <a:solidFill>
                            <a:schemeClr val="tx1"/>
                          </a:solidFill>
                        </a:rPr>
                        <a:t>Social and family support</a:t>
                      </a:r>
                    </a:p>
                    <a:p>
                      <a:pPr marL="285750" indent="-285750" algn="l">
                        <a:buFont typeface="Wingdings" panose="05000000000000000000" pitchFamily="2" charset="2"/>
                        <a:buChar char="v"/>
                      </a:pPr>
                      <a:r>
                        <a:rPr lang="en-US" b="0" dirty="0">
                          <a:solidFill>
                            <a:schemeClr val="tx1"/>
                          </a:solidFill>
                        </a:rPr>
                        <a:t>Risk of hypoglycemia, hypoglycemia unawareness</a:t>
                      </a:r>
                    </a:p>
                  </a:txBody>
                  <a:tcPr>
                    <a:solidFill>
                      <a:schemeClr val="accent2">
                        <a:lumMod val="20000"/>
                        <a:lumOff val="80000"/>
                      </a:schemeClr>
                    </a:solidFill>
                  </a:tcPr>
                </a:tc>
                <a:extLst>
                  <a:ext uri="{0D108BD9-81ED-4DB2-BD59-A6C34878D82A}">
                    <a16:rowId xmlns:a16="http://schemas.microsoft.com/office/drawing/2014/main" val="3324512893"/>
                  </a:ext>
                </a:extLst>
              </a:tr>
              <a:tr h="2939712">
                <a:tc>
                  <a:txBody>
                    <a:bodyPr/>
                    <a:lstStyle/>
                    <a:p>
                      <a:pPr algn="ctr"/>
                      <a:r>
                        <a:rPr lang="en-US" b="1" dirty="0">
                          <a:solidFill>
                            <a:schemeClr val="tx1"/>
                          </a:solidFill>
                        </a:rPr>
                        <a:t>MOBILITY</a:t>
                      </a:r>
                    </a:p>
                    <a:p>
                      <a:pPr algn="ctr"/>
                      <a:endParaRPr lang="en-US" dirty="0">
                        <a:solidFill>
                          <a:schemeClr val="tx1"/>
                        </a:solidFill>
                      </a:endParaRPr>
                    </a:p>
                    <a:p>
                      <a:pPr marL="285750" indent="-285750" algn="l">
                        <a:buFont typeface="Wingdings" panose="05000000000000000000" pitchFamily="2" charset="2"/>
                        <a:buChar char="v"/>
                      </a:pPr>
                      <a:r>
                        <a:rPr lang="en-US" dirty="0">
                          <a:solidFill>
                            <a:schemeClr val="tx1"/>
                          </a:solidFill>
                        </a:rPr>
                        <a:t>Foot complications</a:t>
                      </a:r>
                    </a:p>
                    <a:p>
                      <a:pPr marL="285750" indent="-285750" algn="l">
                        <a:buFont typeface="Wingdings" panose="05000000000000000000" pitchFamily="2" charset="2"/>
                        <a:buChar char="v"/>
                      </a:pPr>
                      <a:r>
                        <a:rPr lang="en-US" dirty="0">
                          <a:solidFill>
                            <a:schemeClr val="tx1"/>
                          </a:solidFill>
                        </a:rPr>
                        <a:t>Functional ability</a:t>
                      </a:r>
                    </a:p>
                    <a:p>
                      <a:pPr marL="285750" indent="-285750" algn="l">
                        <a:buFont typeface="Wingdings" panose="05000000000000000000" pitchFamily="2" charset="2"/>
                        <a:buChar char="v"/>
                      </a:pPr>
                      <a:r>
                        <a:rPr lang="en-US" dirty="0">
                          <a:solidFill>
                            <a:schemeClr val="tx1"/>
                          </a:solidFill>
                        </a:rPr>
                        <a:t>Frailty and sarcopenia</a:t>
                      </a:r>
                    </a:p>
                    <a:p>
                      <a:pPr marL="285750" indent="-285750" algn="l">
                        <a:buFont typeface="Wingdings" panose="05000000000000000000" pitchFamily="2" charset="2"/>
                        <a:buChar char="v"/>
                      </a:pPr>
                      <a:r>
                        <a:rPr lang="en-US" dirty="0">
                          <a:solidFill>
                            <a:schemeClr val="tx1"/>
                          </a:solidFill>
                        </a:rPr>
                        <a:t>Leg weakness</a:t>
                      </a:r>
                    </a:p>
                    <a:p>
                      <a:pPr marL="285750" indent="-285750" algn="l">
                        <a:buFont typeface="Wingdings" panose="05000000000000000000" pitchFamily="2" charset="2"/>
                        <a:buChar char="v"/>
                      </a:pPr>
                      <a:r>
                        <a:rPr lang="en-US" dirty="0">
                          <a:solidFill>
                            <a:schemeClr val="tx1"/>
                          </a:solidFill>
                        </a:rPr>
                        <a:t>Neuropathy</a:t>
                      </a:r>
                    </a:p>
                    <a:p>
                      <a:pPr marL="285750" indent="-285750" algn="l">
                        <a:buFont typeface="Wingdings" panose="05000000000000000000" pitchFamily="2" charset="2"/>
                        <a:buChar char="v"/>
                      </a:pPr>
                      <a:r>
                        <a:rPr lang="en-US" dirty="0">
                          <a:solidFill>
                            <a:schemeClr val="tx1"/>
                          </a:solidFill>
                        </a:rPr>
                        <a:t>Vision status</a:t>
                      </a:r>
                    </a:p>
                  </a:txBody>
                  <a:tcPr>
                    <a:solidFill>
                      <a:schemeClr val="accent2">
                        <a:lumMod val="20000"/>
                        <a:lumOff val="80000"/>
                      </a:schemeClr>
                    </a:solidFill>
                  </a:tcPr>
                </a:tc>
                <a:tc>
                  <a:txBody>
                    <a:bodyPr/>
                    <a:lstStyle/>
                    <a:p>
                      <a:pPr algn="ctr"/>
                      <a:r>
                        <a:rPr lang="en-US" b="1" dirty="0">
                          <a:solidFill>
                            <a:schemeClr val="tx1"/>
                          </a:solidFill>
                        </a:rPr>
                        <a:t>WHAT MATTERS MOST</a:t>
                      </a:r>
                    </a:p>
                    <a:p>
                      <a:pPr algn="ctr"/>
                      <a:endParaRPr lang="en-US" dirty="0">
                        <a:solidFill>
                          <a:schemeClr val="tx1"/>
                        </a:solidFill>
                      </a:endParaRPr>
                    </a:p>
                    <a:p>
                      <a:pPr marL="285750" indent="-285750" algn="l">
                        <a:buFont typeface="Wingdings" panose="05000000000000000000" pitchFamily="2" charset="2"/>
                        <a:buChar char="v"/>
                      </a:pPr>
                      <a:r>
                        <a:rPr lang="en-US" dirty="0">
                          <a:solidFill>
                            <a:schemeClr val="tx1"/>
                          </a:solidFill>
                        </a:rPr>
                        <a:t>Advanced care planning</a:t>
                      </a:r>
                    </a:p>
                    <a:p>
                      <a:pPr marL="285750" indent="-285750" algn="l">
                        <a:buFont typeface="Wingdings" panose="05000000000000000000" pitchFamily="2" charset="2"/>
                        <a:buChar char="v"/>
                      </a:pPr>
                      <a:r>
                        <a:rPr lang="en-US" dirty="0">
                          <a:solidFill>
                            <a:schemeClr val="tx1"/>
                          </a:solidFill>
                        </a:rPr>
                        <a:t>Macrovascular and microvascular complications</a:t>
                      </a:r>
                    </a:p>
                    <a:p>
                      <a:pPr marL="285750" indent="-285750" algn="l">
                        <a:buFont typeface="Wingdings" panose="05000000000000000000" pitchFamily="2" charset="2"/>
                        <a:buChar char="v"/>
                      </a:pPr>
                      <a:r>
                        <a:rPr lang="en-US" dirty="0">
                          <a:solidFill>
                            <a:schemeClr val="tx1"/>
                          </a:solidFill>
                        </a:rPr>
                        <a:t>Quality of life</a:t>
                      </a:r>
                    </a:p>
                    <a:p>
                      <a:pPr marL="285750" indent="-285750" algn="l">
                        <a:buFont typeface="Wingdings" panose="05000000000000000000" pitchFamily="2" charset="2"/>
                        <a:buChar char="v"/>
                      </a:pPr>
                      <a:r>
                        <a:rPr lang="en-US" dirty="0">
                          <a:solidFill>
                            <a:schemeClr val="tx1"/>
                          </a:solidFill>
                        </a:rPr>
                        <a:t>Remaining life expectancy</a:t>
                      </a:r>
                    </a:p>
                    <a:p>
                      <a:pPr marL="285750" indent="-285750" algn="l">
                        <a:buFont typeface="Wingdings" panose="05000000000000000000" pitchFamily="2" charset="2"/>
                        <a:buChar char="v"/>
                      </a:pPr>
                      <a:r>
                        <a:rPr lang="en-US" dirty="0">
                          <a:solidFill>
                            <a:schemeClr val="tx1"/>
                          </a:solidFill>
                        </a:rPr>
                        <a:t>Risks, burdens and benefits of treatment</a:t>
                      </a:r>
                    </a:p>
                    <a:p>
                      <a:pPr marL="285750" indent="-285750" algn="l">
                        <a:buFont typeface="Wingdings" panose="05000000000000000000" pitchFamily="2" charset="2"/>
                        <a:buChar char="v"/>
                      </a:pPr>
                      <a:r>
                        <a:rPr lang="en-US" dirty="0">
                          <a:solidFill>
                            <a:schemeClr val="tx1"/>
                          </a:solidFill>
                        </a:rPr>
                        <a:t>Treatment preferences (diet, injections, blood glucose monitoring)</a:t>
                      </a:r>
                    </a:p>
                    <a:p>
                      <a:pPr marL="285750" indent="-285750" algn="l">
                        <a:buFont typeface="Wingdings" panose="05000000000000000000" pitchFamily="2" charset="2"/>
                        <a:buChar char="v"/>
                      </a:pPr>
                      <a:endParaRPr lang="en-US"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45759436"/>
                  </a:ext>
                </a:extLst>
              </a:tr>
            </a:tbl>
          </a:graphicData>
        </a:graphic>
      </p:graphicFrame>
    </p:spTree>
    <p:extLst>
      <p:ext uri="{BB962C8B-B14F-4D97-AF65-F5344CB8AC3E}">
        <p14:creationId xmlns:p14="http://schemas.microsoft.com/office/powerpoint/2010/main" val="97583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FCB45-EFB7-936D-4064-A579011D79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39D7A8-841D-9513-618C-E1D2418292A0}"/>
              </a:ext>
            </a:extLst>
          </p:cNvPr>
          <p:cNvSpPr>
            <a:spLocks noGrp="1"/>
          </p:cNvSpPr>
          <p:nvPr>
            <p:ph type="title"/>
          </p:nvPr>
        </p:nvSpPr>
        <p:spPr>
          <a:xfrm>
            <a:off x="1527175" y="1733551"/>
            <a:ext cx="4911725" cy="2852737"/>
          </a:xfrm>
        </p:spPr>
        <p:txBody>
          <a:bodyPr>
            <a:normAutofit fontScale="90000"/>
          </a:bodyPr>
          <a:lstStyle/>
          <a:p>
            <a:r>
              <a:rPr lang="en-US" dirty="0"/>
              <a:t>Recognition</a:t>
            </a:r>
            <a:br>
              <a:rPr lang="en-US" dirty="0"/>
            </a:br>
            <a:r>
              <a:rPr lang="en-US" dirty="0">
                <a:solidFill>
                  <a:schemeClr val="bg2"/>
                </a:solidFill>
              </a:rPr>
              <a:t>Assessment</a:t>
            </a:r>
            <a:br>
              <a:rPr lang="en-US" dirty="0">
                <a:solidFill>
                  <a:schemeClr val="bg2"/>
                </a:solidFill>
              </a:rPr>
            </a:br>
            <a:r>
              <a:rPr lang="en-US" dirty="0">
                <a:solidFill>
                  <a:schemeClr val="bg2"/>
                </a:solidFill>
              </a:rPr>
              <a:t>Treatment </a:t>
            </a:r>
            <a:br>
              <a:rPr lang="en-US" dirty="0">
                <a:solidFill>
                  <a:schemeClr val="bg2"/>
                </a:solidFill>
              </a:rPr>
            </a:br>
            <a:r>
              <a:rPr lang="en-US" dirty="0">
                <a:solidFill>
                  <a:schemeClr val="bg2"/>
                </a:solidFill>
              </a:rPr>
              <a:t>Monitoring</a:t>
            </a:r>
          </a:p>
        </p:txBody>
      </p:sp>
      <p:sp>
        <p:nvSpPr>
          <p:cNvPr id="2" name="Arrow: Right 1">
            <a:extLst>
              <a:ext uri="{FF2B5EF4-FFF2-40B4-BE49-F238E27FC236}">
                <a16:creationId xmlns:a16="http://schemas.microsoft.com/office/drawing/2014/main" id="{A89E9063-C1AF-96A1-9F45-1C3FCFA9ACCF}"/>
              </a:ext>
            </a:extLst>
          </p:cNvPr>
          <p:cNvSpPr/>
          <p:nvPr/>
        </p:nvSpPr>
        <p:spPr>
          <a:xfrm>
            <a:off x="355346" y="170973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58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1EFC-B020-7A2A-188D-28D91A2D2E17}"/>
              </a:ext>
            </a:extLst>
          </p:cNvPr>
          <p:cNvSpPr>
            <a:spLocks noGrp="1"/>
          </p:cNvSpPr>
          <p:nvPr>
            <p:ph type="title"/>
          </p:nvPr>
        </p:nvSpPr>
        <p:spPr>
          <a:xfrm>
            <a:off x="767179" y="507168"/>
            <a:ext cx="10515600" cy="1325563"/>
          </a:xfrm>
        </p:spPr>
        <p:txBody>
          <a:bodyPr>
            <a:normAutofit/>
          </a:bodyPr>
          <a:lstStyle/>
          <a:p>
            <a:r>
              <a:rPr lang="en-US" sz="4000" dirty="0"/>
              <a:t>Recognition of Diabetes</a:t>
            </a:r>
          </a:p>
        </p:txBody>
      </p:sp>
      <p:sp>
        <p:nvSpPr>
          <p:cNvPr id="3" name="Content Placeholder 2">
            <a:extLst>
              <a:ext uri="{FF2B5EF4-FFF2-40B4-BE49-F238E27FC236}">
                <a16:creationId xmlns:a16="http://schemas.microsoft.com/office/drawing/2014/main" id="{34813998-48DA-1888-2B9C-09714F1048C0}"/>
              </a:ext>
            </a:extLst>
          </p:cNvPr>
          <p:cNvSpPr>
            <a:spLocks noGrp="1"/>
          </p:cNvSpPr>
          <p:nvPr>
            <p:ph sz="half" idx="4294967295"/>
          </p:nvPr>
        </p:nvSpPr>
        <p:spPr>
          <a:xfrm>
            <a:off x="5591266" y="1371600"/>
            <a:ext cx="5362483" cy="5214721"/>
          </a:xfrm>
        </p:spPr>
        <p:txBody>
          <a:bodyPr>
            <a:normAutofit/>
          </a:bodyPr>
          <a:lstStyle/>
          <a:p>
            <a:pPr marL="0" indent="0" rtl="0" fontAlgn="base">
              <a:lnSpc>
                <a:spcPct val="120000"/>
              </a:lnSpc>
              <a:spcBef>
                <a:spcPts val="0"/>
              </a:spcBef>
              <a:spcAft>
                <a:spcPts val="0"/>
              </a:spcAft>
              <a:buNone/>
            </a:pPr>
            <a:r>
              <a:rPr lang="en-US" sz="1600" b="1" i="0" u="none" strike="noStrike" dirty="0">
                <a:solidFill>
                  <a:schemeClr val="tx1"/>
                </a:solidFill>
                <a:effectLst/>
                <a:latin typeface="Arial" panose="020B0604020202020204" pitchFamily="34" charset="0"/>
              </a:rPr>
              <a:t>     </a:t>
            </a:r>
          </a:p>
          <a:p>
            <a:pPr marL="457200" lvl="1" indent="0" rtl="0" fontAlgn="base">
              <a:lnSpc>
                <a:spcPct val="120000"/>
              </a:lnSpc>
              <a:spcBef>
                <a:spcPts val="0"/>
              </a:spcBef>
              <a:spcAft>
                <a:spcPts val="0"/>
              </a:spcAft>
              <a:buNone/>
            </a:pPr>
            <a:endParaRPr lang="en-US" sz="1600" b="1" dirty="0">
              <a:solidFill>
                <a:schemeClr val="tx1"/>
              </a:solidFill>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125647DA-D7A0-7F57-FAB4-C9D2B6664685}"/>
              </a:ext>
            </a:extLst>
          </p:cNvPr>
          <p:cNvSpPr>
            <a:spLocks noGrp="1"/>
          </p:cNvSpPr>
          <p:nvPr>
            <p:ph sz="half" idx="4294967295"/>
          </p:nvPr>
        </p:nvSpPr>
        <p:spPr>
          <a:xfrm>
            <a:off x="767179" y="1699381"/>
            <a:ext cx="4734757" cy="4886940"/>
          </a:xfrm>
        </p:spPr>
        <p:txBody>
          <a:bodyPr>
            <a:normAutofit lnSpcReduction="10000"/>
          </a:bodyPr>
          <a:lstStyle/>
          <a:p>
            <a:pPr marL="0" indent="0" rtl="0" fontAlgn="base">
              <a:lnSpc>
                <a:spcPct val="120000"/>
              </a:lnSpc>
              <a:spcBef>
                <a:spcPts val="0"/>
              </a:spcBef>
              <a:spcAft>
                <a:spcPts val="0"/>
              </a:spcAft>
              <a:buNone/>
            </a:pPr>
            <a:endParaRPr lang="en-US" sz="1500" b="1" i="0" u="none" strike="noStrike" dirty="0">
              <a:solidFill>
                <a:schemeClr val="tx1"/>
              </a:solidFill>
              <a:effectLst/>
              <a:latin typeface="Arial" panose="020B0604020202020204" pitchFamily="34" charset="0"/>
              <a:cs typeface="Arial" panose="020B0604020202020204" pitchFamily="34" charset="0"/>
            </a:endParaRPr>
          </a:p>
          <a:p>
            <a:pPr marL="0" indent="0" rtl="0" fontAlgn="base">
              <a:lnSpc>
                <a:spcPct val="120000"/>
              </a:lnSpc>
              <a:spcBef>
                <a:spcPts val="0"/>
              </a:spcBef>
              <a:spcAft>
                <a:spcPts val="0"/>
              </a:spcAft>
              <a:buNone/>
            </a:pPr>
            <a:r>
              <a:rPr lang="en-US" sz="1500" b="1" i="0" u="none" strike="noStrike" dirty="0">
                <a:solidFill>
                  <a:schemeClr val="tx1"/>
                </a:solidFill>
                <a:effectLst/>
                <a:latin typeface="Arial" panose="020B0604020202020204" pitchFamily="34" charset="0"/>
                <a:cs typeface="Arial" panose="020B0604020202020204" pitchFamily="34" charset="0"/>
              </a:rPr>
              <a:t>Possible symptoms and signs of hyperglycemia in frail older adults</a:t>
            </a:r>
            <a:r>
              <a:rPr lang="en-US" sz="1500" b="0" i="0" u="none" strike="noStrike" dirty="0">
                <a:solidFill>
                  <a:schemeClr val="tx1"/>
                </a:solidFill>
                <a:effectLst/>
                <a:latin typeface="Arial" panose="020B0604020202020204" pitchFamily="34" charset="0"/>
                <a:cs typeface="Arial" panose="020B0604020202020204" pitchFamily="34" charset="0"/>
              </a:rPr>
              <a:t> </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Blurred vision</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Fruity breath odor</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Lethargy</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New or increasing confusion</a:t>
            </a:r>
            <a:endParaRPr lang="en-US" sz="1500" dirty="0">
              <a:solidFill>
                <a:schemeClr val="tx1"/>
              </a:solidFill>
              <a:latin typeface="Arial" panose="020B0604020202020204" pitchFamily="34" charset="0"/>
              <a:cs typeface="Arial" panose="020B0604020202020204" pitchFamily="34" charset="0"/>
            </a:endParaRP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Polydipsia, polyphagia</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Polyuria or worsening incontinence</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cs typeface="Arial" panose="020B0604020202020204" pitchFamily="34" charset="0"/>
              </a:rPr>
              <a:t>Weight loss</a:t>
            </a:r>
          </a:p>
          <a:p>
            <a:pPr marL="0" indent="0" rtl="0" fontAlgn="base">
              <a:lnSpc>
                <a:spcPct val="120000"/>
              </a:lnSpc>
              <a:spcBef>
                <a:spcPts val="0"/>
              </a:spcBef>
              <a:spcAft>
                <a:spcPts val="0"/>
              </a:spcAft>
              <a:buNone/>
            </a:pPr>
            <a:endParaRPr lang="en-US" sz="1600" b="1" i="0" u="none" strike="noStrike" dirty="0">
              <a:solidFill>
                <a:schemeClr val="tx1"/>
              </a:solidFill>
              <a:effectLst/>
              <a:latin typeface="Arial" panose="020B0604020202020204" pitchFamily="34" charset="0"/>
            </a:endParaRPr>
          </a:p>
          <a:p>
            <a:pPr marL="0" indent="0" rtl="0" fontAlgn="base">
              <a:lnSpc>
                <a:spcPct val="120000"/>
              </a:lnSpc>
              <a:spcBef>
                <a:spcPts val="0"/>
              </a:spcBef>
              <a:spcAft>
                <a:spcPts val="0"/>
              </a:spcAft>
              <a:buNone/>
            </a:pPr>
            <a:r>
              <a:rPr lang="en-US" sz="1500" b="1" i="0" u="none" strike="noStrike" dirty="0">
                <a:solidFill>
                  <a:schemeClr val="tx1"/>
                </a:solidFill>
                <a:effectLst/>
                <a:latin typeface="Arial" panose="020B0604020202020204" pitchFamily="34" charset="0"/>
              </a:rPr>
              <a:t>Physical data</a:t>
            </a:r>
            <a:endParaRPr lang="en-US" sz="1500" b="0" i="0" u="none" strike="noStrike" dirty="0">
              <a:solidFill>
                <a:schemeClr val="tx1"/>
              </a:solidFill>
              <a:effectLst/>
              <a:latin typeface="Arial" panose="020B0604020202020204" pitchFamily="34" charset="0"/>
            </a:endParaRP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rPr>
              <a:t>Vital signs and current blood glucose levels</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rPr>
              <a:t>Any symptoms of a current acute illness, including infection or an unstable chronic condition</a:t>
            </a:r>
          </a:p>
          <a:p>
            <a:pPr marL="742950" lvl="1" indent="-285750" rtl="0" fontAlgn="base">
              <a:lnSpc>
                <a:spcPct val="120000"/>
              </a:lnSpc>
              <a:spcBef>
                <a:spcPts val="0"/>
              </a:spcBef>
              <a:spcAft>
                <a:spcPts val="0"/>
              </a:spcAft>
              <a:buFont typeface="Arial" panose="020B0604020202020204" pitchFamily="34" charset="0"/>
              <a:buChar char="•"/>
            </a:pPr>
            <a:r>
              <a:rPr lang="en-US" sz="1500" b="0" i="0" u="none" strike="noStrike" dirty="0">
                <a:solidFill>
                  <a:schemeClr val="tx1"/>
                </a:solidFill>
                <a:effectLst/>
                <a:latin typeface="Arial" panose="020B0604020202020204" pitchFamily="34" charset="0"/>
              </a:rPr>
              <a:t>Significant changes in function, cognition, or level of consciousness</a:t>
            </a:r>
          </a:p>
          <a:p>
            <a:endParaRPr lang="en-US" dirty="0"/>
          </a:p>
        </p:txBody>
      </p:sp>
    </p:spTree>
    <p:extLst>
      <p:ext uri="{BB962C8B-B14F-4D97-AF65-F5344CB8AC3E}">
        <p14:creationId xmlns:p14="http://schemas.microsoft.com/office/powerpoint/2010/main" val="384136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24-08-25 at 6.18.16 PM.pn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32" t="476" r="71"/>
          <a:stretch/>
        </p:blipFill>
        <p:spPr>
          <a:xfrm>
            <a:off x="2219325" y="1236107"/>
            <a:ext cx="7171492" cy="5505485"/>
          </a:xfrm>
          <a:ln>
            <a:solidFill>
              <a:srgbClr val="163B6A"/>
            </a:solidFill>
          </a:ln>
        </p:spPr>
      </p:pic>
      <p:sp>
        <p:nvSpPr>
          <p:cNvPr id="3" name="TextBox 2">
            <a:extLst>
              <a:ext uri="{FF2B5EF4-FFF2-40B4-BE49-F238E27FC236}">
                <a16:creationId xmlns:a16="http://schemas.microsoft.com/office/drawing/2014/main" id="{FF87DBF4-A600-53F9-C792-33C8BD8E1C02}"/>
              </a:ext>
            </a:extLst>
          </p:cNvPr>
          <p:cNvSpPr txBox="1"/>
          <p:nvPr/>
        </p:nvSpPr>
        <p:spPr>
          <a:xfrm>
            <a:off x="590550" y="714375"/>
            <a:ext cx="1781175" cy="369332"/>
          </a:xfrm>
          <a:prstGeom prst="rect">
            <a:avLst/>
          </a:prstGeom>
          <a:noFill/>
        </p:spPr>
        <p:txBody>
          <a:bodyPr wrap="square" rtlCol="0">
            <a:spAutoFit/>
          </a:bodyPr>
          <a:lstStyle/>
          <a:p>
            <a:r>
              <a:rPr lang="en-US" dirty="0">
                <a:solidFill>
                  <a:schemeClr val="accent1"/>
                </a:solidFill>
              </a:rPr>
              <a:t>Table 4 from CPG</a:t>
            </a:r>
          </a:p>
        </p:txBody>
      </p:sp>
    </p:spTree>
    <p:extLst>
      <p:ext uri="{BB962C8B-B14F-4D97-AF65-F5344CB8AC3E}">
        <p14:creationId xmlns:p14="http://schemas.microsoft.com/office/powerpoint/2010/main" val="1728931090"/>
      </p:ext>
    </p:extLst>
  </p:cSld>
  <p:clrMapOvr>
    <a:masterClrMapping/>
  </p:clrMapOvr>
</p:sld>
</file>

<file path=ppt/theme/theme1.xml><?xml version="1.0" encoding="utf-8"?>
<a:theme xmlns:a="http://schemas.openxmlformats.org/drawingml/2006/main" name="Office 2013 - 2022 Theme">
  <a:themeElements>
    <a:clrScheme name="PALTmed">
      <a:dk1>
        <a:sysClr val="windowText" lastClr="000000"/>
      </a:dk1>
      <a:lt1>
        <a:sysClr val="window" lastClr="FFFFFF"/>
      </a:lt1>
      <a:dk2>
        <a:srgbClr val="031B34"/>
      </a:dk2>
      <a:lt2>
        <a:srgbClr val="88CBEE"/>
      </a:lt2>
      <a:accent1>
        <a:srgbClr val="094D88"/>
      </a:accent1>
      <a:accent2>
        <a:srgbClr val="1B3A69"/>
      </a:accent2>
      <a:accent3>
        <a:srgbClr val="53B7E8"/>
      </a:accent3>
      <a:accent4>
        <a:srgbClr val="7F8FA9"/>
      </a:accent4>
      <a:accent5>
        <a:srgbClr val="2A9FBC"/>
      </a:accent5>
      <a:accent6>
        <a:srgbClr val="EAC062"/>
      </a:accent6>
      <a:hlink>
        <a:srgbClr val="9454C3"/>
      </a:hlink>
      <a:folHlink>
        <a:srgbClr val="3EBBF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56C590597E724E8FD0F20FE772DCC5" ma:contentTypeVersion="18" ma:contentTypeDescription="Create a new document." ma:contentTypeScope="" ma:versionID="81e486f2d2a0c4cc1ae8fc9976bf271b">
  <xsd:schema xmlns:xsd="http://www.w3.org/2001/XMLSchema" xmlns:xs="http://www.w3.org/2001/XMLSchema" xmlns:p="http://schemas.microsoft.com/office/2006/metadata/properties" xmlns:ns2="d80bf07e-9e79-4a7c-962c-e0738520eb2c" xmlns:ns3="fb429d33-8b5f-4e5a-8fc2-d65a2b42f964" targetNamespace="http://schemas.microsoft.com/office/2006/metadata/properties" ma:root="true" ma:fieldsID="e609bff37db2f82c55d5052694ee7cc7" ns2:_="" ns3:_="">
    <xsd:import namespace="d80bf07e-9e79-4a7c-962c-e0738520eb2c"/>
    <xsd:import namespace="fb429d33-8b5f-4e5a-8fc2-d65a2b42f9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bf07e-9e79-4a7c-962c-e0738520e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611454-967c-4763-821f-2ec41375915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29d33-8b5f-4e5a-8fc2-d65a2b42f96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bc7643-3d56-4cdc-96cb-6bbd5a7e4272}" ma:internalName="TaxCatchAll" ma:showField="CatchAllData" ma:web="fb429d33-8b5f-4e5a-8fc2-d65a2b42f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429d33-8b5f-4e5a-8fc2-d65a2b42f964" xsi:nil="true"/>
    <lcf76f155ced4ddcb4097134ff3c332f xmlns="d80bf07e-9e79-4a7c-962c-e0738520e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A209F6-9C37-49F1-9939-C9263A25AD1A}">
  <ds:schemaRefs>
    <ds:schemaRef ds:uri="http://schemas.microsoft.com/sharepoint/v3/contenttype/forms"/>
  </ds:schemaRefs>
</ds:datastoreItem>
</file>

<file path=customXml/itemProps2.xml><?xml version="1.0" encoding="utf-8"?>
<ds:datastoreItem xmlns:ds="http://schemas.openxmlformats.org/officeDocument/2006/customXml" ds:itemID="{A0C06A98-1EA8-4C81-A4D0-7C203B78E513}"/>
</file>

<file path=customXml/itemProps3.xml><?xml version="1.0" encoding="utf-8"?>
<ds:datastoreItem xmlns:ds="http://schemas.openxmlformats.org/officeDocument/2006/customXml" ds:itemID="{22E3E018-1200-4813-82E7-94D6861F1377}">
  <ds:schemaRefs>
    <ds:schemaRef ds:uri="http://schemas.microsoft.com/office/2006/metadata/properties"/>
    <ds:schemaRef ds:uri="http://schemas.microsoft.com/office/infopath/2007/PartnerControls"/>
    <ds:schemaRef ds:uri="fb429d33-8b5f-4e5a-8fc2-d65a2b42f964"/>
    <ds:schemaRef ds:uri="d80bf07e-9e79-4a7c-962c-e0738520eb2c"/>
    <ds:schemaRef ds:uri="88e74543-6bc6-43c4-8cd1-8147e2bb3320"/>
    <ds:schemaRef ds:uri="80c4a6f5-1b61-42cb-a100-25a5a8467a77"/>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6050</TotalTime>
  <Words>2464</Words>
  <Application>Microsoft Office PowerPoint</Application>
  <PresentationFormat>Widescreen</PresentationFormat>
  <Paragraphs>217</Paragraphs>
  <Slides>46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Aptos</vt:lpstr>
      <vt:lpstr>Arial</vt:lpstr>
      <vt:lpstr>Calibri</vt:lpstr>
      <vt:lpstr>Courier New</vt:lpstr>
      <vt:lpstr>Helvetica</vt:lpstr>
      <vt:lpstr>Verdana</vt:lpstr>
      <vt:lpstr>Wingdings</vt:lpstr>
      <vt:lpstr>Office 2013 - 2022 Theme</vt:lpstr>
      <vt:lpstr>Diabetes Management in Post-Acute and Long-Term Care Setting</vt:lpstr>
      <vt:lpstr>Introduction to Diabetes in the  Post-Acute and Long-Term Care Setting</vt:lpstr>
      <vt:lpstr>Scope of the Problem</vt:lpstr>
      <vt:lpstr>PowerPoint Presentation</vt:lpstr>
      <vt:lpstr>Use of Diabetes Clinical Practice Guidelines</vt:lpstr>
      <vt:lpstr>Using the 4Ms Framework of Age-Friendly Health Systems to Address Patient-Specific Issues That Can Affect Diabetes Management in the PALTC Setting</vt:lpstr>
      <vt:lpstr>Recognition Assessment Treatment  Monitoring</vt:lpstr>
      <vt:lpstr>Recognition of Diabetes</vt:lpstr>
      <vt:lpstr>PowerPoint Presentation</vt:lpstr>
      <vt:lpstr>Criteria for Diagnosis of Pre-Diabetes or Diabetes</vt:lpstr>
      <vt:lpstr>PowerPoint Presentation</vt:lpstr>
      <vt:lpstr>PowerPoint Presentation</vt:lpstr>
      <vt:lpstr>Recognition Assessment Treatment  Monitoring</vt:lpstr>
      <vt:lpstr>Medical History</vt:lpstr>
      <vt:lpstr>Assess Patient’s Risk for Hypoglycemia</vt:lpstr>
      <vt:lpstr>Possible symptoms and signs of hypoglycemia </vt:lpstr>
      <vt:lpstr>PowerPoint Presentation</vt:lpstr>
      <vt:lpstr>Three categories of hypoglycemia</vt:lpstr>
      <vt:lpstr>Recognition Assessment Treatment  Monitoring</vt:lpstr>
      <vt:lpstr>PowerPoint Presentation</vt:lpstr>
      <vt:lpstr> </vt:lpstr>
      <vt:lpstr>PowerPoint Presentation</vt:lpstr>
      <vt:lpstr>PowerPoint Presentation</vt:lpstr>
      <vt:lpstr>PowerPoint Presentation</vt:lpstr>
      <vt:lpstr>Insulin Therapy</vt:lpstr>
      <vt:lpstr>Types of Insulin</vt:lpstr>
      <vt:lpstr>PowerPoint Presentation</vt:lpstr>
      <vt:lpstr>PowerPoint Presentation</vt:lpstr>
      <vt:lpstr>PowerPoint Presentation</vt:lpstr>
      <vt:lpstr>PowerPoint Presentation</vt:lpstr>
      <vt:lpstr>PowerPoint Presentation</vt:lpstr>
      <vt:lpstr>Appropriate Use of Glucagon </vt:lpstr>
      <vt:lpstr>PowerPoint Presentation</vt:lpstr>
      <vt:lpstr>PowerPoint Presentation</vt:lpstr>
      <vt:lpstr>PowerPoint Presentation</vt:lpstr>
      <vt:lpstr>PowerPoint Presentation</vt:lpstr>
      <vt:lpstr>PowerPoint Presentation</vt:lpstr>
      <vt:lpstr>Cardiovascular Benefit – GLP-1s and MACE</vt:lpstr>
      <vt:lpstr>The Association of Diabetes with Comorbidities</vt:lpstr>
      <vt:lpstr>Treatment Guidance for Patients with Cardiorenal Comorbidities</vt:lpstr>
      <vt:lpstr>PowerPoint Presentation</vt:lpstr>
      <vt:lpstr>Recognition Assessment Treatment  Monitoring</vt:lpstr>
      <vt:lpstr>PowerPoint Presentation</vt:lpstr>
      <vt:lpstr>PowerPoint Presentation</vt:lpstr>
      <vt:lpstr>Take Home Messages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D2D 8/19/21</dc:title>
  <dc:creator>Sabine von Preyss-Friedman</dc:creator>
  <cp:lastModifiedBy>Erin A. O’Brien</cp:lastModifiedBy>
  <cp:revision>25</cp:revision>
  <dcterms:created xsi:type="dcterms:W3CDTF">2021-08-17T18:19:24Z</dcterms:created>
  <dcterms:modified xsi:type="dcterms:W3CDTF">2025-01-16T19:43:28Z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0x010100EC56C590597E724E8FD0F20FE772DCC5</vt:lpwstr>
  </property>
</Properties>
</file>