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8.jpg" ContentType="image/jpg"/>
  <Override PartName="/ppt/media/image19.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0"/>
  </p:notesMasterIdLst>
  <p:sldIdLst>
    <p:sldId id="256" r:id="rId5"/>
    <p:sldId id="2147477258" r:id="rId6"/>
    <p:sldId id="510" r:id="rId7"/>
    <p:sldId id="511" r:id="rId8"/>
    <p:sldId id="523" r:id="rId9"/>
    <p:sldId id="524" r:id="rId10"/>
    <p:sldId id="533" r:id="rId11"/>
    <p:sldId id="522" r:id="rId12"/>
    <p:sldId id="518" r:id="rId13"/>
    <p:sldId id="2147477259" r:id="rId14"/>
    <p:sldId id="271" r:id="rId15"/>
    <p:sldId id="528" r:id="rId16"/>
    <p:sldId id="529" r:id="rId17"/>
    <p:sldId id="525" r:id="rId18"/>
    <p:sldId id="277" r:id="rId19"/>
    <p:sldId id="532" r:id="rId20"/>
    <p:sldId id="530" r:id="rId21"/>
    <p:sldId id="281" r:id="rId22"/>
    <p:sldId id="282" r:id="rId23"/>
    <p:sldId id="283" r:id="rId24"/>
    <p:sldId id="284" r:id="rId25"/>
    <p:sldId id="287" r:id="rId26"/>
    <p:sldId id="288" r:id="rId27"/>
    <p:sldId id="419" r:id="rId28"/>
    <p:sldId id="259" r:id="rId29"/>
    <p:sldId id="301" r:id="rId30"/>
    <p:sldId id="260" r:id="rId31"/>
    <p:sldId id="267" r:id="rId32"/>
    <p:sldId id="302" r:id="rId33"/>
    <p:sldId id="537" r:id="rId34"/>
    <p:sldId id="538" r:id="rId35"/>
    <p:sldId id="437" r:id="rId36"/>
    <p:sldId id="540" r:id="rId37"/>
    <p:sldId id="539" r:id="rId38"/>
    <p:sldId id="423" r:id="rId39"/>
    <p:sldId id="263" r:id="rId40"/>
    <p:sldId id="264" r:id="rId41"/>
    <p:sldId id="303" r:id="rId42"/>
    <p:sldId id="417" r:id="rId43"/>
    <p:sldId id="531" r:id="rId44"/>
    <p:sldId id="513" r:id="rId45"/>
    <p:sldId id="521" r:id="rId46"/>
    <p:sldId id="527" r:id="rId47"/>
    <p:sldId id="514" r:id="rId48"/>
    <p:sldId id="430"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B6A"/>
    <a:srgbClr val="26AFBD"/>
    <a:srgbClr val="FE6200"/>
    <a:srgbClr val="F583B7"/>
    <a:srgbClr val="ED1A7A"/>
    <a:srgbClr val="FF883F"/>
    <a:srgbClr val="FFEF53"/>
    <a:srgbClr val="FFF6A3"/>
    <a:srgbClr val="DCC701"/>
    <a:srgbClr val="B74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B3453-E24F-46A1-9239-B596F8B46470}" v="29" dt="2024-03-05T01:43:54.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94648"/>
  </p:normalViewPr>
  <p:slideViewPr>
    <p:cSldViewPr snapToGrid="0">
      <p:cViewPr varScale="1">
        <p:scale>
          <a:sx n="77" d="100"/>
          <a:sy n="77" d="100"/>
        </p:scale>
        <p:origin x="72" y="4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Moore" userId="4bec59c4-8292-448b-9b06-13e569daef12" providerId="ADAL" clId="{EC4B3453-E24F-46A1-9239-B596F8B46470}"/>
    <pc:docChg chg="custSel addSld modSld replTag">
      <pc:chgData name="Aubrey Moore" userId="4bec59c4-8292-448b-9b06-13e569daef12" providerId="ADAL" clId="{EC4B3453-E24F-46A1-9239-B596F8B46470}" dt="2024-03-05T01:43:54.895" v="92"/>
      <pc:docMkLst>
        <pc:docMk/>
      </pc:docMkLst>
      <pc:sldChg chg="modSp mod modNotesTx">
        <pc:chgData name="Aubrey Moore" userId="4bec59c4-8292-448b-9b06-13e569daef12" providerId="ADAL" clId="{EC4B3453-E24F-46A1-9239-B596F8B46470}" dt="2024-03-05T01:43:42.553" v="55" actId="20577"/>
        <pc:sldMkLst>
          <pc:docMk/>
          <pc:sldMk cId="146751549" sldId="518"/>
        </pc:sldMkLst>
        <pc:spChg chg="mod">
          <ac:chgData name="Aubrey Moore" userId="4bec59c4-8292-448b-9b06-13e569daef12" providerId="ADAL" clId="{EC4B3453-E24F-46A1-9239-B596F8B46470}" dt="2024-03-05T01:43:36.365" v="34" actId="20577"/>
          <ac:spMkLst>
            <pc:docMk/>
            <pc:sldMk cId="146751549" sldId="518"/>
            <ac:spMk id="3" creationId="{02365CEF-9827-472F-B775-69ECD017A7AF}"/>
          </ac:spMkLst>
        </pc:spChg>
      </pc:sldChg>
      <pc:sldChg chg="addSp modSp add mod setBg modAnim replTag">
        <pc:chgData name="Aubrey Moore" userId="4bec59c4-8292-448b-9b06-13e569daef12" providerId="ADAL" clId="{EC4B3453-E24F-46A1-9239-B596F8B46470}" dt="2024-03-05T01:43:54.895" v="92"/>
        <pc:sldMkLst>
          <pc:docMk/>
          <pc:sldMk cId="3521742583" sldId="2147477259"/>
        </pc:sldMkLst>
        <pc:spChg chg="add mod replST">
          <ac:chgData name="Aubrey Moore" userId="4bec59c4-8292-448b-9b06-13e569daef12" providerId="ADAL" clId="{EC4B3453-E24F-46A1-9239-B596F8B46470}" dt="2024-03-05T01:43:54.862" v="76"/>
          <ac:spMkLst>
            <pc:docMk/>
            <pc:sldMk cId="3521742583" sldId="2147477259"/>
            <ac:spMk id="7" creationId="{CFC32CF7-0461-74DA-C89D-E565C8F0BBB5}"/>
          </ac:spMkLst>
        </pc:spChg>
        <pc:spChg chg="add mod replST">
          <ac:chgData name="Aubrey Moore" userId="4bec59c4-8292-448b-9b06-13e569daef12" providerId="ADAL" clId="{EC4B3453-E24F-46A1-9239-B596F8B46470}" dt="2024-03-05T01:43:54.868" v="86"/>
          <ac:spMkLst>
            <pc:docMk/>
            <pc:sldMk cId="3521742583" sldId="2147477259"/>
            <ac:spMk id="8" creationId="{A4EBEB71-E0A4-FE60-4CAE-7024D18DABC8}"/>
          </ac:spMkLst>
        </pc:spChg>
        <pc:picChg chg="add mod replST">
          <ac:chgData name="Aubrey Moore" userId="4bec59c4-8292-448b-9b06-13e569daef12" providerId="ADAL" clId="{EC4B3453-E24F-46A1-9239-B596F8B46470}" dt="2024-03-05T01:43:54.814" v="63"/>
          <ac:picMkLst>
            <pc:docMk/>
            <pc:sldMk cId="3521742583" sldId="2147477259"/>
            <ac:picMk id="4" creationId="{EA99D7EE-1234-4556-4F61-1DD8437F6A5B}"/>
          </ac:picMkLst>
        </pc:picChg>
        <pc:picChg chg="add mod replST">
          <ac:chgData name="Aubrey Moore" userId="4bec59c4-8292-448b-9b06-13e569daef12" providerId="ADAL" clId="{EC4B3453-E24F-46A1-9239-B596F8B46470}" dt="2024-03-05T01:43:54.851" v="67"/>
          <ac:picMkLst>
            <pc:docMk/>
            <pc:sldMk cId="3521742583" sldId="2147477259"/>
            <ac:picMk id="6" creationId="{C2961196-11EA-5B13-EAAD-0E1C6CA12D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E7A51-7300-4C11-B124-D800F4BC3A19}"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92692-2246-4856-A4B9-8BA3C8A4770B}" type="slidenum">
              <a:rPr lang="en-US" smtClean="0"/>
              <a:t>‹#›</a:t>
            </a:fld>
            <a:endParaRPr lang="en-US"/>
          </a:p>
        </p:txBody>
      </p:sp>
    </p:spTree>
    <p:extLst>
      <p:ext uri="{BB962C8B-B14F-4D97-AF65-F5344CB8AC3E}">
        <p14:creationId xmlns:p14="http://schemas.microsoft.com/office/powerpoint/2010/main" val="114607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1</a:t>
            </a:r>
          </a:p>
        </p:txBody>
      </p:sp>
      <p:sp>
        <p:nvSpPr>
          <p:cNvPr id="4" name="Slide Number Placeholder 3"/>
          <p:cNvSpPr>
            <a:spLocks noGrp="1"/>
          </p:cNvSpPr>
          <p:nvPr>
            <p:ph type="sldNum" sz="quarter" idx="5"/>
          </p:nvPr>
        </p:nvSpPr>
        <p:spPr/>
        <p:txBody>
          <a:bodyPr/>
          <a:lstStyle/>
          <a:p>
            <a:fld id="{3CE92692-2246-4856-A4B9-8BA3C8A4770B}" type="slidenum">
              <a:rPr lang="en-US" smtClean="0"/>
              <a:t>9</a:t>
            </a:fld>
            <a:endParaRPr lang="en-US"/>
          </a:p>
        </p:txBody>
      </p:sp>
    </p:spTree>
    <p:extLst>
      <p:ext uri="{BB962C8B-B14F-4D97-AF65-F5344CB8AC3E}">
        <p14:creationId xmlns:p14="http://schemas.microsoft.com/office/powerpoint/2010/main" val="95592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Serious illness: Health condition that carries high risk of mortality and either negatively impacts person’s daily function or quality of life, or excessively strains family caregivers </a:t>
            </a:r>
          </a:p>
          <a:p>
            <a:endParaRPr lang="en-US" dirty="0"/>
          </a:p>
        </p:txBody>
      </p:sp>
      <p:sp>
        <p:nvSpPr>
          <p:cNvPr id="4" name="Slide Number Placeholder 3"/>
          <p:cNvSpPr>
            <a:spLocks noGrp="1"/>
          </p:cNvSpPr>
          <p:nvPr>
            <p:ph type="sldNum" sz="quarter" idx="5"/>
          </p:nvPr>
        </p:nvSpPr>
        <p:spPr/>
        <p:txBody>
          <a:bodyPr/>
          <a:lstStyle/>
          <a:p>
            <a:fld id="{3CE92692-2246-4856-A4B9-8BA3C8A4770B}" type="slidenum">
              <a:rPr lang="en-US" smtClean="0"/>
              <a:t>16</a:t>
            </a:fld>
            <a:endParaRPr lang="en-US"/>
          </a:p>
        </p:txBody>
      </p:sp>
    </p:spTree>
    <p:extLst>
      <p:ext uri="{BB962C8B-B14F-4D97-AF65-F5344CB8AC3E}">
        <p14:creationId xmlns:p14="http://schemas.microsoft.com/office/powerpoint/2010/main" val="320661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92692-2246-4856-A4B9-8BA3C8A4770B}" type="slidenum">
              <a:rPr lang="en-US" smtClean="0"/>
              <a:t>18</a:t>
            </a:fld>
            <a:endParaRPr lang="en-US"/>
          </a:p>
        </p:txBody>
      </p:sp>
    </p:spTree>
    <p:extLst>
      <p:ext uri="{BB962C8B-B14F-4D97-AF65-F5344CB8AC3E}">
        <p14:creationId xmlns:p14="http://schemas.microsoft.com/office/powerpoint/2010/main" val="3903741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C2E6B-B03B-4932-861E-69E86F4A3CD4}"/>
              </a:ext>
            </a:extLst>
          </p:cNvPr>
          <p:cNvSpPr>
            <a:spLocks noGrp="1"/>
          </p:cNvSpPr>
          <p:nvPr>
            <p:ph type="ctrTitle"/>
          </p:nvPr>
        </p:nvSpPr>
        <p:spPr>
          <a:xfrm>
            <a:off x="401982" y="1595024"/>
            <a:ext cx="6195463" cy="2387600"/>
          </a:xfrm>
          <a:noFill/>
        </p:spPr>
        <p:txBody>
          <a:bodyPr anchor="b"/>
          <a:lstStyle>
            <a:lvl1pPr algn="l">
              <a:defRPr sz="6000">
                <a:solidFill>
                  <a:srgbClr val="163B6A"/>
                </a:solidFill>
              </a:defRPr>
            </a:lvl1pPr>
          </a:lstStyle>
          <a:p>
            <a:r>
              <a:rPr lang="en-US"/>
              <a:t>Click to edit Master title style</a:t>
            </a:r>
          </a:p>
        </p:txBody>
      </p:sp>
      <p:sp>
        <p:nvSpPr>
          <p:cNvPr id="3" name="Subtitle 2">
            <a:extLst>
              <a:ext uri="{FF2B5EF4-FFF2-40B4-BE49-F238E27FC236}">
                <a16:creationId xmlns:a16="http://schemas.microsoft.com/office/drawing/2014/main" id="{BEE23228-344D-4C0A-9DF3-9E3E55B45770}"/>
              </a:ext>
            </a:extLst>
          </p:cNvPr>
          <p:cNvSpPr>
            <a:spLocks noGrp="1"/>
          </p:cNvSpPr>
          <p:nvPr>
            <p:ph type="subTitle" idx="1"/>
          </p:nvPr>
        </p:nvSpPr>
        <p:spPr>
          <a:xfrm>
            <a:off x="401982" y="4074699"/>
            <a:ext cx="6195463" cy="1655762"/>
          </a:xfrm>
        </p:spPr>
        <p:txBody>
          <a:bodyPr/>
          <a:lstStyle>
            <a:lvl1pPr marL="0" indent="0" algn="l">
              <a:buNone/>
              <a:defRPr sz="2400">
                <a:solidFill>
                  <a:srgbClr val="26AFB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white cover with a white background with a picture of a city&#10;&#10;Description automatically generated">
            <a:extLst>
              <a:ext uri="{FF2B5EF4-FFF2-40B4-BE49-F238E27FC236}">
                <a16:creationId xmlns:a16="http://schemas.microsoft.com/office/drawing/2014/main" id="{26EC427D-0BE2-42CF-A8AD-82B2F396E2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788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13BEF"/>
                </a:solidFill>
                <a:latin typeface="GT America Rg"/>
                <a:cs typeface="GT America Rg"/>
              </a:defRPr>
            </a:lvl1pPr>
          </a:lstStyle>
          <a:p>
            <a:endParaRPr/>
          </a:p>
        </p:txBody>
      </p:sp>
      <p:sp>
        <p:nvSpPr>
          <p:cNvPr id="3" name="Holder 3"/>
          <p:cNvSpPr>
            <a:spLocks noGrp="1"/>
          </p:cNvSpPr>
          <p:nvPr>
            <p:ph sz="half" idx="2"/>
          </p:nvPr>
        </p:nvSpPr>
        <p:spPr>
          <a:xfrm>
            <a:off x="897355" y="1903530"/>
            <a:ext cx="5022215" cy="4338955"/>
          </a:xfrm>
          <a:prstGeom prst="rect">
            <a:avLst/>
          </a:prstGeom>
        </p:spPr>
        <p:txBody>
          <a:bodyPr wrap="square" lIns="0" tIns="0" rIns="0" bIns="0">
            <a:spAutoFit/>
          </a:bodyPr>
          <a:lstStyle>
            <a:lvl1pPr>
              <a:defRPr sz="1800" b="1" i="0">
                <a:solidFill>
                  <a:srgbClr val="2E1F63"/>
                </a:solidFill>
                <a:latin typeface="GT America Rg"/>
                <a:cs typeface="GT America Rg"/>
              </a:defRPr>
            </a:lvl1pPr>
          </a:lstStyle>
          <a:p>
            <a:endParaRPr/>
          </a:p>
        </p:txBody>
      </p:sp>
      <p:sp>
        <p:nvSpPr>
          <p:cNvPr id="4" name="Holder 4"/>
          <p:cNvSpPr>
            <a:spLocks noGrp="1"/>
          </p:cNvSpPr>
          <p:nvPr>
            <p:ph sz="half" idx="3"/>
          </p:nvPr>
        </p:nvSpPr>
        <p:spPr>
          <a:xfrm>
            <a:off x="6450317" y="2496685"/>
            <a:ext cx="4925695" cy="3545840"/>
          </a:xfrm>
          <a:prstGeom prst="rect">
            <a:avLst/>
          </a:prstGeom>
        </p:spPr>
        <p:txBody>
          <a:bodyPr wrap="square" lIns="0" tIns="0" rIns="0" bIns="0">
            <a:spAutoFit/>
          </a:bodyPr>
          <a:lstStyle>
            <a:lvl1pPr>
              <a:defRPr sz="1800" b="0" i="0">
                <a:solidFill>
                  <a:srgbClr val="2E1F63"/>
                </a:solidFill>
                <a:latin typeface="GTAmerica-Md"/>
                <a:cs typeface="GTAmerica-Md"/>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600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2086-00FC-48D9-B6D4-817F7289F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3616D-D9E8-4806-B0A3-70ADF8DA32AA}"/>
              </a:ext>
            </a:extLst>
          </p:cNvPr>
          <p:cNvSpPr>
            <a:spLocks noGrp="1"/>
          </p:cNvSpPr>
          <p:nvPr>
            <p:ph idx="1"/>
          </p:nvPr>
        </p:nvSpPr>
        <p:spPr/>
        <p:txBody>
          <a:bodyPr/>
          <a:lstStyle>
            <a:lvl1pPr>
              <a:defRPr>
                <a:solidFill>
                  <a:srgbClr val="163B6A"/>
                </a:solidFill>
              </a:defRPr>
            </a:lvl1pPr>
            <a:lvl2pPr>
              <a:defRPr>
                <a:solidFill>
                  <a:srgbClr val="163B6A"/>
                </a:solidFill>
              </a:defRPr>
            </a:lvl2pPr>
            <a:lvl3pPr>
              <a:defRPr>
                <a:solidFill>
                  <a:srgbClr val="163B6A"/>
                </a:solidFill>
              </a:defRPr>
            </a:lvl3pPr>
            <a:lvl4pPr>
              <a:defRPr>
                <a:solidFill>
                  <a:srgbClr val="163B6A"/>
                </a:solidFill>
              </a:defRPr>
            </a:lvl4pPr>
            <a:lvl5pPr>
              <a:defRPr>
                <a:solidFill>
                  <a:srgbClr val="163B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82518A22-4BA6-4C64-A3EA-78DCFB27131C}"/>
              </a:ext>
            </a:extLst>
          </p:cNvPr>
          <p:cNvSpPr>
            <a:spLocks noGrp="1"/>
          </p:cNvSpPr>
          <p:nvPr>
            <p:ph type="sldNum" sz="quarter" idx="12"/>
          </p:nvPr>
        </p:nvSpPr>
        <p:spPr>
          <a:xfrm>
            <a:off x="11473218" y="6176964"/>
            <a:ext cx="640080" cy="640080"/>
          </a:xfrm>
        </p:spPr>
        <p:txBody>
          <a:bodyPr/>
          <a:lstStyle/>
          <a:p>
            <a:fld id="{EDF46A70-916B-45B3-BB30-401516F379AF}" type="slidenum">
              <a:rPr lang="en-US" smtClean="0"/>
              <a:t>‹#›</a:t>
            </a:fld>
            <a:endParaRPr lang="en-US"/>
          </a:p>
        </p:txBody>
      </p:sp>
    </p:spTree>
    <p:extLst>
      <p:ext uri="{BB962C8B-B14F-4D97-AF65-F5344CB8AC3E}">
        <p14:creationId xmlns:p14="http://schemas.microsoft.com/office/powerpoint/2010/main" val="58357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E781-4A47-4F7E-B75A-04028F1FBE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99A267-3D6E-4BBA-BA2E-BF4F25F0E9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794A613-9FFF-4011-BD06-D592D5740C78}"/>
              </a:ext>
            </a:extLst>
          </p:cNvPr>
          <p:cNvSpPr>
            <a:spLocks noGrp="1"/>
          </p:cNvSpPr>
          <p:nvPr>
            <p:ph type="sldNum" sz="quarter" idx="12"/>
          </p:nvPr>
        </p:nvSpPr>
        <p:spPr/>
        <p:txBody>
          <a:bodyPr/>
          <a:lstStyle/>
          <a:p>
            <a:fld id="{EDF46A70-916B-45B3-BB30-401516F379AF}" type="slidenum">
              <a:rPr lang="en-US" smtClean="0"/>
              <a:t>‹#›</a:t>
            </a:fld>
            <a:endParaRPr lang="en-US"/>
          </a:p>
        </p:txBody>
      </p:sp>
    </p:spTree>
    <p:extLst>
      <p:ext uri="{BB962C8B-B14F-4D97-AF65-F5344CB8AC3E}">
        <p14:creationId xmlns:p14="http://schemas.microsoft.com/office/powerpoint/2010/main" val="169864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A902-A6C7-44FA-A3DA-F20CDFB56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17577-B039-44A7-943B-87C9A80A4D2F}"/>
              </a:ext>
            </a:extLst>
          </p:cNvPr>
          <p:cNvSpPr>
            <a:spLocks noGrp="1"/>
          </p:cNvSpPr>
          <p:nvPr>
            <p:ph sz="half" idx="1"/>
          </p:nvPr>
        </p:nvSpPr>
        <p:spPr>
          <a:xfrm>
            <a:off x="838200" y="1825625"/>
            <a:ext cx="5181600" cy="4351338"/>
          </a:xfrm>
        </p:spPr>
        <p:txBody>
          <a:bodyPr/>
          <a:lstStyle>
            <a:lvl1pPr>
              <a:defRPr>
                <a:solidFill>
                  <a:srgbClr val="163B6A"/>
                </a:solidFill>
              </a:defRPr>
            </a:lvl1pPr>
            <a:lvl2pPr>
              <a:defRPr>
                <a:solidFill>
                  <a:srgbClr val="163B6A"/>
                </a:solidFill>
              </a:defRPr>
            </a:lvl2pPr>
            <a:lvl3pPr>
              <a:defRPr>
                <a:solidFill>
                  <a:srgbClr val="163B6A"/>
                </a:solidFill>
              </a:defRPr>
            </a:lvl3pPr>
            <a:lvl4pPr>
              <a:defRPr>
                <a:solidFill>
                  <a:srgbClr val="163B6A"/>
                </a:solidFill>
              </a:defRPr>
            </a:lvl4pPr>
            <a:lvl5pPr>
              <a:defRPr>
                <a:solidFill>
                  <a:srgbClr val="163B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568D69-7269-4F72-A005-2530D9D40444}"/>
              </a:ext>
            </a:extLst>
          </p:cNvPr>
          <p:cNvSpPr>
            <a:spLocks noGrp="1"/>
          </p:cNvSpPr>
          <p:nvPr>
            <p:ph sz="half" idx="2"/>
          </p:nvPr>
        </p:nvSpPr>
        <p:spPr>
          <a:xfrm>
            <a:off x="6172200" y="1825625"/>
            <a:ext cx="5181600" cy="4351338"/>
          </a:xfrm>
        </p:spPr>
        <p:txBody>
          <a:bodyPr/>
          <a:lstStyle>
            <a:lvl1pPr>
              <a:defRPr>
                <a:solidFill>
                  <a:srgbClr val="163B6A"/>
                </a:solidFill>
              </a:defRPr>
            </a:lvl1pPr>
            <a:lvl2pPr>
              <a:defRPr>
                <a:solidFill>
                  <a:srgbClr val="163B6A"/>
                </a:solidFill>
              </a:defRPr>
            </a:lvl2pPr>
            <a:lvl3pPr>
              <a:defRPr>
                <a:solidFill>
                  <a:srgbClr val="163B6A"/>
                </a:solidFill>
              </a:defRPr>
            </a:lvl3pPr>
            <a:lvl4pPr>
              <a:defRPr>
                <a:solidFill>
                  <a:srgbClr val="163B6A"/>
                </a:solidFill>
              </a:defRPr>
            </a:lvl4pPr>
            <a:lvl5pPr>
              <a:defRPr>
                <a:solidFill>
                  <a:srgbClr val="163B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59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213E-8C80-4928-BBD2-10EF6C3D72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8E6C84-3CE5-437F-A416-304F553539FE}"/>
              </a:ext>
            </a:extLst>
          </p:cNvPr>
          <p:cNvSpPr>
            <a:spLocks noGrp="1"/>
          </p:cNvSpPr>
          <p:nvPr>
            <p:ph type="body" idx="1"/>
          </p:nvPr>
        </p:nvSpPr>
        <p:spPr>
          <a:xfrm>
            <a:off x="839788" y="1681163"/>
            <a:ext cx="5157787" cy="823912"/>
          </a:xfrm>
        </p:spPr>
        <p:txBody>
          <a:bodyPr anchor="b"/>
          <a:lstStyle>
            <a:lvl1pPr marL="0" indent="0">
              <a:buNone/>
              <a:defRPr sz="2400" b="1">
                <a:solidFill>
                  <a:srgbClr val="26AFB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E123A4-556D-4ED7-8AFB-43A5CD03A7DC}"/>
              </a:ext>
            </a:extLst>
          </p:cNvPr>
          <p:cNvSpPr>
            <a:spLocks noGrp="1"/>
          </p:cNvSpPr>
          <p:nvPr>
            <p:ph sz="half" idx="2"/>
          </p:nvPr>
        </p:nvSpPr>
        <p:spPr>
          <a:xfrm>
            <a:off x="839788" y="2505075"/>
            <a:ext cx="5157787" cy="3684588"/>
          </a:xfrm>
        </p:spPr>
        <p:txBody>
          <a:bodyPr/>
          <a:lstStyle>
            <a:lvl1pPr>
              <a:defRPr>
                <a:solidFill>
                  <a:srgbClr val="163B6A"/>
                </a:solidFill>
              </a:defRPr>
            </a:lvl1pPr>
            <a:lvl2pPr>
              <a:defRPr>
                <a:solidFill>
                  <a:srgbClr val="163B6A"/>
                </a:solidFill>
              </a:defRPr>
            </a:lvl2pPr>
            <a:lvl3pPr>
              <a:defRPr>
                <a:solidFill>
                  <a:srgbClr val="163B6A"/>
                </a:solidFill>
              </a:defRPr>
            </a:lvl3pPr>
            <a:lvl4pPr>
              <a:defRPr>
                <a:solidFill>
                  <a:srgbClr val="163B6A"/>
                </a:solidFill>
              </a:defRPr>
            </a:lvl4pPr>
            <a:lvl5pPr>
              <a:defRPr>
                <a:solidFill>
                  <a:srgbClr val="163B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C4ABA7-42A1-498A-AC54-493CABDC4E12}"/>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26AFB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8E29F3-0DF2-4DD2-A2B8-8557A2DD09DF}"/>
              </a:ext>
            </a:extLst>
          </p:cNvPr>
          <p:cNvSpPr>
            <a:spLocks noGrp="1"/>
          </p:cNvSpPr>
          <p:nvPr>
            <p:ph sz="quarter" idx="4"/>
          </p:nvPr>
        </p:nvSpPr>
        <p:spPr>
          <a:xfrm>
            <a:off x="6172200" y="2505075"/>
            <a:ext cx="5183188" cy="3684588"/>
          </a:xfrm>
        </p:spPr>
        <p:txBody>
          <a:bodyPr/>
          <a:lstStyle>
            <a:lvl1pPr>
              <a:defRPr>
                <a:solidFill>
                  <a:srgbClr val="163B6A"/>
                </a:solidFill>
              </a:defRPr>
            </a:lvl1pPr>
            <a:lvl2pPr>
              <a:defRPr>
                <a:solidFill>
                  <a:srgbClr val="163B6A"/>
                </a:solidFill>
              </a:defRPr>
            </a:lvl2pPr>
            <a:lvl3pPr>
              <a:defRPr>
                <a:solidFill>
                  <a:srgbClr val="163B6A"/>
                </a:solidFill>
              </a:defRPr>
            </a:lvl3pPr>
            <a:lvl4pPr>
              <a:defRPr>
                <a:solidFill>
                  <a:srgbClr val="163B6A"/>
                </a:solidFill>
              </a:defRPr>
            </a:lvl4pPr>
            <a:lvl5pPr>
              <a:defRPr>
                <a:solidFill>
                  <a:srgbClr val="163B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9AE514F-7026-45A7-8E5E-E2E72FFEE395}"/>
              </a:ext>
            </a:extLst>
          </p:cNvPr>
          <p:cNvSpPr>
            <a:spLocks noGrp="1"/>
          </p:cNvSpPr>
          <p:nvPr>
            <p:ph type="sldNum" sz="quarter" idx="12"/>
          </p:nvPr>
        </p:nvSpPr>
        <p:spPr/>
        <p:txBody>
          <a:bodyPr/>
          <a:lstStyle/>
          <a:p>
            <a:fld id="{EDF46A70-916B-45B3-BB30-401516F379AF}" type="slidenum">
              <a:rPr lang="en-US" smtClean="0"/>
              <a:t>‹#›</a:t>
            </a:fld>
            <a:endParaRPr lang="en-US"/>
          </a:p>
        </p:txBody>
      </p:sp>
    </p:spTree>
    <p:extLst>
      <p:ext uri="{BB962C8B-B14F-4D97-AF65-F5344CB8AC3E}">
        <p14:creationId xmlns:p14="http://schemas.microsoft.com/office/powerpoint/2010/main" val="326873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16AA-DF5F-45AA-A86A-A0C4329ED0C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5606DDAB-0FEE-4902-9CE2-DB7F71052FD9}"/>
              </a:ext>
            </a:extLst>
          </p:cNvPr>
          <p:cNvSpPr>
            <a:spLocks noGrp="1"/>
          </p:cNvSpPr>
          <p:nvPr>
            <p:ph type="sldNum" sz="quarter" idx="12"/>
          </p:nvPr>
        </p:nvSpPr>
        <p:spPr/>
        <p:txBody>
          <a:bodyPr/>
          <a:lstStyle/>
          <a:p>
            <a:fld id="{EDF46A70-916B-45B3-BB30-401516F379AF}" type="slidenum">
              <a:rPr lang="en-US" smtClean="0"/>
              <a:t>‹#›</a:t>
            </a:fld>
            <a:endParaRPr lang="en-US"/>
          </a:p>
        </p:txBody>
      </p:sp>
    </p:spTree>
    <p:extLst>
      <p:ext uri="{BB962C8B-B14F-4D97-AF65-F5344CB8AC3E}">
        <p14:creationId xmlns:p14="http://schemas.microsoft.com/office/powerpoint/2010/main" val="80011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EE1F5F-65AB-438E-8D64-BA4D2BA72650}"/>
              </a:ext>
            </a:extLst>
          </p:cNvPr>
          <p:cNvSpPr>
            <a:spLocks noGrp="1"/>
          </p:cNvSpPr>
          <p:nvPr>
            <p:ph type="sldNum" sz="quarter" idx="12"/>
          </p:nvPr>
        </p:nvSpPr>
        <p:spPr/>
        <p:txBody>
          <a:bodyPr/>
          <a:lstStyle/>
          <a:p>
            <a:fld id="{EDF46A70-916B-45B3-BB30-401516F379AF}" type="slidenum">
              <a:rPr lang="en-US" smtClean="0"/>
              <a:t>‹#›</a:t>
            </a:fld>
            <a:endParaRPr lang="en-US"/>
          </a:p>
        </p:txBody>
      </p:sp>
    </p:spTree>
    <p:extLst>
      <p:ext uri="{BB962C8B-B14F-4D97-AF65-F5344CB8AC3E}">
        <p14:creationId xmlns:p14="http://schemas.microsoft.com/office/powerpoint/2010/main" val="358089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CD71-313B-41CB-A95C-13FCCAB2D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AC7A1B-7DE2-474B-9EB2-D6B4014FA0CF}"/>
              </a:ext>
            </a:extLst>
          </p:cNvPr>
          <p:cNvSpPr>
            <a:spLocks noGrp="1"/>
          </p:cNvSpPr>
          <p:nvPr>
            <p:ph idx="1"/>
          </p:nvPr>
        </p:nvSpPr>
        <p:spPr>
          <a:xfrm>
            <a:off x="5183188" y="987425"/>
            <a:ext cx="6172200" cy="4873625"/>
          </a:xfrm>
        </p:spPr>
        <p:txBody>
          <a:bodyPr/>
          <a:lstStyle>
            <a:lvl1pPr>
              <a:defRPr sz="3200">
                <a:solidFill>
                  <a:srgbClr val="163B6A"/>
                </a:solidFill>
              </a:defRPr>
            </a:lvl1pPr>
            <a:lvl2pPr>
              <a:defRPr sz="2800">
                <a:solidFill>
                  <a:srgbClr val="163B6A"/>
                </a:solidFill>
              </a:defRPr>
            </a:lvl2pPr>
            <a:lvl3pPr>
              <a:defRPr sz="2400">
                <a:solidFill>
                  <a:srgbClr val="163B6A"/>
                </a:solidFill>
              </a:defRPr>
            </a:lvl3pPr>
            <a:lvl4pPr>
              <a:defRPr sz="2000">
                <a:solidFill>
                  <a:srgbClr val="163B6A"/>
                </a:solidFill>
              </a:defRPr>
            </a:lvl4pPr>
            <a:lvl5pPr>
              <a:defRPr sz="2000">
                <a:solidFill>
                  <a:srgbClr val="163B6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5DE56A-2814-4B15-AEAD-EB322DEAC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358DA66-5B4F-429F-A939-521D838A69B7}"/>
              </a:ext>
            </a:extLst>
          </p:cNvPr>
          <p:cNvSpPr>
            <a:spLocks noGrp="1"/>
          </p:cNvSpPr>
          <p:nvPr>
            <p:ph type="sldNum" sz="quarter" idx="12"/>
          </p:nvPr>
        </p:nvSpPr>
        <p:spPr/>
        <p:txBody>
          <a:bodyPr/>
          <a:lstStyle/>
          <a:p>
            <a:fld id="{EDF46A70-916B-45B3-BB30-401516F379AF}" type="slidenum">
              <a:rPr lang="en-US" smtClean="0"/>
              <a:t>‹#›</a:t>
            </a:fld>
            <a:endParaRPr lang="en-US"/>
          </a:p>
        </p:txBody>
      </p:sp>
    </p:spTree>
    <p:extLst>
      <p:ext uri="{BB962C8B-B14F-4D97-AF65-F5344CB8AC3E}">
        <p14:creationId xmlns:p14="http://schemas.microsoft.com/office/powerpoint/2010/main" val="233526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F27C-F82A-4B4F-9C80-C1AA9920B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0040C-F819-4400-8747-CABEE70485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438F7C-7F1E-4BB6-882A-2E9D5CE80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84CDDAE-0F5A-4037-A5D9-FD45AD9DC948}"/>
              </a:ext>
            </a:extLst>
          </p:cNvPr>
          <p:cNvSpPr>
            <a:spLocks noGrp="1"/>
          </p:cNvSpPr>
          <p:nvPr>
            <p:ph type="sldNum" sz="quarter" idx="12"/>
          </p:nvPr>
        </p:nvSpPr>
        <p:spPr/>
        <p:txBody>
          <a:bodyPr/>
          <a:lstStyle/>
          <a:p>
            <a:fld id="{EDF46A70-916B-45B3-BB30-401516F379AF}" type="slidenum">
              <a:rPr lang="en-US" smtClean="0"/>
              <a:t>‹#›</a:t>
            </a:fld>
            <a:endParaRPr lang="en-US"/>
          </a:p>
        </p:txBody>
      </p:sp>
    </p:spTree>
    <p:extLst>
      <p:ext uri="{BB962C8B-B14F-4D97-AF65-F5344CB8AC3E}">
        <p14:creationId xmlns:p14="http://schemas.microsoft.com/office/powerpoint/2010/main" val="320077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ED8C94-56A9-4E51-A948-53558AD154CB}"/>
              </a:ext>
            </a:extLst>
          </p:cNvPr>
          <p:cNvSpPr>
            <a:spLocks noGrp="1"/>
          </p:cNvSpPr>
          <p:nvPr>
            <p:ph type="title"/>
          </p:nvPr>
        </p:nvSpPr>
        <p:spPr>
          <a:xfrm>
            <a:off x="838200" y="2274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595C93-FE9E-4790-AF16-36FE18BBB8B1}"/>
              </a:ext>
            </a:extLst>
          </p:cNvPr>
          <p:cNvSpPr>
            <a:spLocks noGrp="1"/>
          </p:cNvSpPr>
          <p:nvPr>
            <p:ph type="body" idx="1"/>
          </p:nvPr>
        </p:nvSpPr>
        <p:spPr>
          <a:xfrm>
            <a:off x="838200" y="161914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5B55707-B6DB-4E62-B200-DAD9EDCF2216}"/>
              </a:ext>
            </a:extLst>
          </p:cNvPr>
          <p:cNvSpPr>
            <a:spLocks noGrp="1"/>
          </p:cNvSpPr>
          <p:nvPr>
            <p:ph type="sldNum" sz="quarter" idx="4"/>
          </p:nvPr>
        </p:nvSpPr>
        <p:spPr>
          <a:xfrm>
            <a:off x="11575473" y="6240264"/>
            <a:ext cx="534525" cy="534525"/>
          </a:xfrm>
          <a:prstGeom prst="ellipse">
            <a:avLst/>
          </a:prstGeom>
          <a:solidFill>
            <a:srgbClr val="163B6A"/>
          </a:solidFill>
        </p:spPr>
        <p:txBody>
          <a:bodyPr vert="horz" lIns="91440" tIns="45720" rIns="91440" bIns="45720" rtlCol="0" anchor="ctr"/>
          <a:lstStyle>
            <a:lvl1pPr algn="ctr">
              <a:defRPr sz="950" b="0">
                <a:solidFill>
                  <a:schemeClr val="bg1"/>
                </a:solidFill>
                <a:latin typeface="Museo Sans Rounded 700" panose="02000000000000000000" pitchFamily="2" charset="0"/>
              </a:defRPr>
            </a:lvl1pPr>
          </a:lstStyle>
          <a:p>
            <a:fld id="{EDF46A70-916B-45B3-BB30-401516F379AF}" type="slidenum">
              <a:rPr lang="en-US" smtClean="0"/>
              <a:pPr/>
              <a:t>‹#›</a:t>
            </a:fld>
            <a:endParaRPr lang="en-US"/>
          </a:p>
        </p:txBody>
      </p:sp>
      <p:pic>
        <p:nvPicPr>
          <p:cNvPr id="5" name="Picture 4" descr="A white background with black and white clouds&#10;&#10;Description automatically generated">
            <a:extLst>
              <a:ext uri="{FF2B5EF4-FFF2-40B4-BE49-F238E27FC236}">
                <a16:creationId xmlns:a16="http://schemas.microsoft.com/office/drawing/2014/main" id="{905CE39C-DA30-49B0-B2BB-493EFB7CD46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1106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latinLnBrk="0" hangingPunct="1">
        <a:lnSpc>
          <a:spcPct val="90000"/>
        </a:lnSpc>
        <a:spcBef>
          <a:spcPct val="0"/>
        </a:spcBef>
        <a:buNone/>
        <a:defRPr sz="4400" b="1" kern="1200">
          <a:solidFill>
            <a:srgbClr val="163B6A"/>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63B6A"/>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3B6A"/>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3B6A"/>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63B6A"/>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63B6A"/>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getpalliativecare.org/whati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riousillnessmessaging.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hyperlink" Target="http://www.getpalliativecare.org/" TargetMode="External"/><Relationship Id="rId1" Type="http://schemas.openxmlformats.org/officeDocument/2006/relationships/slideLayout" Target="../slideLayouts/slideLayout2.xml"/><Relationship Id="rId5" Type="http://schemas.openxmlformats.org/officeDocument/2006/relationships/hyperlink" Target="https://www.webmd.com/healthy-aging/cm/palliative-care-serious-illness" TargetMode="External"/><Relationship Id="rId4" Type="http://schemas.openxmlformats.org/officeDocument/2006/relationships/hyperlink" Target="http://www.caringinfo.or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doi.org/10.1089/jpm.2020.0719" TargetMode="External"/><Relationship Id="rId2" Type="http://schemas.openxmlformats.org/officeDocument/2006/relationships/hyperlink" Target="http://doi.org/10.1089/jpm.2020.0111" TargetMode="External"/><Relationship Id="rId1" Type="http://schemas.openxmlformats.org/officeDocument/2006/relationships/slideLayout" Target="../slideLayouts/slideLayout2.xml"/><Relationship Id="rId6" Type="http://schemas.openxmlformats.org/officeDocument/2006/relationships/hyperlink" Target="http://maseriouscare.org/uploads/MCSIC-2020-2021-Public-Experience-Research-%20Findings.pdf" TargetMode="External"/><Relationship Id="rId5" Type="http://schemas.openxmlformats.org/officeDocument/2006/relationships/hyperlink" Target="https://csupalliativecare.org/finding-t%20he-right-messages-for-serious-illness-care/" TargetMode="External"/><Relationship Id="rId4" Type="http://schemas.openxmlformats.org/officeDocument/2006/relationships/hyperlink" Target="http://doi.org/1%200.1089/jpm.2021.0346"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riousillnessmessaging.org/" TargetMode="External"/><Relationship Id="rId2" Type="http://schemas.openxmlformats.org/officeDocument/2006/relationships/hyperlink" Target="mailto:consultant@MarianGrant.com" TargetMode="Externa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FE11-16F2-4403-AEF3-050BD27FA3FB}"/>
              </a:ext>
            </a:extLst>
          </p:cNvPr>
          <p:cNvSpPr>
            <a:spLocks noGrp="1"/>
          </p:cNvSpPr>
          <p:nvPr>
            <p:ph type="ctrTitle"/>
          </p:nvPr>
        </p:nvSpPr>
        <p:spPr>
          <a:xfrm>
            <a:off x="401982" y="2027643"/>
            <a:ext cx="7286844" cy="2387600"/>
          </a:xfrm>
        </p:spPr>
        <p:txBody>
          <a:bodyPr>
            <a:normAutofit fontScale="90000"/>
          </a:bodyPr>
          <a:lstStyle/>
          <a:p>
            <a:br>
              <a:rPr lang="en-US" dirty="0">
                <a:effectLst/>
              </a:rPr>
            </a:br>
            <a:r>
              <a:rPr lang="en-US" sz="4400" dirty="0">
                <a:latin typeface="OpenSans"/>
              </a:rPr>
              <a:t>Improving Public Education </a:t>
            </a:r>
            <a:br>
              <a:rPr lang="en-US" sz="4400" dirty="0">
                <a:latin typeface="OpenSans"/>
              </a:rPr>
            </a:br>
            <a:r>
              <a:rPr lang="en-US" sz="4400" dirty="0">
                <a:latin typeface="OpenSans"/>
              </a:rPr>
              <a:t>with the </a:t>
            </a:r>
            <a:br>
              <a:rPr lang="en-US" sz="4400" dirty="0">
                <a:latin typeface="OpenSans"/>
              </a:rPr>
            </a:br>
            <a:r>
              <a:rPr lang="en-US" sz="4400" dirty="0">
                <a:latin typeface="OpenSans"/>
              </a:rPr>
              <a:t>Serious Illness Messaging Toolkit </a:t>
            </a:r>
            <a:endParaRPr lang="en-US" sz="4400" dirty="0"/>
          </a:p>
        </p:txBody>
      </p:sp>
      <p:sp>
        <p:nvSpPr>
          <p:cNvPr id="3" name="Subtitle 2">
            <a:extLst>
              <a:ext uri="{FF2B5EF4-FFF2-40B4-BE49-F238E27FC236}">
                <a16:creationId xmlns:a16="http://schemas.microsoft.com/office/drawing/2014/main" id="{AEB2390E-23AB-42F8-9B06-0F4A5004EA41}"/>
              </a:ext>
            </a:extLst>
          </p:cNvPr>
          <p:cNvSpPr>
            <a:spLocks noGrp="1"/>
          </p:cNvSpPr>
          <p:nvPr>
            <p:ph type="subTitle" idx="1"/>
          </p:nvPr>
        </p:nvSpPr>
        <p:spPr>
          <a:xfrm>
            <a:off x="401982" y="5191432"/>
            <a:ext cx="7609904" cy="1060137"/>
          </a:xfrm>
        </p:spPr>
        <p:txBody>
          <a:bodyPr/>
          <a:lstStyle/>
          <a:p>
            <a:r>
              <a:rPr lang="en-US" dirty="0"/>
              <a:t>Marian Grant, DNP</a:t>
            </a:r>
            <a:r>
              <a:rPr lang="en-US"/>
              <a:t>, Marketing Consultant</a:t>
            </a:r>
            <a:endParaRPr lang="en-US" dirty="0"/>
          </a:p>
        </p:txBody>
      </p:sp>
    </p:spTree>
    <p:extLst>
      <p:ext uri="{BB962C8B-B14F-4D97-AF65-F5344CB8AC3E}">
        <p14:creationId xmlns:p14="http://schemas.microsoft.com/office/powerpoint/2010/main" val="218031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57DA4B-7A59-5342-8B8C-C6A9BCEF16BA}"/>
              </a:ext>
            </a:extLst>
          </p:cNvPr>
          <p:cNvSpPr>
            <a:spLocks noGrp="1"/>
          </p:cNvSpPr>
          <p:nvPr>
            <p:ph type="sldNum" sz="quarter" idx="12"/>
          </p:nvPr>
        </p:nvSpPr>
        <p:spPr/>
        <p:txBody>
          <a:bodyPr/>
          <a:lstStyle/>
          <a:p>
            <a:fld id="{EDF46A70-916B-45B3-BB30-401516F379AF}" type="slidenum">
              <a:rPr lang="en-US" smtClean="0"/>
              <a:t>10</a:t>
            </a:fld>
            <a:endParaRPr lang="en-US"/>
          </a:p>
        </p:txBody>
      </p:sp>
      <p:pic>
        <p:nvPicPr>
          <p:cNvPr id="4" name="Picture 3">
            <a:extLst>
              <a:ext uri="{FF2B5EF4-FFF2-40B4-BE49-F238E27FC236}">
                <a16:creationId xmlns:a16="http://schemas.microsoft.com/office/drawing/2014/main" id="{EA99D7EE-1234-4556-4F61-1DD8437F6A5B}"/>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C2961196-11EA-5B13-EAAD-0E1C6CA12D12}"/>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CFC32CF7-0461-74DA-C89D-E565C8F0BBB5}"/>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5B5B5B"/>
                </a:solidFill>
              </a:rPr>
              <a:t>How does this story differ from most you may have heard about palliative care? </a:t>
            </a:r>
          </a:p>
        </p:txBody>
      </p:sp>
      <p:sp>
        <p:nvSpPr>
          <p:cNvPr id="8" name="Rectangle 7">
            <a:extLst>
              <a:ext uri="{FF2B5EF4-FFF2-40B4-BE49-F238E27FC236}">
                <a16:creationId xmlns:a16="http://schemas.microsoft.com/office/drawing/2014/main" id="{A4EBEB71-E0A4-FE60-4CAE-7024D18DABC8}"/>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dirty="0">
                <a:solidFill>
                  <a:srgbClr val="5B5B5B"/>
                </a:solidFill>
              </a:rPr>
              <a:t>ⓘ</a:t>
            </a:r>
            <a:r>
              <a:rPr lang="en-US" sz="140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52174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7"/>
                                        </p:tgtEl>
                                      </p:cBhvr>
                                    </p:animEffect>
                                    <p:animScale>
                                      <p:cBhvr>
                                        <p:cTn id="7" dur="2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alpha val="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568" y="1320800"/>
            <a:ext cx="5730875" cy="756920"/>
          </a:xfrm>
          <a:prstGeom prst="rect">
            <a:avLst/>
          </a:prstGeom>
        </p:spPr>
        <p:txBody>
          <a:bodyPr vert="horz" wrap="square" lIns="0" tIns="12700" rIns="0" bIns="0" rtlCol="0">
            <a:spAutoFit/>
          </a:bodyPr>
          <a:lstStyle/>
          <a:p>
            <a:pPr marL="12700">
              <a:lnSpc>
                <a:spcPct val="100000"/>
              </a:lnSpc>
              <a:spcBef>
                <a:spcPts val="100"/>
              </a:spcBef>
              <a:tabLst>
                <a:tab pos="1442720" algn="l"/>
                <a:tab pos="2825115" algn="l"/>
                <a:tab pos="3481704" algn="l"/>
              </a:tabLst>
            </a:pPr>
            <a:r>
              <a:rPr sz="4800" spc="-25" dirty="0">
                <a:solidFill>
                  <a:srgbClr val="7030A0"/>
                </a:solidFill>
              </a:rPr>
              <a:t>Why</a:t>
            </a:r>
            <a:r>
              <a:rPr sz="4800" dirty="0">
                <a:solidFill>
                  <a:srgbClr val="7030A0"/>
                </a:solidFill>
              </a:rPr>
              <a:t>	</a:t>
            </a:r>
            <a:r>
              <a:rPr sz="4800" spc="-20" dirty="0">
                <a:solidFill>
                  <a:srgbClr val="7030A0"/>
                </a:solidFill>
              </a:rPr>
              <a:t>This</a:t>
            </a:r>
            <a:r>
              <a:rPr sz="4800" dirty="0">
                <a:solidFill>
                  <a:srgbClr val="7030A0"/>
                </a:solidFill>
              </a:rPr>
              <a:t>	</a:t>
            </a:r>
            <a:r>
              <a:rPr sz="4800" spc="-25" dirty="0">
                <a:solidFill>
                  <a:srgbClr val="7030A0"/>
                </a:solidFill>
              </a:rPr>
              <a:t>Is</a:t>
            </a:r>
            <a:r>
              <a:rPr sz="4800" dirty="0">
                <a:solidFill>
                  <a:srgbClr val="7030A0"/>
                </a:solidFill>
              </a:rPr>
              <a:t>	</a:t>
            </a:r>
            <a:r>
              <a:rPr sz="4800" spc="-10" dirty="0">
                <a:solidFill>
                  <a:srgbClr val="7030A0"/>
                </a:solidFill>
              </a:rPr>
              <a:t>Needed</a:t>
            </a:r>
            <a:endParaRPr sz="4800" dirty="0">
              <a:solidFill>
                <a:srgbClr val="7030A0"/>
              </a:solidFill>
            </a:endParaRPr>
          </a:p>
        </p:txBody>
      </p:sp>
      <p:pic>
        <p:nvPicPr>
          <p:cNvPr id="4" name="object 4"/>
          <p:cNvPicPr/>
          <p:nvPr/>
        </p:nvPicPr>
        <p:blipFill>
          <a:blip r:embed="rId2" cstate="print"/>
          <a:stretch>
            <a:fillRect/>
          </a:stretch>
        </p:blipFill>
        <p:spPr>
          <a:xfrm>
            <a:off x="3778242" y="2197100"/>
            <a:ext cx="4635210" cy="4635210"/>
          </a:xfrm>
          <a:prstGeom prst="rect">
            <a:avLst/>
          </a:prstGeom>
        </p:spPr>
      </p:pic>
      <p:sp>
        <p:nvSpPr>
          <p:cNvPr id="5" name="object 5"/>
          <p:cNvSpPr/>
          <p:nvPr/>
        </p:nvSpPr>
        <p:spPr>
          <a:xfrm>
            <a:off x="3288639" y="1234439"/>
            <a:ext cx="5614670" cy="0"/>
          </a:xfrm>
          <a:custGeom>
            <a:avLst/>
            <a:gdLst/>
            <a:ahLst/>
            <a:cxnLst/>
            <a:rect l="l" t="t" r="r" b="b"/>
            <a:pathLst>
              <a:path w="5614670">
                <a:moveTo>
                  <a:pt x="0" y="0"/>
                </a:moveTo>
                <a:lnTo>
                  <a:pt x="5614416" y="0"/>
                </a:lnTo>
              </a:path>
            </a:pathLst>
          </a:custGeom>
          <a:ln w="1270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81078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3A76-1278-1791-B39E-FC9B7E9259D2}"/>
              </a:ext>
            </a:extLst>
          </p:cNvPr>
          <p:cNvSpPr>
            <a:spLocks noGrp="1"/>
          </p:cNvSpPr>
          <p:nvPr>
            <p:ph type="title"/>
          </p:nvPr>
        </p:nvSpPr>
        <p:spPr/>
        <p:txBody>
          <a:bodyPr>
            <a:normAutofit/>
          </a:bodyPr>
          <a:lstStyle/>
          <a:p>
            <a:r>
              <a:rPr lang="en-US" sz="3800" dirty="0"/>
              <a:t>Our</a:t>
            </a:r>
            <a:r>
              <a:rPr lang="en-US" sz="3800" spc="-20" dirty="0"/>
              <a:t> work </a:t>
            </a:r>
            <a:r>
              <a:rPr lang="en-US" sz="3800" dirty="0"/>
              <a:t>depends</a:t>
            </a:r>
            <a:r>
              <a:rPr lang="en-US" sz="3800" spc="-10" dirty="0"/>
              <a:t> </a:t>
            </a:r>
            <a:r>
              <a:rPr lang="en-US" sz="3800" dirty="0"/>
              <a:t>on public interest</a:t>
            </a:r>
          </a:p>
        </p:txBody>
      </p:sp>
      <p:sp>
        <p:nvSpPr>
          <p:cNvPr id="5" name="Content Placeholder 4">
            <a:extLst>
              <a:ext uri="{FF2B5EF4-FFF2-40B4-BE49-F238E27FC236}">
                <a16:creationId xmlns:a16="http://schemas.microsoft.com/office/drawing/2014/main" id="{7A50397D-7276-8EF4-41B8-7192CA6107AE}"/>
              </a:ext>
            </a:extLst>
          </p:cNvPr>
          <p:cNvSpPr>
            <a:spLocks noGrp="1"/>
          </p:cNvSpPr>
          <p:nvPr>
            <p:ph sz="half" idx="1"/>
          </p:nvPr>
        </p:nvSpPr>
        <p:spPr/>
        <p:txBody>
          <a:bodyPr/>
          <a:lstStyle/>
          <a:p>
            <a:pPr marL="12700">
              <a:lnSpc>
                <a:spcPct val="100000"/>
              </a:lnSpc>
              <a:spcBef>
                <a:spcPts val="100"/>
              </a:spcBef>
            </a:pPr>
            <a:r>
              <a:rPr lang="en-US" sz="3200" i="1" dirty="0">
                <a:solidFill>
                  <a:srgbClr val="F95921"/>
                </a:solidFill>
                <a:latin typeface="GTAmerica-MdIt"/>
                <a:cs typeface="GTAmerica-MdIt"/>
              </a:rPr>
              <a:t>I</a:t>
            </a:r>
            <a:r>
              <a:rPr lang="en-US" sz="2800" i="1" dirty="0">
                <a:solidFill>
                  <a:srgbClr val="F95921"/>
                </a:solidFill>
                <a:latin typeface="GTAmerica-MdIt"/>
                <a:cs typeface="GTAmerica-MdIt"/>
              </a:rPr>
              <a:t>f</a:t>
            </a:r>
            <a:r>
              <a:rPr lang="en-US" sz="2800" i="1" spc="-15" dirty="0">
                <a:solidFill>
                  <a:srgbClr val="F95921"/>
                </a:solidFill>
                <a:latin typeface="GTAmerica-MdIt"/>
                <a:cs typeface="GTAmerica-MdIt"/>
              </a:rPr>
              <a:t> </a:t>
            </a:r>
            <a:r>
              <a:rPr lang="en-US" sz="2800" i="1" dirty="0">
                <a:solidFill>
                  <a:srgbClr val="F95921"/>
                </a:solidFill>
                <a:latin typeface="GTAmerica-MdIt"/>
                <a:cs typeface="GTAmerica-MdIt"/>
              </a:rPr>
              <a:t>you</a:t>
            </a:r>
            <a:r>
              <a:rPr lang="en-US" sz="2800" i="1" spc="-5" dirty="0">
                <a:solidFill>
                  <a:srgbClr val="F95921"/>
                </a:solidFill>
                <a:latin typeface="GTAmerica-MdIt"/>
                <a:cs typeface="GTAmerica-MdIt"/>
              </a:rPr>
              <a:t> </a:t>
            </a:r>
            <a:r>
              <a:rPr lang="en-US" i="1" dirty="0">
                <a:solidFill>
                  <a:srgbClr val="F95921"/>
                </a:solidFill>
                <a:latin typeface="GTAmerica-MdIt"/>
                <a:cs typeface="GTAmerica-MdIt"/>
              </a:rPr>
              <a:t>have</a:t>
            </a:r>
            <a:r>
              <a:rPr lang="en-US" sz="2800" i="1" spc="-25" dirty="0">
                <a:solidFill>
                  <a:srgbClr val="F95921"/>
                </a:solidFill>
                <a:latin typeface="GTAmerica-MdIt"/>
                <a:cs typeface="GTAmerica-MdIt"/>
              </a:rPr>
              <a:t>…</a:t>
            </a:r>
            <a:endParaRPr lang="en-US" sz="2800" dirty="0">
              <a:latin typeface="GTAmerica-MdIt"/>
              <a:cs typeface="GTAmerica-MdIt"/>
            </a:endParaRPr>
          </a:p>
          <a:p>
            <a:pPr marL="457200" indent="-292735">
              <a:lnSpc>
                <a:spcPct val="100000"/>
              </a:lnSpc>
              <a:spcBef>
                <a:spcPts val="2100"/>
              </a:spcBef>
              <a:buFont typeface="GT America"/>
              <a:buChar char="•"/>
              <a:tabLst>
                <a:tab pos="457200" algn="l"/>
                <a:tab pos="457834" algn="l"/>
              </a:tabLst>
            </a:pPr>
            <a:r>
              <a:rPr lang="en-US" spc="-10" dirty="0">
                <a:solidFill>
                  <a:srgbClr val="333333"/>
                </a:solidFill>
                <a:latin typeface="GTAmerica-Md"/>
                <a:cs typeface="GTAmerica-Md"/>
              </a:rPr>
              <a:t>Started a palliative care program</a:t>
            </a:r>
            <a:endParaRPr lang="en-US" sz="2800" dirty="0">
              <a:latin typeface="GTAmerica-Md"/>
              <a:cs typeface="GTAmerica-Md"/>
            </a:endParaRPr>
          </a:p>
          <a:p>
            <a:pPr marL="457200" indent="-292735">
              <a:lnSpc>
                <a:spcPct val="100000"/>
              </a:lnSpc>
              <a:spcBef>
                <a:spcPts val="1240"/>
              </a:spcBef>
              <a:buFont typeface="GT America"/>
              <a:buChar char="•"/>
              <a:tabLst>
                <a:tab pos="457200" algn="l"/>
                <a:tab pos="457834" algn="l"/>
              </a:tabLst>
            </a:pPr>
            <a:r>
              <a:rPr lang="en-US" sz="2800" spc="-20" dirty="0">
                <a:solidFill>
                  <a:srgbClr val="333333"/>
                </a:solidFill>
                <a:latin typeface="GTAmerica-Md"/>
                <a:cs typeface="GTAmerica-Md"/>
              </a:rPr>
              <a:t>Done an advance care planning event </a:t>
            </a:r>
            <a:r>
              <a:rPr lang="en-US" spc="-20" dirty="0">
                <a:solidFill>
                  <a:srgbClr val="333333"/>
                </a:solidFill>
                <a:latin typeface="GTAmerica-Md"/>
                <a:cs typeface="GTAmerica-Md"/>
              </a:rPr>
              <a:t>at</a:t>
            </a:r>
            <a:r>
              <a:rPr lang="en-US" sz="2800" spc="-20" dirty="0">
                <a:solidFill>
                  <a:srgbClr val="333333"/>
                </a:solidFill>
                <a:latin typeface="GTAmerica-Md"/>
                <a:cs typeface="GTAmerica-Md"/>
              </a:rPr>
              <a:t> church</a:t>
            </a:r>
            <a:endParaRPr lang="en-US" spc="-20" dirty="0">
              <a:solidFill>
                <a:srgbClr val="333333"/>
              </a:solidFill>
              <a:latin typeface="GTAmerica-Md"/>
              <a:cs typeface="GTAmerica-Md"/>
            </a:endParaRPr>
          </a:p>
          <a:p>
            <a:pPr marL="457200" indent="-292735">
              <a:lnSpc>
                <a:spcPct val="100000"/>
              </a:lnSpc>
              <a:spcBef>
                <a:spcPts val="1240"/>
              </a:spcBef>
              <a:buFont typeface="GT America"/>
              <a:buChar char="•"/>
              <a:tabLst>
                <a:tab pos="457200" algn="l"/>
                <a:tab pos="457834" algn="l"/>
              </a:tabLst>
            </a:pPr>
            <a:r>
              <a:rPr lang="en-US" sz="2800" spc="-20" dirty="0">
                <a:solidFill>
                  <a:srgbClr val="333333"/>
                </a:solidFill>
                <a:latin typeface="GTAmerica-Md"/>
                <a:cs typeface="GTAmerica-Md"/>
              </a:rPr>
              <a:t>Talked to a </a:t>
            </a:r>
            <a:r>
              <a:rPr lang="en-US" spc="-20" dirty="0">
                <a:solidFill>
                  <a:srgbClr val="333333"/>
                </a:solidFill>
                <a:latin typeface="GTAmerica-Md"/>
                <a:cs typeface="GTAmerica-Md"/>
              </a:rPr>
              <a:t>community group about hospice </a:t>
            </a:r>
            <a:endParaRPr lang="en-US" sz="2800" dirty="0">
              <a:latin typeface="GTAmerica-Md"/>
              <a:cs typeface="GTAmerica-Md"/>
            </a:endParaRPr>
          </a:p>
          <a:p>
            <a:pPr marL="0" indent="0">
              <a:buNone/>
            </a:pPr>
            <a:endParaRPr lang="en-US" dirty="0"/>
          </a:p>
        </p:txBody>
      </p:sp>
      <p:sp>
        <p:nvSpPr>
          <p:cNvPr id="6" name="Content Placeholder 5">
            <a:extLst>
              <a:ext uri="{FF2B5EF4-FFF2-40B4-BE49-F238E27FC236}">
                <a16:creationId xmlns:a16="http://schemas.microsoft.com/office/drawing/2014/main" id="{FC9EEDB8-5BC7-653A-52BB-2690EAD14F94}"/>
              </a:ext>
            </a:extLst>
          </p:cNvPr>
          <p:cNvSpPr>
            <a:spLocks noGrp="1"/>
          </p:cNvSpPr>
          <p:nvPr>
            <p:ph sz="half" idx="2"/>
          </p:nvPr>
        </p:nvSpPr>
        <p:spPr/>
        <p:txBody>
          <a:bodyPr/>
          <a:lstStyle/>
          <a:p>
            <a:pPr marL="12700">
              <a:lnSpc>
                <a:spcPct val="100000"/>
              </a:lnSpc>
              <a:spcBef>
                <a:spcPts val="100"/>
              </a:spcBef>
            </a:pPr>
            <a:r>
              <a:rPr lang="en-US" sz="2800" i="1" dirty="0">
                <a:solidFill>
                  <a:srgbClr val="F95921"/>
                </a:solidFill>
                <a:latin typeface="GTAmerica-MdIt"/>
                <a:cs typeface="GTAmerica-MdIt"/>
              </a:rPr>
              <a:t>Then</a:t>
            </a:r>
            <a:r>
              <a:rPr lang="en-US" sz="2800" i="1" spc="-35" dirty="0">
                <a:solidFill>
                  <a:srgbClr val="F95921"/>
                </a:solidFill>
                <a:latin typeface="GTAmerica-MdIt"/>
                <a:cs typeface="GTAmerica-MdIt"/>
              </a:rPr>
              <a:t> </a:t>
            </a:r>
            <a:r>
              <a:rPr lang="en-US" sz="2800" i="1" dirty="0">
                <a:solidFill>
                  <a:srgbClr val="F95921"/>
                </a:solidFill>
                <a:latin typeface="GTAmerica-MdIt"/>
                <a:cs typeface="GTAmerica-MdIt"/>
              </a:rPr>
              <a:t>you</a:t>
            </a:r>
            <a:r>
              <a:rPr lang="en-US" sz="2800" i="1" spc="-30" dirty="0">
                <a:solidFill>
                  <a:srgbClr val="F95921"/>
                </a:solidFill>
                <a:latin typeface="GTAmerica-MdIt"/>
                <a:cs typeface="GTAmerica-MdIt"/>
              </a:rPr>
              <a:t> </a:t>
            </a:r>
            <a:r>
              <a:rPr lang="en-US" sz="2800" i="1" dirty="0">
                <a:solidFill>
                  <a:srgbClr val="F95921"/>
                </a:solidFill>
                <a:latin typeface="GTAmerica-MdIt"/>
                <a:cs typeface="GTAmerica-MdIt"/>
              </a:rPr>
              <a:t>have</a:t>
            </a:r>
            <a:r>
              <a:rPr lang="en-US" sz="2800" i="1" spc="-30" dirty="0">
                <a:solidFill>
                  <a:srgbClr val="F95921"/>
                </a:solidFill>
                <a:latin typeface="GTAmerica-MdIt"/>
                <a:cs typeface="GTAmerica-MdIt"/>
              </a:rPr>
              <a:t> </a:t>
            </a:r>
            <a:r>
              <a:rPr lang="en-US" sz="2800" i="1" dirty="0">
                <a:solidFill>
                  <a:srgbClr val="F95921"/>
                </a:solidFill>
                <a:latin typeface="GTAmerica-MdIt"/>
                <a:cs typeface="GTAmerica-MdIt"/>
              </a:rPr>
              <a:t>found</a:t>
            </a:r>
            <a:r>
              <a:rPr lang="en-US" sz="2800" i="1" spc="-30" dirty="0">
                <a:solidFill>
                  <a:srgbClr val="F95921"/>
                </a:solidFill>
                <a:latin typeface="GTAmerica-MdIt"/>
                <a:cs typeface="GTAmerica-MdIt"/>
              </a:rPr>
              <a:t> </a:t>
            </a:r>
            <a:r>
              <a:rPr lang="en-US" sz="2800" i="1" spc="-10" dirty="0">
                <a:solidFill>
                  <a:srgbClr val="F95921"/>
                </a:solidFill>
                <a:latin typeface="GTAmerica-MdIt"/>
                <a:cs typeface="GTAmerica-MdIt"/>
              </a:rPr>
              <a:t>that…</a:t>
            </a:r>
            <a:endParaRPr lang="en-US" sz="2800" dirty="0">
              <a:latin typeface="GTAmerica-MdIt"/>
              <a:cs typeface="GTAmerica-MdIt"/>
            </a:endParaRPr>
          </a:p>
          <a:p>
            <a:pPr marL="12700" marR="5080">
              <a:lnSpc>
                <a:spcPct val="100000"/>
              </a:lnSpc>
              <a:spcBef>
                <a:spcPts val="1800"/>
              </a:spcBef>
            </a:pPr>
            <a:r>
              <a:rPr lang="en-US" sz="2800" dirty="0">
                <a:solidFill>
                  <a:srgbClr val="2E1F63"/>
                </a:solidFill>
                <a:latin typeface="GTAmerica-Md"/>
                <a:cs typeface="GTAmerica-Md"/>
              </a:rPr>
              <a:t>Most</a:t>
            </a:r>
            <a:r>
              <a:rPr lang="en-US" sz="2800" spc="-5" dirty="0">
                <a:solidFill>
                  <a:srgbClr val="2E1F63"/>
                </a:solidFill>
                <a:latin typeface="GTAmerica-Md"/>
                <a:cs typeface="GTAmerica-Md"/>
              </a:rPr>
              <a:t> </a:t>
            </a:r>
            <a:r>
              <a:rPr lang="en-US" sz="2800" spc="-10" dirty="0">
                <a:solidFill>
                  <a:srgbClr val="2E1F63"/>
                </a:solidFill>
                <a:latin typeface="GTAmerica-Md"/>
                <a:cs typeface="GTAmerica-Md"/>
              </a:rPr>
              <a:t>people—even </a:t>
            </a:r>
            <a:r>
              <a:rPr lang="en-US" spc="-10" dirty="0">
                <a:solidFill>
                  <a:srgbClr val="2E1F63"/>
                </a:solidFill>
                <a:latin typeface="GTAmerica-Md"/>
                <a:cs typeface="GTAmerica-Md"/>
              </a:rPr>
              <a:t>clinicians</a:t>
            </a:r>
            <a:r>
              <a:rPr lang="en-US" sz="2800" spc="-10" dirty="0">
                <a:solidFill>
                  <a:srgbClr val="2E1F63"/>
                </a:solidFill>
                <a:latin typeface="GTAmerica-Md"/>
                <a:cs typeface="GTAmerica-Md"/>
              </a:rPr>
              <a:t>—</a:t>
            </a:r>
            <a:r>
              <a:rPr lang="en-US" sz="2800" dirty="0">
                <a:solidFill>
                  <a:srgbClr val="2E1F63"/>
                </a:solidFill>
                <a:latin typeface="GTAmerica-Md"/>
                <a:cs typeface="GTAmerica-Md"/>
              </a:rPr>
              <a:t>do</a:t>
            </a:r>
            <a:r>
              <a:rPr lang="en-US" spc="-5" dirty="0">
                <a:solidFill>
                  <a:srgbClr val="2E1F63"/>
                </a:solidFill>
                <a:latin typeface="GTAmerica-Md"/>
                <a:cs typeface="GTAmerica-Md"/>
              </a:rPr>
              <a:t>n’</a:t>
            </a:r>
            <a:r>
              <a:rPr lang="en-US" sz="2800" dirty="0">
                <a:solidFill>
                  <a:srgbClr val="2E1F63"/>
                </a:solidFill>
                <a:latin typeface="GTAmerica-Md"/>
                <a:cs typeface="GTAmerica-Md"/>
              </a:rPr>
              <a:t>t</a:t>
            </a:r>
            <a:r>
              <a:rPr lang="en-US" sz="2800" spc="5" dirty="0">
                <a:solidFill>
                  <a:srgbClr val="2E1F63"/>
                </a:solidFill>
                <a:latin typeface="GTAmerica-Md"/>
                <a:cs typeface="GTAmerica-Md"/>
              </a:rPr>
              <a:t> </a:t>
            </a:r>
            <a:r>
              <a:rPr lang="en-US" sz="2800" dirty="0">
                <a:solidFill>
                  <a:srgbClr val="2E1F63"/>
                </a:solidFill>
                <a:latin typeface="GTAmerica-Md"/>
                <a:cs typeface="GTAmerica-Md"/>
              </a:rPr>
              <a:t>understand</a:t>
            </a:r>
            <a:r>
              <a:rPr lang="en-US" sz="2800" spc="5" dirty="0">
                <a:solidFill>
                  <a:srgbClr val="2E1F63"/>
                </a:solidFill>
                <a:latin typeface="GTAmerica-Md"/>
                <a:cs typeface="GTAmerica-Md"/>
              </a:rPr>
              <a:t> </a:t>
            </a:r>
            <a:r>
              <a:rPr lang="en-US" spc="-10" dirty="0">
                <a:solidFill>
                  <a:srgbClr val="2E1F63"/>
                </a:solidFill>
                <a:latin typeface="GTAmerica-Md"/>
                <a:cs typeface="GTAmerica-Md"/>
              </a:rPr>
              <a:t>about </a:t>
            </a:r>
            <a:r>
              <a:rPr lang="en-US" sz="2800" spc="5" dirty="0">
                <a:solidFill>
                  <a:srgbClr val="2E1F63"/>
                </a:solidFill>
                <a:latin typeface="GTAmerica-Md"/>
                <a:cs typeface="GTAmerica-Md"/>
              </a:rPr>
              <a:t>thes</a:t>
            </a:r>
            <a:r>
              <a:rPr lang="en-US" spc="5" dirty="0">
                <a:solidFill>
                  <a:srgbClr val="2E1F63"/>
                </a:solidFill>
                <a:latin typeface="GTAmerica-Md"/>
                <a:cs typeface="GTAmerica-Md"/>
              </a:rPr>
              <a:t>e types of care </a:t>
            </a:r>
            <a:r>
              <a:rPr lang="en-US" spc="-25" dirty="0">
                <a:solidFill>
                  <a:srgbClr val="2E1F63"/>
                </a:solidFill>
                <a:latin typeface="GTAmerica-Md"/>
                <a:cs typeface="GTAmerica-Md"/>
              </a:rPr>
              <a:t>for serious illness</a:t>
            </a:r>
            <a:endParaRPr lang="en-US" sz="2800" dirty="0">
              <a:latin typeface="GTAmerica-Md"/>
              <a:cs typeface="GTAmerica-Md"/>
            </a:endParaRPr>
          </a:p>
        </p:txBody>
      </p:sp>
      <p:sp>
        <p:nvSpPr>
          <p:cNvPr id="4" name="Slide Number Placeholder 3">
            <a:extLst>
              <a:ext uri="{FF2B5EF4-FFF2-40B4-BE49-F238E27FC236}">
                <a16:creationId xmlns:a16="http://schemas.microsoft.com/office/drawing/2014/main" id="{681A1481-8C06-1D5A-1E6F-3E584584C0B5}"/>
              </a:ext>
            </a:extLst>
          </p:cNvPr>
          <p:cNvSpPr>
            <a:spLocks noGrp="1"/>
          </p:cNvSpPr>
          <p:nvPr>
            <p:ph type="sldNum" sz="quarter" idx="4294967295"/>
          </p:nvPr>
        </p:nvSpPr>
        <p:spPr>
          <a:xfrm>
            <a:off x="11552238" y="6176963"/>
            <a:ext cx="639762" cy="639762"/>
          </a:xfrm>
        </p:spPr>
        <p:txBody>
          <a:bodyPr/>
          <a:lstStyle/>
          <a:p>
            <a:fld id="{EDF46A70-916B-45B3-BB30-401516F379AF}" type="slidenum">
              <a:rPr lang="en-US" smtClean="0"/>
              <a:t>12</a:t>
            </a:fld>
            <a:endParaRPr lang="en-US"/>
          </a:p>
        </p:txBody>
      </p:sp>
    </p:spTree>
    <p:extLst>
      <p:ext uri="{BB962C8B-B14F-4D97-AF65-F5344CB8AC3E}">
        <p14:creationId xmlns:p14="http://schemas.microsoft.com/office/powerpoint/2010/main" val="36782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1B19-1CCA-93B0-6218-DD83FE92219A}"/>
              </a:ext>
            </a:extLst>
          </p:cNvPr>
          <p:cNvSpPr>
            <a:spLocks noGrp="1"/>
          </p:cNvSpPr>
          <p:nvPr>
            <p:ph type="title"/>
          </p:nvPr>
        </p:nvSpPr>
        <p:spPr/>
        <p:txBody>
          <a:bodyPr>
            <a:normAutofit/>
          </a:bodyPr>
          <a:lstStyle/>
          <a:p>
            <a:r>
              <a:rPr lang="en-US" sz="3800" spc="-5" dirty="0"/>
              <a:t>Evidence-based public education </a:t>
            </a:r>
            <a:r>
              <a:rPr lang="en-US" sz="3800" spc="-10" dirty="0"/>
              <a:t>could </a:t>
            </a:r>
            <a:r>
              <a:rPr lang="en-US" sz="3800" dirty="0"/>
              <a:t>help</a:t>
            </a:r>
          </a:p>
        </p:txBody>
      </p:sp>
      <p:sp>
        <p:nvSpPr>
          <p:cNvPr id="3" name="Content Placeholder 2">
            <a:extLst>
              <a:ext uri="{FF2B5EF4-FFF2-40B4-BE49-F238E27FC236}">
                <a16:creationId xmlns:a16="http://schemas.microsoft.com/office/drawing/2014/main" id="{37DD888F-74EA-B794-0927-32AA3D2CB233}"/>
              </a:ext>
            </a:extLst>
          </p:cNvPr>
          <p:cNvSpPr>
            <a:spLocks noGrp="1"/>
          </p:cNvSpPr>
          <p:nvPr>
            <p:ph sz="half" idx="1"/>
          </p:nvPr>
        </p:nvSpPr>
        <p:spPr/>
        <p:txBody>
          <a:bodyPr>
            <a:normAutofit lnSpcReduction="10000"/>
          </a:bodyPr>
          <a:lstStyle/>
          <a:p>
            <a:pPr marL="12700">
              <a:lnSpc>
                <a:spcPct val="100000"/>
              </a:lnSpc>
              <a:spcBef>
                <a:spcPts val="100"/>
              </a:spcBef>
            </a:pPr>
            <a:r>
              <a:rPr lang="en-US" spc="-30" dirty="0">
                <a:solidFill>
                  <a:srgbClr val="2E1F63"/>
                </a:solidFill>
                <a:latin typeface="GTAmerica-Md"/>
                <a:cs typeface="GTAmerica-Md"/>
              </a:rPr>
              <a:t>G</a:t>
            </a:r>
            <a:r>
              <a:rPr lang="en-US" sz="2800" dirty="0">
                <a:solidFill>
                  <a:srgbClr val="2E1F63"/>
                </a:solidFill>
                <a:latin typeface="GTAmerica-Md"/>
                <a:cs typeface="GTAmerica-Md"/>
              </a:rPr>
              <a:t>rants </a:t>
            </a:r>
            <a:r>
              <a:rPr lang="en-US" sz="2800" spc="-20" dirty="0">
                <a:solidFill>
                  <a:srgbClr val="2E1F63"/>
                </a:solidFill>
                <a:latin typeface="GTAmerica-Md"/>
                <a:cs typeface="GTAmerica-Md"/>
              </a:rPr>
              <a:t>2019-2025</a:t>
            </a:r>
            <a:endParaRPr lang="en-US" sz="2800" dirty="0">
              <a:latin typeface="GTAmerica-Md"/>
              <a:cs typeface="GTAmerica-Md"/>
            </a:endParaRPr>
          </a:p>
          <a:p>
            <a:pPr marL="12700" marR="334645">
              <a:lnSpc>
                <a:spcPct val="100000"/>
              </a:lnSpc>
              <a:spcBef>
                <a:spcPts val="1800"/>
              </a:spcBef>
            </a:pPr>
            <a:r>
              <a:rPr lang="en-US" sz="2800" dirty="0">
                <a:solidFill>
                  <a:srgbClr val="2E1F63"/>
                </a:solidFill>
                <a:latin typeface="GTAmerica-Md"/>
                <a:cs typeface="GTAmerica-Md"/>
              </a:rPr>
              <a:t>The</a:t>
            </a:r>
            <a:r>
              <a:rPr lang="en-US" sz="2800" spc="-5" dirty="0">
                <a:solidFill>
                  <a:srgbClr val="2E1F63"/>
                </a:solidFill>
                <a:latin typeface="GTAmerica-Md"/>
                <a:cs typeface="GTAmerica-Md"/>
              </a:rPr>
              <a:t> </a:t>
            </a:r>
            <a:r>
              <a:rPr lang="en-US" sz="2800" dirty="0">
                <a:solidFill>
                  <a:srgbClr val="2E1F63"/>
                </a:solidFill>
                <a:latin typeface="GTAmerica-Md"/>
                <a:cs typeface="GTAmerica-Md"/>
              </a:rPr>
              <a:t>John</a:t>
            </a:r>
            <a:r>
              <a:rPr lang="en-US" sz="2800" spc="-5" dirty="0">
                <a:solidFill>
                  <a:srgbClr val="2E1F63"/>
                </a:solidFill>
                <a:latin typeface="GTAmerica-Md"/>
                <a:cs typeface="GTAmerica-Md"/>
              </a:rPr>
              <a:t> </a:t>
            </a:r>
            <a:r>
              <a:rPr lang="en-US" sz="2800" dirty="0">
                <a:solidFill>
                  <a:srgbClr val="2E1F63"/>
                </a:solidFill>
                <a:latin typeface="GTAmerica-Md"/>
                <a:cs typeface="GTAmerica-Md"/>
              </a:rPr>
              <a:t>A. Hartford</a:t>
            </a:r>
            <a:r>
              <a:rPr lang="en-US" sz="2800" spc="-5" dirty="0">
                <a:solidFill>
                  <a:srgbClr val="2E1F63"/>
                </a:solidFill>
                <a:latin typeface="GTAmerica-Md"/>
                <a:cs typeface="GTAmerica-Md"/>
              </a:rPr>
              <a:t> </a:t>
            </a:r>
            <a:r>
              <a:rPr lang="en-US" sz="2800" dirty="0">
                <a:solidFill>
                  <a:srgbClr val="2E1F63"/>
                </a:solidFill>
                <a:latin typeface="GTAmerica-Md"/>
                <a:cs typeface="GTAmerica-Md"/>
              </a:rPr>
              <a:t>Foundation</a:t>
            </a:r>
            <a:r>
              <a:rPr lang="en-US" sz="2800" spc="-5" dirty="0">
                <a:solidFill>
                  <a:srgbClr val="2E1F63"/>
                </a:solidFill>
                <a:latin typeface="GTAmerica-Md"/>
                <a:cs typeface="GTAmerica-Md"/>
              </a:rPr>
              <a:t> </a:t>
            </a:r>
            <a:r>
              <a:rPr lang="en-US" sz="2800" dirty="0">
                <a:solidFill>
                  <a:srgbClr val="2E1F63"/>
                </a:solidFill>
                <a:latin typeface="GTAmerica-Md"/>
                <a:cs typeface="GTAmerica-Md"/>
              </a:rPr>
              <a:t>&amp; </a:t>
            </a:r>
            <a:r>
              <a:rPr lang="en-US" sz="2800" spc="-10" dirty="0">
                <a:solidFill>
                  <a:srgbClr val="2E1F63"/>
                </a:solidFill>
                <a:latin typeface="GTAmerica-Md"/>
                <a:cs typeface="GTAmerica-Md"/>
              </a:rPr>
              <a:t>Cambia </a:t>
            </a:r>
            <a:r>
              <a:rPr lang="en-US" sz="2800" dirty="0">
                <a:solidFill>
                  <a:srgbClr val="2E1F63"/>
                </a:solidFill>
                <a:latin typeface="GTAmerica-Md"/>
                <a:cs typeface="GTAmerica-Md"/>
              </a:rPr>
              <a:t>Health</a:t>
            </a:r>
            <a:r>
              <a:rPr lang="en-US" sz="2800" spc="-10" dirty="0">
                <a:solidFill>
                  <a:srgbClr val="2E1F63"/>
                </a:solidFill>
                <a:latin typeface="GTAmerica-Md"/>
                <a:cs typeface="GTAmerica-Md"/>
              </a:rPr>
              <a:t> Foundation</a:t>
            </a:r>
            <a:endParaRPr lang="en-US" sz="2800" dirty="0">
              <a:latin typeface="GTAmerica-Md"/>
              <a:cs typeface="GTAmerica-Md"/>
            </a:endParaRPr>
          </a:p>
          <a:p>
            <a:pPr marL="12700" marR="5080">
              <a:lnSpc>
                <a:spcPct val="100000"/>
              </a:lnSpc>
              <a:spcBef>
                <a:spcPts val="1800"/>
              </a:spcBef>
            </a:pPr>
            <a:r>
              <a:rPr lang="en-US" sz="2800" spc="-20" dirty="0">
                <a:solidFill>
                  <a:srgbClr val="2E1F63"/>
                </a:solidFill>
                <a:latin typeface="GTAmerica-Md"/>
                <a:cs typeface="GTAmerica-Md"/>
              </a:rPr>
              <a:t>AAHPM</a:t>
            </a:r>
            <a:r>
              <a:rPr lang="en-US" spc="-20" dirty="0">
                <a:solidFill>
                  <a:srgbClr val="2E1F63"/>
                </a:solidFill>
                <a:latin typeface="GTAmerica-Md"/>
                <a:cs typeface="GTAmerica-Md"/>
              </a:rPr>
              <a:t>, CAPC, NHPCO, NCHPC, C-TAC, Conversation Project, Respecting Choices, Ariadne Lab Serious Illness Conversation project, </a:t>
            </a:r>
            <a:r>
              <a:rPr lang="en-US" spc="-20" dirty="0" err="1">
                <a:solidFill>
                  <a:srgbClr val="2E1F63"/>
                </a:solidFill>
                <a:latin typeface="GTAmerica-Md"/>
                <a:cs typeface="GTAmerica-Md"/>
              </a:rPr>
              <a:t>VitalTalk</a:t>
            </a:r>
            <a:r>
              <a:rPr lang="en-US" spc="-20" dirty="0">
                <a:solidFill>
                  <a:srgbClr val="2E1F63"/>
                </a:solidFill>
                <a:latin typeface="GTAmerica-Md"/>
                <a:cs typeface="GTAmerica-Md"/>
              </a:rPr>
              <a:t>, POLST</a:t>
            </a:r>
            <a:endParaRPr lang="en-US" sz="2800" dirty="0">
              <a:latin typeface="GTAmerica-Md"/>
              <a:cs typeface="GTAmerica-Md"/>
            </a:endParaRPr>
          </a:p>
        </p:txBody>
      </p:sp>
      <p:sp>
        <p:nvSpPr>
          <p:cNvPr id="4" name="Content Placeholder 3">
            <a:extLst>
              <a:ext uri="{FF2B5EF4-FFF2-40B4-BE49-F238E27FC236}">
                <a16:creationId xmlns:a16="http://schemas.microsoft.com/office/drawing/2014/main" id="{8050BC1B-6A29-6785-9E72-99EEBEA2D21E}"/>
              </a:ext>
            </a:extLst>
          </p:cNvPr>
          <p:cNvSpPr>
            <a:spLocks noGrp="1"/>
          </p:cNvSpPr>
          <p:nvPr>
            <p:ph sz="half" idx="2"/>
          </p:nvPr>
        </p:nvSpPr>
        <p:spPr/>
        <p:txBody>
          <a:bodyPr>
            <a:normAutofit lnSpcReduction="10000"/>
          </a:bodyPr>
          <a:lstStyle/>
          <a:p>
            <a:r>
              <a:rPr lang="en-US" dirty="0"/>
              <a:t>Project team</a:t>
            </a:r>
          </a:p>
          <a:p>
            <a:pPr marL="316865" marR="877569" indent="-304800">
              <a:lnSpc>
                <a:spcPct val="115799"/>
              </a:lnSpc>
              <a:spcBef>
                <a:spcPts val="95"/>
              </a:spcBef>
              <a:buFont typeface="GT America"/>
              <a:buChar char="•"/>
              <a:tabLst>
                <a:tab pos="304165" algn="l"/>
                <a:tab pos="305435" algn="l"/>
              </a:tabLst>
            </a:pPr>
            <a:r>
              <a:rPr lang="en-US" sz="2800" spc="-40" dirty="0">
                <a:solidFill>
                  <a:srgbClr val="333333"/>
                </a:solidFill>
                <a:latin typeface="GTAmerica-Md"/>
                <a:cs typeface="GTAmerica-Md"/>
              </a:rPr>
              <a:t>PI- Anthony</a:t>
            </a:r>
            <a:r>
              <a:rPr lang="en-US" sz="2800" spc="-150" dirty="0">
                <a:solidFill>
                  <a:srgbClr val="333333"/>
                </a:solidFill>
                <a:latin typeface="GTAmerica-Md"/>
                <a:cs typeface="GTAmerica-Md"/>
              </a:rPr>
              <a:t> </a:t>
            </a:r>
            <a:r>
              <a:rPr lang="en-US" sz="2800" spc="-40" dirty="0">
                <a:solidFill>
                  <a:srgbClr val="333333"/>
                </a:solidFill>
                <a:latin typeface="GTAmerica-Md"/>
                <a:cs typeface="GTAmerica-Md"/>
              </a:rPr>
              <a:t>Back</a:t>
            </a:r>
            <a:r>
              <a:rPr lang="en-US" sz="2800" spc="-150" dirty="0">
                <a:solidFill>
                  <a:srgbClr val="333333"/>
                </a:solidFill>
                <a:latin typeface="GTAmerica-Md"/>
                <a:cs typeface="GTAmerica-Md"/>
              </a:rPr>
              <a:t> </a:t>
            </a:r>
            <a:r>
              <a:rPr lang="en-US" sz="2800" spc="-25" dirty="0">
                <a:solidFill>
                  <a:srgbClr val="333333"/>
                </a:solidFill>
                <a:latin typeface="GTAmerica-Md"/>
                <a:cs typeface="GTAmerica-Md"/>
              </a:rPr>
              <a:t>MD, </a:t>
            </a:r>
            <a:r>
              <a:rPr lang="en-US" sz="2800" spc="-40" dirty="0">
                <a:solidFill>
                  <a:srgbClr val="333333"/>
                </a:solidFill>
                <a:latin typeface="GTAmerica-Md"/>
                <a:cs typeface="GTAmerica-Md"/>
              </a:rPr>
              <a:t>University</a:t>
            </a:r>
            <a:r>
              <a:rPr lang="en-US" sz="2800" spc="-140" dirty="0">
                <a:solidFill>
                  <a:srgbClr val="333333"/>
                </a:solidFill>
                <a:latin typeface="GTAmerica-Md"/>
                <a:cs typeface="GTAmerica-Md"/>
              </a:rPr>
              <a:t> </a:t>
            </a:r>
            <a:r>
              <a:rPr lang="en-US" sz="2800" spc="-30" dirty="0">
                <a:solidFill>
                  <a:srgbClr val="333333"/>
                </a:solidFill>
                <a:latin typeface="GTAmerica-Md"/>
                <a:cs typeface="GTAmerica-Md"/>
              </a:rPr>
              <a:t>of</a:t>
            </a:r>
            <a:r>
              <a:rPr lang="en-US" sz="2800" spc="-125" dirty="0">
                <a:solidFill>
                  <a:srgbClr val="333333"/>
                </a:solidFill>
                <a:latin typeface="GTAmerica-Md"/>
                <a:cs typeface="GTAmerica-Md"/>
              </a:rPr>
              <a:t> </a:t>
            </a:r>
            <a:r>
              <a:rPr lang="en-US" sz="2800" spc="-45" dirty="0">
                <a:solidFill>
                  <a:srgbClr val="333333"/>
                </a:solidFill>
                <a:latin typeface="GTAmerica-Md"/>
                <a:cs typeface="GTAmerica-Md"/>
              </a:rPr>
              <a:t>Washington</a:t>
            </a:r>
            <a:endParaRPr lang="en-US" sz="2800" dirty="0">
              <a:latin typeface="GTAmerica-Md"/>
              <a:cs typeface="GTAmerica-Md"/>
            </a:endParaRPr>
          </a:p>
          <a:p>
            <a:pPr marL="304165" indent="-292100">
              <a:lnSpc>
                <a:spcPct val="100000"/>
              </a:lnSpc>
              <a:spcBef>
                <a:spcPts val="1245"/>
              </a:spcBef>
              <a:buFont typeface="GT America"/>
              <a:buChar char="•"/>
              <a:tabLst>
                <a:tab pos="304165" algn="l"/>
                <a:tab pos="305435" algn="l"/>
              </a:tabLst>
            </a:pPr>
            <a:r>
              <a:rPr lang="en-US" sz="2800" spc="-40" dirty="0">
                <a:solidFill>
                  <a:srgbClr val="333333"/>
                </a:solidFill>
                <a:latin typeface="GTAmerica-Md"/>
                <a:cs typeface="GTAmerica-Md"/>
              </a:rPr>
              <a:t>Marian</a:t>
            </a:r>
            <a:r>
              <a:rPr lang="en-US" sz="2800" spc="-150" dirty="0">
                <a:solidFill>
                  <a:srgbClr val="333333"/>
                </a:solidFill>
                <a:latin typeface="GTAmerica-Md"/>
                <a:cs typeface="GTAmerica-Md"/>
              </a:rPr>
              <a:t> </a:t>
            </a:r>
            <a:r>
              <a:rPr lang="en-US" sz="2800" spc="-45" dirty="0">
                <a:solidFill>
                  <a:srgbClr val="333333"/>
                </a:solidFill>
                <a:latin typeface="GTAmerica-Md"/>
                <a:cs typeface="GTAmerica-Md"/>
              </a:rPr>
              <a:t>Grant</a:t>
            </a:r>
            <a:r>
              <a:rPr lang="en-US" sz="2800" spc="-140" dirty="0">
                <a:solidFill>
                  <a:srgbClr val="333333"/>
                </a:solidFill>
                <a:latin typeface="GTAmerica-Md"/>
                <a:cs typeface="GTAmerica-Md"/>
              </a:rPr>
              <a:t> </a:t>
            </a:r>
            <a:r>
              <a:rPr lang="en-US" sz="2800" spc="-75" dirty="0">
                <a:solidFill>
                  <a:srgbClr val="333333"/>
                </a:solidFill>
                <a:latin typeface="GTAmerica-Md"/>
                <a:cs typeface="GTAmerica-Md"/>
              </a:rPr>
              <a:t>DNP</a:t>
            </a:r>
            <a:r>
              <a:rPr lang="en-US" sz="2800" spc="-25" dirty="0">
                <a:solidFill>
                  <a:srgbClr val="333333"/>
                </a:solidFill>
                <a:latin typeface="GTAmerica-Md"/>
                <a:cs typeface="GTAmerica-Md"/>
              </a:rPr>
              <a:t>,</a:t>
            </a:r>
            <a:r>
              <a:rPr lang="en-US" dirty="0">
                <a:latin typeface="GTAmerica-Md"/>
                <a:cs typeface="GTAmerica-Md"/>
              </a:rPr>
              <a:t> </a:t>
            </a:r>
            <a:r>
              <a:rPr lang="en-US" sz="2800" spc="-45" dirty="0">
                <a:solidFill>
                  <a:srgbClr val="333333"/>
                </a:solidFill>
                <a:latin typeface="GTAmerica-Md"/>
                <a:cs typeface="GTAmerica-Md"/>
              </a:rPr>
              <a:t>content</a:t>
            </a:r>
            <a:r>
              <a:rPr lang="en-US" sz="2800" spc="-130" dirty="0">
                <a:solidFill>
                  <a:srgbClr val="333333"/>
                </a:solidFill>
                <a:latin typeface="GTAmerica-Md"/>
                <a:cs typeface="GTAmerica-Md"/>
              </a:rPr>
              <a:t> </a:t>
            </a:r>
            <a:r>
              <a:rPr lang="en-US" sz="2800" spc="-35" dirty="0">
                <a:solidFill>
                  <a:srgbClr val="333333"/>
                </a:solidFill>
                <a:latin typeface="GTAmerica-Md"/>
                <a:cs typeface="GTAmerica-Md"/>
              </a:rPr>
              <a:t>and</a:t>
            </a:r>
            <a:r>
              <a:rPr lang="en-US" sz="2800" spc="-125" dirty="0">
                <a:solidFill>
                  <a:srgbClr val="333333"/>
                </a:solidFill>
                <a:latin typeface="GTAmerica-Md"/>
                <a:cs typeface="GTAmerica-Md"/>
              </a:rPr>
              <a:t> </a:t>
            </a:r>
            <a:r>
              <a:rPr lang="en-US" sz="2800" spc="-45" dirty="0">
                <a:solidFill>
                  <a:srgbClr val="333333"/>
                </a:solidFill>
                <a:latin typeface="GTAmerica-Md"/>
                <a:cs typeface="GTAmerica-Md"/>
              </a:rPr>
              <a:t>marketing</a:t>
            </a:r>
            <a:r>
              <a:rPr lang="en-US" sz="2800" spc="-125" dirty="0">
                <a:solidFill>
                  <a:srgbClr val="333333"/>
                </a:solidFill>
                <a:latin typeface="GTAmerica-Md"/>
                <a:cs typeface="GTAmerica-Md"/>
              </a:rPr>
              <a:t> </a:t>
            </a:r>
            <a:r>
              <a:rPr lang="en-US" sz="2800" spc="-30" dirty="0">
                <a:solidFill>
                  <a:srgbClr val="333333"/>
                </a:solidFill>
                <a:latin typeface="GTAmerica-Md"/>
                <a:cs typeface="GTAmerica-Md"/>
              </a:rPr>
              <a:t>consultant</a:t>
            </a:r>
            <a:endParaRPr lang="en-US" sz="2800" dirty="0">
              <a:latin typeface="GTAmerica-Md"/>
              <a:cs typeface="GTAmerica-Md"/>
            </a:endParaRPr>
          </a:p>
          <a:p>
            <a:pPr marL="304800" indent="-292735">
              <a:lnSpc>
                <a:spcPct val="100000"/>
              </a:lnSpc>
              <a:spcBef>
                <a:spcPts val="1240"/>
              </a:spcBef>
              <a:buFont typeface="GT America"/>
              <a:buChar char="•"/>
              <a:tabLst>
                <a:tab pos="304800" algn="l"/>
                <a:tab pos="305435" algn="l"/>
              </a:tabLst>
            </a:pPr>
            <a:r>
              <a:rPr lang="en-US" sz="2800" spc="-45" dirty="0">
                <a:solidFill>
                  <a:srgbClr val="333333"/>
                </a:solidFill>
                <a:latin typeface="GTAmerica-Md"/>
                <a:cs typeface="GTAmerica-Md"/>
              </a:rPr>
              <a:t>Patrick</a:t>
            </a:r>
            <a:r>
              <a:rPr lang="en-US" sz="2800" spc="-114" dirty="0">
                <a:solidFill>
                  <a:srgbClr val="333333"/>
                </a:solidFill>
                <a:latin typeface="GTAmerica-Md"/>
                <a:cs typeface="GTAmerica-Md"/>
              </a:rPr>
              <a:t> </a:t>
            </a:r>
            <a:r>
              <a:rPr lang="en-US" sz="2800" spc="-10" dirty="0">
                <a:solidFill>
                  <a:srgbClr val="333333"/>
                </a:solidFill>
                <a:latin typeface="GTAmerica-Md"/>
                <a:cs typeface="GTAmerica-Md"/>
              </a:rPr>
              <a:t>McCabe,</a:t>
            </a:r>
            <a:r>
              <a:rPr lang="en-US" dirty="0">
                <a:latin typeface="GTAmerica-Md"/>
                <a:cs typeface="GTAmerica-Md"/>
              </a:rPr>
              <a:t> </a:t>
            </a:r>
            <a:r>
              <a:rPr lang="en-US" sz="2800" spc="-35" dirty="0">
                <a:solidFill>
                  <a:srgbClr val="333333"/>
                </a:solidFill>
                <a:latin typeface="GTAmerica-Md"/>
                <a:cs typeface="GTAmerica-Md"/>
              </a:rPr>
              <a:t>McCabe</a:t>
            </a:r>
            <a:r>
              <a:rPr lang="en-US" sz="2800" spc="-105" dirty="0">
                <a:solidFill>
                  <a:srgbClr val="333333"/>
                </a:solidFill>
                <a:latin typeface="GTAmerica-Md"/>
                <a:cs typeface="GTAmerica-Md"/>
              </a:rPr>
              <a:t> </a:t>
            </a:r>
            <a:r>
              <a:rPr lang="en-US" sz="2800" spc="-45" dirty="0">
                <a:solidFill>
                  <a:srgbClr val="333333"/>
                </a:solidFill>
                <a:latin typeface="GTAmerica-Md"/>
                <a:cs typeface="GTAmerica-Md"/>
              </a:rPr>
              <a:t>Messaging</a:t>
            </a:r>
            <a:r>
              <a:rPr lang="en-US" sz="2800" spc="-105" dirty="0">
                <a:solidFill>
                  <a:srgbClr val="333333"/>
                </a:solidFill>
                <a:latin typeface="GTAmerica-Md"/>
                <a:cs typeface="GTAmerica-Md"/>
              </a:rPr>
              <a:t> </a:t>
            </a:r>
            <a:r>
              <a:rPr lang="en-US" sz="2800" spc="-10" dirty="0">
                <a:solidFill>
                  <a:srgbClr val="333333"/>
                </a:solidFill>
                <a:latin typeface="GTAmerica-Md"/>
                <a:cs typeface="GTAmerica-Md"/>
              </a:rPr>
              <a:t>Partners</a:t>
            </a:r>
            <a:endParaRPr lang="en-US" sz="2800" dirty="0">
              <a:latin typeface="GTAmerica-Md"/>
              <a:cs typeface="GTAmerica-Md"/>
            </a:endParaRPr>
          </a:p>
          <a:p>
            <a:endParaRPr lang="en-US" dirty="0"/>
          </a:p>
        </p:txBody>
      </p:sp>
    </p:spTree>
    <p:extLst>
      <p:ext uri="{BB962C8B-B14F-4D97-AF65-F5344CB8AC3E}">
        <p14:creationId xmlns:p14="http://schemas.microsoft.com/office/powerpoint/2010/main" val="40944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B617-FF99-0611-3C3F-A2B51F4D113A}"/>
              </a:ext>
            </a:extLst>
          </p:cNvPr>
          <p:cNvSpPr>
            <a:spLocks noGrp="1"/>
          </p:cNvSpPr>
          <p:nvPr>
            <p:ph type="title"/>
          </p:nvPr>
        </p:nvSpPr>
        <p:spPr/>
        <p:txBody>
          <a:bodyPr/>
          <a:lstStyle/>
          <a:p>
            <a:r>
              <a:rPr lang="en-US" dirty="0"/>
              <a:t>Common Public Education Pitfalls</a:t>
            </a:r>
          </a:p>
        </p:txBody>
      </p:sp>
      <p:sp>
        <p:nvSpPr>
          <p:cNvPr id="4" name="Content Placeholder 3">
            <a:extLst>
              <a:ext uri="{FF2B5EF4-FFF2-40B4-BE49-F238E27FC236}">
                <a16:creationId xmlns:a16="http://schemas.microsoft.com/office/drawing/2014/main" id="{3C672139-567C-02EF-FC13-FD5ACB715B26}"/>
              </a:ext>
            </a:extLst>
          </p:cNvPr>
          <p:cNvSpPr>
            <a:spLocks noGrp="1"/>
          </p:cNvSpPr>
          <p:nvPr>
            <p:ph idx="1"/>
          </p:nvPr>
        </p:nvSpPr>
        <p:spPr/>
        <p:txBody>
          <a:bodyPr/>
          <a:lstStyle/>
          <a:p>
            <a:r>
              <a:rPr lang="en-US" dirty="0"/>
              <a:t>Information vs engagement</a:t>
            </a:r>
          </a:p>
          <a:p>
            <a:pPr lvl="1"/>
            <a:r>
              <a:rPr lang="en-US" dirty="0"/>
              <a:t>We educate to change behavior, not just inform</a:t>
            </a:r>
          </a:p>
          <a:p>
            <a:r>
              <a:rPr lang="en-US" dirty="0"/>
              <a:t>What we want them to know vs what they want to know</a:t>
            </a:r>
          </a:p>
          <a:p>
            <a:pPr lvl="1"/>
            <a:r>
              <a:rPr lang="en-US" dirty="0"/>
              <a:t>What’s in it for them?</a:t>
            </a:r>
          </a:p>
          <a:p>
            <a:r>
              <a:rPr lang="en-US" dirty="0"/>
              <a:t>Thinking we’re the target audience</a:t>
            </a:r>
          </a:p>
          <a:p>
            <a:pPr lvl="1"/>
            <a:r>
              <a:rPr lang="en-US" dirty="0"/>
              <a:t>We’re not</a:t>
            </a:r>
          </a:p>
        </p:txBody>
      </p:sp>
      <p:sp>
        <p:nvSpPr>
          <p:cNvPr id="3" name="Slide Number Placeholder 2">
            <a:extLst>
              <a:ext uri="{FF2B5EF4-FFF2-40B4-BE49-F238E27FC236}">
                <a16:creationId xmlns:a16="http://schemas.microsoft.com/office/drawing/2014/main" id="{B73758E0-0D78-0589-573B-A9563AE0C2DF}"/>
              </a:ext>
            </a:extLst>
          </p:cNvPr>
          <p:cNvSpPr>
            <a:spLocks noGrp="1"/>
          </p:cNvSpPr>
          <p:nvPr>
            <p:ph type="sldNum" sz="quarter" idx="12"/>
          </p:nvPr>
        </p:nvSpPr>
        <p:spPr/>
        <p:txBody>
          <a:bodyPr/>
          <a:lstStyle/>
          <a:p>
            <a:fld id="{EDF46A70-916B-45B3-BB30-401516F379AF}" type="slidenum">
              <a:rPr lang="en-US" smtClean="0"/>
              <a:t>14</a:t>
            </a:fld>
            <a:endParaRPr lang="en-US"/>
          </a:p>
        </p:txBody>
      </p:sp>
    </p:spTree>
    <p:extLst>
      <p:ext uri="{BB962C8B-B14F-4D97-AF65-F5344CB8AC3E}">
        <p14:creationId xmlns:p14="http://schemas.microsoft.com/office/powerpoint/2010/main" val="48173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96886" y="1323516"/>
            <a:ext cx="7979228"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7030A0"/>
                </a:solidFill>
              </a:rPr>
              <a:t>What</a:t>
            </a:r>
            <a:r>
              <a:rPr sz="4800" spc="-100" dirty="0">
                <a:solidFill>
                  <a:srgbClr val="7030A0"/>
                </a:solidFill>
              </a:rPr>
              <a:t> </a:t>
            </a:r>
            <a:r>
              <a:rPr sz="4800" dirty="0">
                <a:solidFill>
                  <a:srgbClr val="7030A0"/>
                </a:solidFill>
              </a:rPr>
              <a:t>the</a:t>
            </a:r>
            <a:r>
              <a:rPr sz="4800" spc="-95" dirty="0">
                <a:solidFill>
                  <a:srgbClr val="7030A0"/>
                </a:solidFill>
              </a:rPr>
              <a:t> </a:t>
            </a:r>
            <a:r>
              <a:rPr sz="4800" dirty="0">
                <a:solidFill>
                  <a:srgbClr val="7030A0"/>
                </a:solidFill>
              </a:rPr>
              <a:t>Research</a:t>
            </a:r>
            <a:r>
              <a:rPr sz="4800" spc="-95" dirty="0">
                <a:solidFill>
                  <a:srgbClr val="7030A0"/>
                </a:solidFill>
              </a:rPr>
              <a:t> </a:t>
            </a:r>
            <a:r>
              <a:rPr sz="4800" spc="-20" dirty="0">
                <a:solidFill>
                  <a:srgbClr val="7030A0"/>
                </a:solidFill>
              </a:rPr>
              <a:t>Shows</a:t>
            </a:r>
            <a:endParaRPr sz="4800" dirty="0">
              <a:solidFill>
                <a:srgbClr val="7030A0"/>
              </a:solidFill>
            </a:endParaRPr>
          </a:p>
        </p:txBody>
      </p:sp>
      <p:sp>
        <p:nvSpPr>
          <p:cNvPr id="4" name="object 4"/>
          <p:cNvSpPr/>
          <p:nvPr/>
        </p:nvSpPr>
        <p:spPr>
          <a:xfrm>
            <a:off x="3288639" y="1234439"/>
            <a:ext cx="5614670" cy="0"/>
          </a:xfrm>
          <a:custGeom>
            <a:avLst/>
            <a:gdLst/>
            <a:ahLst/>
            <a:cxnLst/>
            <a:rect l="l" t="t" r="r" b="b"/>
            <a:pathLst>
              <a:path w="5614670">
                <a:moveTo>
                  <a:pt x="0" y="0"/>
                </a:moveTo>
                <a:lnTo>
                  <a:pt x="5614416" y="0"/>
                </a:lnTo>
              </a:path>
            </a:pathLst>
          </a:custGeom>
          <a:ln w="12700">
            <a:solidFill>
              <a:srgbClr val="FFFFF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4054347" y="2519160"/>
            <a:ext cx="4082598" cy="3710195"/>
          </a:xfrm>
          <a:prstGeom prst="rect">
            <a:avLst/>
          </a:prstGeom>
        </p:spPr>
      </p:pic>
    </p:spTree>
    <p:extLst>
      <p:ext uri="{BB962C8B-B14F-4D97-AF65-F5344CB8AC3E}">
        <p14:creationId xmlns:p14="http://schemas.microsoft.com/office/powerpoint/2010/main" val="2309188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BD47-DD17-A56F-9276-C58E12BFB9F0}"/>
              </a:ext>
            </a:extLst>
          </p:cNvPr>
          <p:cNvSpPr>
            <a:spLocks noGrp="1"/>
          </p:cNvSpPr>
          <p:nvPr>
            <p:ph type="title"/>
          </p:nvPr>
        </p:nvSpPr>
        <p:spPr/>
        <p:txBody>
          <a:bodyPr/>
          <a:lstStyle/>
          <a:p>
            <a:r>
              <a:rPr lang="en-US" dirty="0"/>
              <a:t>Tested language</a:t>
            </a:r>
          </a:p>
        </p:txBody>
      </p:sp>
      <p:sp>
        <p:nvSpPr>
          <p:cNvPr id="5" name="Content Placeholder 4">
            <a:extLst>
              <a:ext uri="{FF2B5EF4-FFF2-40B4-BE49-F238E27FC236}">
                <a16:creationId xmlns:a16="http://schemas.microsoft.com/office/drawing/2014/main" id="{45B1057C-5729-179A-9AA6-4E78E4EFE3DB}"/>
              </a:ext>
            </a:extLst>
          </p:cNvPr>
          <p:cNvSpPr>
            <a:spLocks noGrp="1"/>
          </p:cNvSpPr>
          <p:nvPr>
            <p:ph idx="1"/>
          </p:nvPr>
        </p:nvSpPr>
        <p:spPr/>
        <p:txBody>
          <a:bodyPr/>
          <a:lstStyle/>
          <a:p>
            <a:r>
              <a:rPr lang="en-US" dirty="0"/>
              <a:t>“Serious” not “</a:t>
            </a:r>
            <a:r>
              <a:rPr lang="en-US" strike="sngStrike" dirty="0"/>
              <a:t>life-limiting</a:t>
            </a:r>
            <a:r>
              <a:rPr lang="en-US" dirty="0"/>
              <a:t>” or “</a:t>
            </a:r>
            <a:r>
              <a:rPr lang="en-US" strike="sngStrike" dirty="0"/>
              <a:t>terminal</a:t>
            </a:r>
            <a:r>
              <a:rPr lang="en-US" dirty="0"/>
              <a:t>” illness</a:t>
            </a:r>
          </a:p>
          <a:p>
            <a:r>
              <a:rPr lang="en-US" dirty="0"/>
              <a:t>Appealing palliative care </a:t>
            </a:r>
            <a:r>
              <a:rPr lang="en-US" dirty="0">
                <a:hlinkClick r:id="rId3"/>
              </a:rPr>
              <a:t>definition</a:t>
            </a:r>
            <a:endParaRPr lang="en-US" dirty="0"/>
          </a:p>
          <a:p>
            <a:pPr lvl="1">
              <a:defRPr/>
            </a:pPr>
            <a:r>
              <a:rPr lang="en-US" altLang="en-US" sz="2000" dirty="0"/>
              <a:t>Specialized medical care for people with </a:t>
            </a:r>
            <a:r>
              <a:rPr lang="en-US" altLang="en-US" sz="2000" dirty="0">
                <a:solidFill>
                  <a:srgbClr val="FF0000"/>
                </a:solidFill>
              </a:rPr>
              <a:t>serious illness</a:t>
            </a:r>
            <a:r>
              <a:rPr lang="en-US" altLang="en-US" sz="2000" dirty="0"/>
              <a:t>. </a:t>
            </a:r>
          </a:p>
          <a:p>
            <a:pPr lvl="1">
              <a:defRPr/>
            </a:pPr>
            <a:r>
              <a:rPr lang="en-US" altLang="en-US" sz="2000" dirty="0"/>
              <a:t>Goal to improve quality of life for both person and family. </a:t>
            </a:r>
          </a:p>
          <a:p>
            <a:pPr lvl="1">
              <a:defRPr/>
            </a:pPr>
            <a:r>
              <a:rPr lang="en-US" altLang="en-US" sz="2000" dirty="0"/>
              <a:t>Provided by team of doctors, nurses, and other specialists who work with patient's other providers to provide </a:t>
            </a:r>
            <a:r>
              <a:rPr lang="en-US" altLang="en-US" sz="2000" dirty="0">
                <a:solidFill>
                  <a:srgbClr val="FF0000"/>
                </a:solidFill>
              </a:rPr>
              <a:t>extra layer of support</a:t>
            </a:r>
            <a:r>
              <a:rPr lang="en-US" altLang="en-US" sz="2000" dirty="0"/>
              <a:t>. </a:t>
            </a:r>
          </a:p>
          <a:p>
            <a:pPr lvl="1">
              <a:defRPr/>
            </a:pPr>
            <a:r>
              <a:rPr lang="en-US" altLang="en-US" sz="2000" dirty="0"/>
              <a:t>Appropriate at any age and at any stage in a serious illness</a:t>
            </a:r>
          </a:p>
          <a:p>
            <a:pPr lvl="1">
              <a:defRPr/>
            </a:pPr>
            <a:r>
              <a:rPr lang="en-US" altLang="en-US" sz="2000" dirty="0">
                <a:solidFill>
                  <a:srgbClr val="FF0000"/>
                </a:solidFill>
              </a:rPr>
              <a:t>Can be provided together with curative treatment</a:t>
            </a:r>
            <a:r>
              <a:rPr lang="en-US" altLang="en-US" sz="2000" dirty="0"/>
              <a:t>.</a:t>
            </a:r>
          </a:p>
          <a:p>
            <a:pPr lvl="1"/>
            <a:endParaRPr lang="en-US" dirty="0"/>
          </a:p>
        </p:txBody>
      </p:sp>
    </p:spTree>
    <p:extLst>
      <p:ext uri="{BB962C8B-B14F-4D97-AF65-F5344CB8AC3E}">
        <p14:creationId xmlns:p14="http://schemas.microsoft.com/office/powerpoint/2010/main" val="42615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103CDA-DF95-094D-8327-C6AEF58EE9A1}"/>
              </a:ext>
            </a:extLst>
          </p:cNvPr>
          <p:cNvSpPr>
            <a:spLocks noGrp="1"/>
          </p:cNvSpPr>
          <p:nvPr>
            <p:ph type="title"/>
          </p:nvPr>
        </p:nvSpPr>
        <p:spPr/>
        <p:txBody>
          <a:bodyPr/>
          <a:lstStyle/>
          <a:p>
            <a:r>
              <a:rPr lang="en-US" dirty="0"/>
              <a:t>Public</a:t>
            </a:r>
            <a:r>
              <a:rPr lang="en-US" spc="-20" dirty="0"/>
              <a:t> </a:t>
            </a:r>
            <a:r>
              <a:rPr lang="en-US" spc="-10" dirty="0"/>
              <a:t>awareness and attitudes</a:t>
            </a:r>
            <a:endParaRPr lang="en-US" dirty="0"/>
          </a:p>
        </p:txBody>
      </p:sp>
      <p:sp>
        <p:nvSpPr>
          <p:cNvPr id="7" name="Content Placeholder 6">
            <a:extLst>
              <a:ext uri="{FF2B5EF4-FFF2-40B4-BE49-F238E27FC236}">
                <a16:creationId xmlns:a16="http://schemas.microsoft.com/office/drawing/2014/main" id="{8B2153ED-DF81-D31A-1A08-0BE1D714E1F1}"/>
              </a:ext>
            </a:extLst>
          </p:cNvPr>
          <p:cNvSpPr>
            <a:spLocks noGrp="1"/>
          </p:cNvSpPr>
          <p:nvPr>
            <p:ph sz="half" idx="1"/>
          </p:nvPr>
        </p:nvSpPr>
        <p:spPr/>
        <p:txBody>
          <a:bodyPr/>
          <a:lstStyle/>
          <a:p>
            <a:pPr marL="12700" marR="5080">
              <a:lnSpc>
                <a:spcPct val="100000"/>
              </a:lnSpc>
              <a:spcBef>
                <a:spcPts val="100"/>
              </a:spcBef>
            </a:pPr>
            <a:r>
              <a:rPr lang="en-US" sz="2800" spc="-25" dirty="0">
                <a:solidFill>
                  <a:srgbClr val="2E1F63"/>
                </a:solidFill>
                <a:latin typeface="GTAmerica-Md"/>
                <a:cs typeface="GTAmerica-Md"/>
              </a:rPr>
              <a:t>2011-</a:t>
            </a:r>
            <a:r>
              <a:rPr lang="en-US" sz="2800" dirty="0">
                <a:solidFill>
                  <a:srgbClr val="2E1F63"/>
                </a:solidFill>
                <a:latin typeface="GTAmerica-Md"/>
                <a:cs typeface="GTAmerica-Md"/>
              </a:rPr>
              <a:t>2020</a:t>
            </a:r>
            <a:r>
              <a:rPr lang="en-US" sz="2800" spc="-5" dirty="0">
                <a:solidFill>
                  <a:srgbClr val="2E1F63"/>
                </a:solidFill>
                <a:latin typeface="GTAmerica-Md"/>
                <a:cs typeface="GTAmerica-Md"/>
              </a:rPr>
              <a:t> </a:t>
            </a:r>
            <a:r>
              <a:rPr lang="en-US" sz="2800" dirty="0">
                <a:solidFill>
                  <a:srgbClr val="2E1F63"/>
                </a:solidFill>
                <a:latin typeface="GTAmerica-Md"/>
                <a:cs typeface="GTAmerica-Md"/>
              </a:rPr>
              <a:t>published studies of </a:t>
            </a:r>
            <a:r>
              <a:rPr lang="en-US" sz="2800" spc="-10" dirty="0">
                <a:solidFill>
                  <a:srgbClr val="2E1F63"/>
                </a:solidFill>
                <a:latin typeface="GTAmerica-Md"/>
                <a:cs typeface="GTAmerica-Md"/>
              </a:rPr>
              <a:t>consumers</a:t>
            </a:r>
            <a:endParaRPr lang="en-US" sz="2800" dirty="0">
              <a:latin typeface="GTAmerica-Md"/>
              <a:cs typeface="GTAmerica-Md"/>
            </a:endParaRPr>
          </a:p>
          <a:p>
            <a:pPr marL="12700">
              <a:lnSpc>
                <a:spcPct val="100000"/>
              </a:lnSpc>
              <a:spcBef>
                <a:spcPts val="1800"/>
              </a:spcBef>
            </a:pPr>
            <a:r>
              <a:rPr lang="en-US" sz="2800" spc="-10" dirty="0">
                <a:solidFill>
                  <a:srgbClr val="2E1F63"/>
                </a:solidFill>
                <a:latin typeface="GT America Rg"/>
                <a:cs typeface="GT America Rg"/>
              </a:rPr>
              <a:t>Awareness/attitudes</a:t>
            </a:r>
            <a:endParaRPr lang="en-US" sz="2800" dirty="0">
              <a:latin typeface="GT America Rg"/>
              <a:cs typeface="GT America Rg"/>
            </a:endParaRPr>
          </a:p>
          <a:p>
            <a:pPr lvl="1"/>
            <a:r>
              <a:rPr lang="en-US" dirty="0"/>
              <a:t>Advance care planning</a:t>
            </a:r>
          </a:p>
          <a:p>
            <a:pPr lvl="1"/>
            <a:r>
              <a:rPr lang="en-US" dirty="0"/>
              <a:t>Palliative care </a:t>
            </a:r>
          </a:p>
          <a:p>
            <a:pPr lvl="1"/>
            <a:r>
              <a:rPr lang="en-US" dirty="0"/>
              <a:t>Hospice</a:t>
            </a:r>
          </a:p>
        </p:txBody>
      </p:sp>
      <p:sp>
        <p:nvSpPr>
          <p:cNvPr id="8" name="Content Placeholder 7">
            <a:extLst>
              <a:ext uri="{FF2B5EF4-FFF2-40B4-BE49-F238E27FC236}">
                <a16:creationId xmlns:a16="http://schemas.microsoft.com/office/drawing/2014/main" id="{F57B9B46-C247-95B9-F0F9-2ABF955FB63C}"/>
              </a:ext>
            </a:extLst>
          </p:cNvPr>
          <p:cNvSpPr>
            <a:spLocks noGrp="1"/>
          </p:cNvSpPr>
          <p:nvPr>
            <p:ph sz="half" idx="2"/>
          </p:nvPr>
        </p:nvSpPr>
        <p:spPr/>
        <p:txBody>
          <a:bodyPr/>
          <a:lstStyle/>
          <a:p>
            <a:r>
              <a:rPr lang="en-US" dirty="0"/>
              <a:t>Findings</a:t>
            </a:r>
          </a:p>
          <a:p>
            <a:pPr marL="761365" lvl="1" indent="-292100">
              <a:lnSpc>
                <a:spcPct val="100000"/>
              </a:lnSpc>
              <a:spcBef>
                <a:spcPts val="1340"/>
              </a:spcBef>
              <a:buFont typeface="GT America"/>
              <a:buChar char="•"/>
              <a:tabLst>
                <a:tab pos="304165" algn="l"/>
                <a:tab pos="305435" algn="l"/>
              </a:tabLst>
            </a:pPr>
            <a:r>
              <a:rPr lang="en-US" spc="-20" dirty="0">
                <a:solidFill>
                  <a:srgbClr val="333333"/>
                </a:solidFill>
                <a:latin typeface="GTAmerica-Md"/>
                <a:cs typeface="GTAmerica-Md"/>
              </a:rPr>
              <a:t>Advance care planning</a:t>
            </a:r>
            <a:r>
              <a:rPr lang="en-US" spc="-80" dirty="0">
                <a:solidFill>
                  <a:srgbClr val="333333"/>
                </a:solidFill>
                <a:latin typeface="GTAmerica-Md"/>
                <a:cs typeface="GTAmerica-Md"/>
              </a:rPr>
              <a:t> </a:t>
            </a:r>
            <a:r>
              <a:rPr lang="en-US" spc="-10" dirty="0">
                <a:solidFill>
                  <a:srgbClr val="333333"/>
                </a:solidFill>
                <a:latin typeface="GTAmerica-Md"/>
                <a:cs typeface="GTAmerica-Md"/>
              </a:rPr>
              <a:t>awareness</a:t>
            </a:r>
            <a:r>
              <a:rPr lang="en-US" spc="-75" dirty="0">
                <a:solidFill>
                  <a:srgbClr val="333333"/>
                </a:solidFill>
                <a:latin typeface="GTAmerica-Md"/>
                <a:cs typeface="GTAmerica-Md"/>
              </a:rPr>
              <a:t> </a:t>
            </a:r>
            <a:r>
              <a:rPr lang="en-US" dirty="0">
                <a:solidFill>
                  <a:srgbClr val="333333"/>
                </a:solidFill>
                <a:latin typeface="GTAmerica-Md"/>
                <a:cs typeface="GTAmerica-Md"/>
              </a:rPr>
              <a:t>high,</a:t>
            </a:r>
            <a:r>
              <a:rPr lang="en-US" spc="-80" dirty="0">
                <a:solidFill>
                  <a:srgbClr val="333333"/>
                </a:solidFill>
                <a:latin typeface="GTAmerica-Md"/>
                <a:cs typeface="GTAmerica-Md"/>
              </a:rPr>
              <a:t> </a:t>
            </a:r>
            <a:r>
              <a:rPr lang="en-US" dirty="0">
                <a:solidFill>
                  <a:srgbClr val="333333"/>
                </a:solidFill>
                <a:latin typeface="GTAmerica-Md"/>
                <a:cs typeface="GTAmerica-Md"/>
              </a:rPr>
              <a:t>participation</a:t>
            </a:r>
            <a:r>
              <a:rPr lang="en-US" spc="-75" dirty="0">
                <a:solidFill>
                  <a:srgbClr val="333333"/>
                </a:solidFill>
                <a:latin typeface="GTAmerica-Md"/>
                <a:cs typeface="GTAmerica-Md"/>
              </a:rPr>
              <a:t> </a:t>
            </a:r>
            <a:r>
              <a:rPr lang="en-US" spc="-25" dirty="0">
                <a:solidFill>
                  <a:srgbClr val="333333"/>
                </a:solidFill>
                <a:latin typeface="GTAmerica-Md"/>
                <a:cs typeface="GTAmerica-Md"/>
              </a:rPr>
              <a:t>low</a:t>
            </a:r>
            <a:endParaRPr lang="en-US" dirty="0">
              <a:latin typeface="GTAmerica-Md"/>
              <a:cs typeface="GTAmerica-Md"/>
            </a:endParaRPr>
          </a:p>
          <a:p>
            <a:pPr marL="761365" marR="5080" lvl="1" indent="-292100">
              <a:lnSpc>
                <a:spcPct val="115700"/>
              </a:lnSpc>
              <a:spcBef>
                <a:spcPts val="900"/>
              </a:spcBef>
              <a:buFont typeface="GT America"/>
              <a:buChar char="•"/>
              <a:tabLst>
                <a:tab pos="305435" algn="l"/>
                <a:tab pos="317500" algn="l"/>
              </a:tabLst>
            </a:pPr>
            <a:r>
              <a:rPr lang="en-US" dirty="0">
                <a:solidFill>
                  <a:srgbClr val="333333"/>
                </a:solidFill>
                <a:latin typeface="GTAmerica-Md"/>
                <a:cs typeface="GTAmerica-Md"/>
              </a:rPr>
              <a:t>Palliative care</a:t>
            </a:r>
            <a:r>
              <a:rPr lang="en-US" spc="-85" dirty="0">
                <a:solidFill>
                  <a:srgbClr val="333333"/>
                </a:solidFill>
                <a:latin typeface="GTAmerica-Md"/>
                <a:cs typeface="GTAmerica-Md"/>
              </a:rPr>
              <a:t> </a:t>
            </a:r>
            <a:r>
              <a:rPr lang="en-US" spc="-10" dirty="0">
                <a:solidFill>
                  <a:srgbClr val="333333"/>
                </a:solidFill>
                <a:latin typeface="GTAmerica-Md"/>
                <a:cs typeface="GTAmerica-Md"/>
              </a:rPr>
              <a:t>awareness</a:t>
            </a:r>
            <a:r>
              <a:rPr lang="en-US" spc="-85" dirty="0">
                <a:solidFill>
                  <a:srgbClr val="333333"/>
                </a:solidFill>
                <a:latin typeface="GTAmerica-Md"/>
                <a:cs typeface="GTAmerica-Md"/>
              </a:rPr>
              <a:t> </a:t>
            </a:r>
            <a:r>
              <a:rPr lang="en-US" spc="-10" dirty="0">
                <a:solidFill>
                  <a:srgbClr val="333333"/>
                </a:solidFill>
                <a:latin typeface="GTAmerica-Md"/>
                <a:cs typeface="GTAmerica-Md"/>
              </a:rPr>
              <a:t>low</a:t>
            </a:r>
            <a:r>
              <a:rPr lang="en-US" spc="-85" dirty="0">
                <a:solidFill>
                  <a:srgbClr val="333333"/>
                </a:solidFill>
                <a:latin typeface="GTAmerica-Md"/>
                <a:cs typeface="GTAmerica-Md"/>
              </a:rPr>
              <a:t> </a:t>
            </a:r>
            <a:r>
              <a:rPr lang="en-US" dirty="0">
                <a:solidFill>
                  <a:srgbClr val="333333"/>
                </a:solidFill>
                <a:latin typeface="GTAmerica-Md"/>
                <a:cs typeface="GTAmerica-Md"/>
              </a:rPr>
              <a:t>and</a:t>
            </a:r>
            <a:r>
              <a:rPr lang="en-US" spc="-85" dirty="0">
                <a:solidFill>
                  <a:srgbClr val="333333"/>
                </a:solidFill>
                <a:latin typeface="GTAmerica-Md"/>
                <a:cs typeface="GTAmerica-Md"/>
              </a:rPr>
              <a:t> </a:t>
            </a:r>
            <a:r>
              <a:rPr lang="en-US" dirty="0">
                <a:solidFill>
                  <a:srgbClr val="333333"/>
                </a:solidFill>
                <a:latin typeface="GTAmerica-Md"/>
                <a:cs typeface="GTAmerica-Md"/>
              </a:rPr>
              <a:t>misconceptions</a:t>
            </a:r>
            <a:r>
              <a:rPr lang="en-US" spc="-80" dirty="0">
                <a:solidFill>
                  <a:srgbClr val="333333"/>
                </a:solidFill>
                <a:latin typeface="GTAmerica-Md"/>
                <a:cs typeface="GTAmerica-Md"/>
              </a:rPr>
              <a:t> </a:t>
            </a:r>
            <a:r>
              <a:rPr lang="en-US" spc="-20" dirty="0">
                <a:solidFill>
                  <a:srgbClr val="333333"/>
                </a:solidFill>
                <a:latin typeface="GTAmerica-Md"/>
                <a:cs typeface="GTAmerica-Md"/>
              </a:rPr>
              <a:t>that </a:t>
            </a:r>
            <a:r>
              <a:rPr lang="en-US" dirty="0">
                <a:solidFill>
                  <a:srgbClr val="333333"/>
                </a:solidFill>
                <a:latin typeface="GTAmerica-Md"/>
                <a:cs typeface="GTAmerica-Md"/>
              </a:rPr>
              <a:t>it</a:t>
            </a:r>
            <a:r>
              <a:rPr lang="en-US" spc="-114" dirty="0">
                <a:solidFill>
                  <a:srgbClr val="333333"/>
                </a:solidFill>
                <a:latin typeface="GTAmerica-Md"/>
                <a:cs typeface="GTAmerica-Md"/>
              </a:rPr>
              <a:t> </a:t>
            </a:r>
            <a:r>
              <a:rPr lang="en-US" dirty="0">
                <a:solidFill>
                  <a:srgbClr val="333333"/>
                </a:solidFill>
                <a:latin typeface="GTAmerica-Md"/>
                <a:cs typeface="GTAmerica-Md"/>
              </a:rPr>
              <a:t>is</a:t>
            </a:r>
            <a:r>
              <a:rPr lang="en-US" spc="-100" dirty="0">
                <a:solidFill>
                  <a:srgbClr val="333333"/>
                </a:solidFill>
                <a:latin typeface="GTAmerica-Md"/>
                <a:cs typeface="GTAmerica-Md"/>
              </a:rPr>
              <a:t> </a:t>
            </a:r>
            <a:r>
              <a:rPr lang="en-US" dirty="0">
                <a:solidFill>
                  <a:srgbClr val="333333"/>
                </a:solidFill>
                <a:latin typeface="GTAmerica-Md"/>
                <a:cs typeface="GTAmerica-Md"/>
              </a:rPr>
              <a:t>for</a:t>
            </a:r>
            <a:r>
              <a:rPr lang="en-US" spc="254" dirty="0">
                <a:solidFill>
                  <a:srgbClr val="333333"/>
                </a:solidFill>
                <a:latin typeface="GTAmerica-Md"/>
                <a:cs typeface="GTAmerica-Md"/>
              </a:rPr>
              <a:t> </a:t>
            </a:r>
            <a:r>
              <a:rPr lang="en-US" dirty="0">
                <a:solidFill>
                  <a:srgbClr val="333333"/>
                </a:solidFill>
                <a:latin typeface="GTAmerica-Md"/>
                <a:cs typeface="GTAmerica-Md"/>
              </a:rPr>
              <a:t>end</a:t>
            </a:r>
            <a:r>
              <a:rPr lang="en-US" spc="-100" dirty="0">
                <a:solidFill>
                  <a:srgbClr val="333333"/>
                </a:solidFill>
                <a:latin typeface="GTAmerica-Md"/>
                <a:cs typeface="GTAmerica-Md"/>
              </a:rPr>
              <a:t> </a:t>
            </a:r>
            <a:r>
              <a:rPr lang="en-US" dirty="0">
                <a:solidFill>
                  <a:srgbClr val="333333"/>
                </a:solidFill>
                <a:latin typeface="GTAmerica-Md"/>
                <a:cs typeface="GTAmerica-Md"/>
              </a:rPr>
              <a:t>of</a:t>
            </a:r>
            <a:r>
              <a:rPr lang="en-US" spc="-100" dirty="0">
                <a:solidFill>
                  <a:srgbClr val="333333"/>
                </a:solidFill>
                <a:latin typeface="GTAmerica-Md"/>
                <a:cs typeface="GTAmerica-Md"/>
              </a:rPr>
              <a:t> </a:t>
            </a:r>
            <a:r>
              <a:rPr lang="en-US" spc="-20" dirty="0">
                <a:solidFill>
                  <a:srgbClr val="333333"/>
                </a:solidFill>
                <a:latin typeface="GTAmerica-Md"/>
                <a:cs typeface="GTAmerica-Md"/>
              </a:rPr>
              <a:t>life</a:t>
            </a:r>
            <a:endParaRPr lang="en-US" dirty="0">
              <a:latin typeface="GTAmerica-Md"/>
              <a:cs typeface="GTAmerica-Md"/>
            </a:endParaRPr>
          </a:p>
          <a:p>
            <a:pPr marL="774700" marR="512445" lvl="1" indent="-305435">
              <a:lnSpc>
                <a:spcPct val="115799"/>
              </a:lnSpc>
              <a:spcBef>
                <a:spcPts val="900"/>
              </a:spcBef>
              <a:buFont typeface="GT America"/>
              <a:buChar char="•"/>
              <a:tabLst>
                <a:tab pos="304800" algn="l"/>
                <a:tab pos="305435" algn="l"/>
              </a:tabLst>
            </a:pPr>
            <a:r>
              <a:rPr lang="en-US" dirty="0">
                <a:solidFill>
                  <a:srgbClr val="333333"/>
                </a:solidFill>
                <a:latin typeface="GTAmerica-Md"/>
                <a:cs typeface="GTAmerica-Md"/>
              </a:rPr>
              <a:t>Hospice</a:t>
            </a:r>
            <a:r>
              <a:rPr lang="en-US" spc="-90" dirty="0">
                <a:solidFill>
                  <a:srgbClr val="333333"/>
                </a:solidFill>
                <a:latin typeface="GTAmerica-Md"/>
                <a:cs typeface="GTAmerica-Md"/>
              </a:rPr>
              <a:t> </a:t>
            </a:r>
            <a:r>
              <a:rPr lang="en-US" spc="-10" dirty="0">
                <a:solidFill>
                  <a:srgbClr val="333333"/>
                </a:solidFill>
                <a:latin typeface="GTAmerica-Md"/>
                <a:cs typeface="GTAmerica-Md"/>
              </a:rPr>
              <a:t>awareness</a:t>
            </a:r>
            <a:r>
              <a:rPr lang="en-US" spc="-90" dirty="0">
                <a:solidFill>
                  <a:srgbClr val="333333"/>
                </a:solidFill>
                <a:latin typeface="GTAmerica-Md"/>
                <a:cs typeface="GTAmerica-Md"/>
              </a:rPr>
              <a:t> </a:t>
            </a:r>
            <a:r>
              <a:rPr lang="en-US" dirty="0">
                <a:solidFill>
                  <a:srgbClr val="333333"/>
                </a:solidFill>
                <a:latin typeface="GTAmerica-Md"/>
                <a:cs typeface="GTAmerica-Md"/>
              </a:rPr>
              <a:t>high,</a:t>
            </a:r>
            <a:r>
              <a:rPr lang="en-US" spc="-90" dirty="0">
                <a:solidFill>
                  <a:srgbClr val="333333"/>
                </a:solidFill>
                <a:latin typeface="GTAmerica-Md"/>
                <a:cs typeface="GTAmerica-Md"/>
              </a:rPr>
              <a:t> </a:t>
            </a:r>
            <a:r>
              <a:rPr lang="en-US" dirty="0">
                <a:solidFill>
                  <a:srgbClr val="333333"/>
                </a:solidFill>
                <a:latin typeface="GTAmerica-Md"/>
                <a:cs typeface="GTAmerica-Md"/>
              </a:rPr>
              <a:t>but</a:t>
            </a:r>
            <a:r>
              <a:rPr lang="en-US" spc="-85" dirty="0">
                <a:solidFill>
                  <a:srgbClr val="333333"/>
                </a:solidFill>
                <a:latin typeface="GTAmerica-Md"/>
                <a:cs typeface="GTAmerica-Md"/>
              </a:rPr>
              <a:t> </a:t>
            </a:r>
            <a:r>
              <a:rPr lang="en-US" spc="-10" dirty="0">
                <a:solidFill>
                  <a:srgbClr val="333333"/>
                </a:solidFill>
                <a:latin typeface="GTAmerica-Md"/>
                <a:cs typeface="GTAmerica-Md"/>
              </a:rPr>
              <a:t>concerns </a:t>
            </a:r>
            <a:r>
              <a:rPr lang="en-US" dirty="0">
                <a:solidFill>
                  <a:srgbClr val="333333"/>
                </a:solidFill>
                <a:latin typeface="GTAmerica-Md"/>
                <a:cs typeface="GTAmerica-Md"/>
              </a:rPr>
              <a:t>about</a:t>
            </a:r>
            <a:r>
              <a:rPr lang="en-US" spc="-100" dirty="0">
                <a:solidFill>
                  <a:srgbClr val="333333"/>
                </a:solidFill>
                <a:latin typeface="GTAmerica-Md"/>
                <a:cs typeface="GTAmerica-Md"/>
              </a:rPr>
              <a:t> </a:t>
            </a:r>
            <a:r>
              <a:rPr lang="en-US" dirty="0">
                <a:solidFill>
                  <a:srgbClr val="333333"/>
                </a:solidFill>
                <a:latin typeface="GTAmerica-Md"/>
                <a:cs typeface="GTAmerica-Md"/>
              </a:rPr>
              <a:t>quality</a:t>
            </a:r>
            <a:r>
              <a:rPr lang="en-US" spc="-85" dirty="0">
                <a:solidFill>
                  <a:srgbClr val="333333"/>
                </a:solidFill>
                <a:latin typeface="GTAmerica-Md"/>
                <a:cs typeface="GTAmerica-Md"/>
              </a:rPr>
              <a:t> </a:t>
            </a:r>
            <a:r>
              <a:rPr lang="en-US" dirty="0">
                <a:solidFill>
                  <a:srgbClr val="333333"/>
                </a:solidFill>
                <a:latin typeface="GTAmerica-Md"/>
                <a:cs typeface="GTAmerica-Md"/>
              </a:rPr>
              <a:t>&amp;</a:t>
            </a:r>
            <a:r>
              <a:rPr lang="en-US" spc="-85" dirty="0">
                <a:solidFill>
                  <a:srgbClr val="333333"/>
                </a:solidFill>
                <a:latin typeface="GTAmerica-Md"/>
                <a:cs typeface="GTAmerica-Md"/>
              </a:rPr>
              <a:t> </a:t>
            </a:r>
            <a:r>
              <a:rPr lang="en-US" dirty="0">
                <a:solidFill>
                  <a:srgbClr val="333333"/>
                </a:solidFill>
                <a:latin typeface="GTAmerica-Md"/>
                <a:cs typeface="GTAmerica-Md"/>
              </a:rPr>
              <a:t>hastening</a:t>
            </a:r>
            <a:r>
              <a:rPr lang="en-US" spc="-85" dirty="0">
                <a:solidFill>
                  <a:srgbClr val="333333"/>
                </a:solidFill>
                <a:latin typeface="GTAmerica-Md"/>
                <a:cs typeface="GTAmerica-Md"/>
              </a:rPr>
              <a:t> </a:t>
            </a:r>
            <a:r>
              <a:rPr lang="en-US" spc="-10" dirty="0">
                <a:solidFill>
                  <a:srgbClr val="333333"/>
                </a:solidFill>
                <a:latin typeface="GTAmerica-Md"/>
                <a:cs typeface="GTAmerica-Md"/>
              </a:rPr>
              <a:t>death</a:t>
            </a:r>
          </a:p>
        </p:txBody>
      </p:sp>
      <p:sp>
        <p:nvSpPr>
          <p:cNvPr id="3" name="Slide Number Placeholder 2">
            <a:extLst>
              <a:ext uri="{FF2B5EF4-FFF2-40B4-BE49-F238E27FC236}">
                <a16:creationId xmlns:a16="http://schemas.microsoft.com/office/drawing/2014/main" id="{55FC1736-0EE2-B514-21F8-5DDED0063861}"/>
              </a:ext>
            </a:extLst>
          </p:cNvPr>
          <p:cNvSpPr>
            <a:spLocks noGrp="1"/>
          </p:cNvSpPr>
          <p:nvPr>
            <p:ph type="sldNum" sz="quarter" idx="4294967295"/>
          </p:nvPr>
        </p:nvSpPr>
        <p:spPr>
          <a:xfrm>
            <a:off x="11552238" y="6176963"/>
            <a:ext cx="639762" cy="639762"/>
          </a:xfrm>
        </p:spPr>
        <p:txBody>
          <a:bodyPr/>
          <a:lstStyle/>
          <a:p>
            <a:fld id="{EDF46A70-916B-45B3-BB30-401516F379AF}" type="slidenum">
              <a:rPr lang="en-US" smtClean="0"/>
              <a:t>17</a:t>
            </a:fld>
            <a:endParaRPr lang="en-US"/>
          </a:p>
        </p:txBody>
      </p:sp>
    </p:spTree>
    <p:extLst>
      <p:ext uri="{BB962C8B-B14F-4D97-AF65-F5344CB8AC3E}">
        <p14:creationId xmlns:p14="http://schemas.microsoft.com/office/powerpoint/2010/main" val="127433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0351"/>
            <a:ext cx="12192000" cy="6126480"/>
          </a:xfrm>
          <a:custGeom>
            <a:avLst/>
            <a:gdLst/>
            <a:ahLst/>
            <a:cxnLst/>
            <a:rect l="l" t="t" r="r" b="b"/>
            <a:pathLst>
              <a:path w="12192000" h="6126480">
                <a:moveTo>
                  <a:pt x="0" y="6126480"/>
                </a:moveTo>
                <a:lnTo>
                  <a:pt x="12191695" y="6126480"/>
                </a:lnTo>
                <a:lnTo>
                  <a:pt x="12191695" y="0"/>
                </a:lnTo>
                <a:lnTo>
                  <a:pt x="0" y="0"/>
                </a:lnTo>
                <a:lnTo>
                  <a:pt x="0" y="6126480"/>
                </a:lnTo>
                <a:close/>
              </a:path>
            </a:pathLst>
          </a:custGeom>
          <a:solidFill>
            <a:srgbClr val="513BEF"/>
          </a:solidFill>
        </p:spPr>
        <p:txBody>
          <a:bodyPr wrap="square" lIns="0" tIns="0" rIns="0" bIns="0" rtlCol="0"/>
          <a:lstStyle/>
          <a:p>
            <a:endParaRPr/>
          </a:p>
        </p:txBody>
      </p:sp>
      <p:sp>
        <p:nvSpPr>
          <p:cNvPr id="3" name="object 3"/>
          <p:cNvSpPr txBox="1">
            <a:spLocks noGrp="1"/>
          </p:cNvSpPr>
          <p:nvPr>
            <p:ph type="title"/>
          </p:nvPr>
        </p:nvSpPr>
        <p:spPr>
          <a:xfrm>
            <a:off x="838200" y="606847"/>
            <a:ext cx="10515600" cy="566822"/>
          </a:xfrm>
          <a:prstGeom prst="rect">
            <a:avLst/>
          </a:prstGeom>
        </p:spPr>
        <p:txBody>
          <a:bodyPr vert="horz" wrap="square" lIns="0" tIns="12700" rIns="0" bIns="0" rtlCol="0">
            <a:spAutoFit/>
          </a:bodyPr>
          <a:lstStyle/>
          <a:p>
            <a:pPr marL="12700">
              <a:lnSpc>
                <a:spcPct val="100000"/>
              </a:lnSpc>
              <a:spcBef>
                <a:spcPts val="100"/>
              </a:spcBef>
            </a:pPr>
            <a:r>
              <a:rPr lang="en-US" spc="-50" dirty="0">
                <a:solidFill>
                  <a:srgbClr val="FFFFFF"/>
                </a:solidFill>
              </a:rPr>
              <a:t>Public Education</a:t>
            </a:r>
            <a:r>
              <a:rPr spc="-50" dirty="0">
                <a:solidFill>
                  <a:srgbClr val="FFFFFF"/>
                </a:solidFill>
              </a:rPr>
              <a:t> </a:t>
            </a:r>
            <a:r>
              <a:rPr spc="-10" dirty="0">
                <a:solidFill>
                  <a:srgbClr val="FFFFFF"/>
                </a:solidFill>
              </a:rPr>
              <a:t>Principles</a:t>
            </a:r>
          </a:p>
        </p:txBody>
      </p:sp>
      <p:sp>
        <p:nvSpPr>
          <p:cNvPr id="5" name="object 5"/>
          <p:cNvSpPr/>
          <p:nvPr/>
        </p:nvSpPr>
        <p:spPr>
          <a:xfrm>
            <a:off x="0" y="0"/>
            <a:ext cx="12192000" cy="6858000"/>
          </a:xfrm>
          <a:custGeom>
            <a:avLst/>
            <a:gdLst/>
            <a:ahLst/>
            <a:cxnLst/>
            <a:rect l="l" t="t" r="r" b="b"/>
            <a:pathLst>
              <a:path w="12192000" h="6858000">
                <a:moveTo>
                  <a:pt x="12191695" y="6656832"/>
                </a:moveTo>
                <a:lnTo>
                  <a:pt x="0" y="6656832"/>
                </a:lnTo>
                <a:lnTo>
                  <a:pt x="0" y="6858000"/>
                </a:lnTo>
                <a:lnTo>
                  <a:pt x="12191695" y="6858000"/>
                </a:lnTo>
                <a:lnTo>
                  <a:pt x="12191695" y="6656832"/>
                </a:lnTo>
                <a:close/>
              </a:path>
              <a:path w="12192000" h="6858000">
                <a:moveTo>
                  <a:pt x="12191695" y="0"/>
                </a:moveTo>
                <a:lnTo>
                  <a:pt x="0" y="0"/>
                </a:lnTo>
                <a:lnTo>
                  <a:pt x="0" y="530352"/>
                </a:lnTo>
                <a:lnTo>
                  <a:pt x="12191695" y="530352"/>
                </a:lnTo>
                <a:lnTo>
                  <a:pt x="12191695" y="0"/>
                </a:lnTo>
                <a:close/>
              </a:path>
            </a:pathLst>
          </a:custGeom>
          <a:solidFill>
            <a:srgbClr val="000000"/>
          </a:solidFill>
        </p:spPr>
        <p:txBody>
          <a:bodyPr wrap="square" lIns="0" tIns="0" rIns="0" bIns="0" rtlCol="0"/>
          <a:lstStyle/>
          <a:p>
            <a:endParaRPr/>
          </a:p>
        </p:txBody>
      </p:sp>
      <p:sp>
        <p:nvSpPr>
          <p:cNvPr id="10" name="TextBox 9">
            <a:extLst>
              <a:ext uri="{FF2B5EF4-FFF2-40B4-BE49-F238E27FC236}">
                <a16:creationId xmlns:a16="http://schemas.microsoft.com/office/drawing/2014/main" id="{E1CA211A-F643-75AC-DBFD-D2740CC2F4FA}"/>
              </a:ext>
            </a:extLst>
          </p:cNvPr>
          <p:cNvSpPr txBox="1"/>
          <p:nvPr/>
        </p:nvSpPr>
        <p:spPr>
          <a:xfrm>
            <a:off x="685800" y="1779339"/>
            <a:ext cx="4683359" cy="4493538"/>
          </a:xfrm>
          <a:prstGeom prst="rect">
            <a:avLst/>
          </a:prstGeom>
          <a:noFill/>
        </p:spPr>
        <p:txBody>
          <a:bodyPr wrap="square" rtlCol="0">
            <a:spAutoFit/>
          </a:bodyPr>
          <a:lstStyle/>
          <a:p>
            <a:r>
              <a:rPr lang="en-US" sz="5250" baseline="-11111" dirty="0">
                <a:solidFill>
                  <a:srgbClr val="FFFFFF"/>
                </a:solidFill>
                <a:latin typeface="GT America Mono Rg"/>
                <a:cs typeface="GT America Mono Rg"/>
              </a:rPr>
              <a:t>1</a:t>
            </a:r>
            <a:r>
              <a:rPr lang="en-US" sz="5250" spc="-637" baseline="-11111" dirty="0">
                <a:solidFill>
                  <a:srgbClr val="FFFFFF"/>
                </a:solidFill>
                <a:latin typeface="GT America Mono Rg"/>
                <a:cs typeface="GT America Mono Rg"/>
              </a:rPr>
              <a:t>	</a:t>
            </a:r>
            <a:r>
              <a:rPr lang="en-US" sz="2500" b="1" spc="-10" dirty="0">
                <a:solidFill>
                  <a:srgbClr val="FFFFFF"/>
                </a:solidFill>
                <a:latin typeface="GT America Rg"/>
                <a:cs typeface="GT America Rg"/>
              </a:rPr>
              <a:t>Talk</a:t>
            </a:r>
            <a:r>
              <a:rPr lang="en-US" sz="2500" b="1" spc="-45" dirty="0">
                <a:solidFill>
                  <a:srgbClr val="FFFFFF"/>
                </a:solidFill>
                <a:latin typeface="GT America Rg"/>
                <a:cs typeface="GT America Rg"/>
              </a:rPr>
              <a:t> </a:t>
            </a:r>
            <a:r>
              <a:rPr lang="en-US" sz="2500" b="1" dirty="0">
                <a:solidFill>
                  <a:srgbClr val="FFFFFF"/>
                </a:solidFill>
                <a:latin typeface="GT America Rg"/>
                <a:cs typeface="GT America Rg"/>
              </a:rPr>
              <a:t>up</a:t>
            </a:r>
            <a:r>
              <a:rPr lang="en-US" sz="2500" b="1" spc="-45" dirty="0">
                <a:solidFill>
                  <a:srgbClr val="FFFFFF"/>
                </a:solidFill>
                <a:latin typeface="GT America Rg"/>
                <a:cs typeface="GT America Rg"/>
              </a:rPr>
              <a:t> </a:t>
            </a:r>
            <a:r>
              <a:rPr lang="en-US" sz="2500" b="1" dirty="0">
                <a:solidFill>
                  <a:srgbClr val="FFFFFF"/>
                </a:solidFill>
                <a:latin typeface="GT America Rg"/>
                <a:cs typeface="GT America Rg"/>
              </a:rPr>
              <a:t>the</a:t>
            </a:r>
            <a:r>
              <a:rPr lang="en-US" sz="2500" b="1" spc="-40" dirty="0">
                <a:solidFill>
                  <a:srgbClr val="FFFFFF"/>
                </a:solidFill>
                <a:latin typeface="GT America Rg"/>
                <a:cs typeface="GT America Rg"/>
              </a:rPr>
              <a:t> </a:t>
            </a:r>
            <a:r>
              <a:rPr lang="en-US" sz="2500" b="1" spc="-10" dirty="0">
                <a:solidFill>
                  <a:srgbClr val="FFFFFF"/>
                </a:solidFill>
                <a:latin typeface="GT America Rg"/>
                <a:cs typeface="GT America Rg"/>
              </a:rPr>
              <a:t>benefits</a:t>
            </a:r>
            <a:r>
              <a:rPr lang="en-US" sz="2500" b="1" spc="-10" dirty="0">
                <a:latin typeface="GT America Rg"/>
                <a:cs typeface="GT America Rg"/>
              </a:rPr>
              <a:t>	</a:t>
            </a:r>
          </a:p>
          <a:p>
            <a:r>
              <a:rPr lang="en-US" dirty="0">
                <a:solidFill>
                  <a:schemeClr val="bg1"/>
                </a:solidFill>
                <a:effectLst/>
                <a:latin typeface="GT America Md" pitchFamily="2" charset="77"/>
                <a:ea typeface="GT America Md" pitchFamily="2" charset="77"/>
              </a:rPr>
              <a:t>	These services and care improve 	peoples’ lives.</a:t>
            </a:r>
          </a:p>
          <a:p>
            <a:pPr marL="38100">
              <a:spcBef>
                <a:spcPts val="1185"/>
              </a:spcBef>
            </a:pPr>
            <a:r>
              <a:rPr lang="en-US" sz="5250" baseline="-11111" dirty="0">
                <a:solidFill>
                  <a:srgbClr val="FFFFFF"/>
                </a:solidFill>
                <a:latin typeface="GT America Mono Rg"/>
                <a:cs typeface="GT America Mono Rg"/>
              </a:rPr>
              <a:t>2</a:t>
            </a:r>
            <a:r>
              <a:rPr lang="en-US" sz="5250" spc="-637" baseline="-11111" dirty="0">
                <a:solidFill>
                  <a:srgbClr val="FFFFFF"/>
                </a:solidFill>
                <a:latin typeface="GT America Mono Rg"/>
                <a:cs typeface="GT America Mono Rg"/>
              </a:rPr>
              <a:t>	</a:t>
            </a:r>
            <a:r>
              <a:rPr lang="en-US" sz="2500" b="1" spc="-10" dirty="0">
                <a:solidFill>
                  <a:srgbClr val="FFFFFF"/>
                </a:solidFill>
                <a:latin typeface="GT America Rg"/>
                <a:cs typeface="GT America Mono Rg"/>
              </a:rPr>
              <a:t>Present choices for</a:t>
            </a:r>
            <a:br>
              <a:rPr lang="en-US" sz="2500" b="1" spc="-10" dirty="0">
                <a:solidFill>
                  <a:srgbClr val="FFFFFF"/>
                </a:solidFill>
                <a:latin typeface="GT America Rg"/>
                <a:cs typeface="GT America Mono Rg"/>
              </a:rPr>
            </a:br>
            <a:r>
              <a:rPr lang="en-US" sz="2500" b="1" spc="-10" dirty="0">
                <a:solidFill>
                  <a:srgbClr val="FFFFFF"/>
                </a:solidFill>
                <a:latin typeface="GT America Rg"/>
                <a:cs typeface="GT America Mono Rg"/>
              </a:rPr>
              <a:t>	every step</a:t>
            </a:r>
            <a:endParaRPr lang="en-US" sz="2500" dirty="0">
              <a:latin typeface="GT America Rg"/>
              <a:cs typeface="GT America Rg"/>
            </a:endParaRPr>
          </a:p>
          <a:p>
            <a:pPr marL="809625" marR="30480">
              <a:spcBef>
                <a:spcPts val="560"/>
              </a:spcBef>
            </a:pPr>
            <a:r>
              <a:rPr lang="en-US" dirty="0">
                <a:solidFill>
                  <a:srgbClr val="FFFFFF"/>
                </a:solidFill>
                <a:effectLst/>
                <a:latin typeface="GT America Md" pitchFamily="2" charset="77"/>
                <a:ea typeface="GT America Md" pitchFamily="2" charset="77"/>
              </a:rPr>
              <a:t>	</a:t>
            </a:r>
            <a:r>
              <a:rPr lang="en-US" dirty="0">
                <a:solidFill>
                  <a:schemeClr val="bg1"/>
                </a:solidFill>
                <a:effectLst/>
                <a:latin typeface="GT America Md" pitchFamily="2" charset="77"/>
                <a:ea typeface="GT America Md" pitchFamily="2" charset="77"/>
              </a:rPr>
              <a:t>At every stage of an illness, </a:t>
            </a:r>
            <a:br>
              <a:rPr lang="en-US" dirty="0">
                <a:solidFill>
                  <a:schemeClr val="bg1"/>
                </a:solidFill>
                <a:effectLst/>
                <a:latin typeface="GT America Md" pitchFamily="2" charset="77"/>
                <a:ea typeface="GT America Md" pitchFamily="2" charset="77"/>
              </a:rPr>
            </a:br>
            <a:r>
              <a:rPr lang="en-US" dirty="0">
                <a:solidFill>
                  <a:schemeClr val="bg1"/>
                </a:solidFill>
                <a:effectLst/>
                <a:latin typeface="GT America Md" pitchFamily="2" charset="77"/>
                <a:ea typeface="GT America Md" pitchFamily="2" charset="77"/>
              </a:rPr>
              <a:t>	you have choices</a:t>
            </a:r>
            <a:r>
              <a:rPr lang="en-US" spc="-10" dirty="0">
                <a:solidFill>
                  <a:schemeClr val="bg1"/>
                </a:solidFill>
                <a:latin typeface="GT America Md" pitchFamily="2" charset="77"/>
                <a:ea typeface="GT America Md" pitchFamily="2" charset="77"/>
                <a:cs typeface="GTAmerica-Md"/>
              </a:rPr>
              <a:t>.</a:t>
            </a:r>
          </a:p>
          <a:p>
            <a:pPr marL="38100">
              <a:lnSpc>
                <a:spcPct val="100000"/>
              </a:lnSpc>
              <a:spcBef>
                <a:spcPts val="1185"/>
              </a:spcBef>
            </a:pPr>
            <a:r>
              <a:rPr lang="en-US" sz="5250" baseline="-11111" dirty="0">
                <a:solidFill>
                  <a:srgbClr val="FFFFFF"/>
                </a:solidFill>
                <a:latin typeface="GT America Mono Rg"/>
                <a:cs typeface="GT America Mono Rg"/>
              </a:rPr>
              <a:t>3</a:t>
            </a:r>
            <a:r>
              <a:rPr lang="en-US" sz="5250" spc="-637" baseline="-11111" dirty="0">
                <a:solidFill>
                  <a:srgbClr val="FFFFFF"/>
                </a:solidFill>
                <a:latin typeface="GT America Mono Rg"/>
                <a:cs typeface="GT America Mono Rg"/>
              </a:rPr>
              <a:t> 	</a:t>
            </a:r>
            <a:r>
              <a:rPr lang="en-US" sz="2500" b="1" dirty="0">
                <a:solidFill>
                  <a:srgbClr val="FFFFFF"/>
                </a:solidFill>
                <a:latin typeface="GT America Rg"/>
                <a:cs typeface="GT America Rg"/>
              </a:rPr>
              <a:t>Use</a:t>
            </a:r>
            <a:r>
              <a:rPr lang="en-US" sz="2500" b="1" spc="5" dirty="0">
                <a:solidFill>
                  <a:srgbClr val="FFFFFF"/>
                </a:solidFill>
                <a:latin typeface="GT America Rg"/>
                <a:cs typeface="GT America Rg"/>
              </a:rPr>
              <a:t> </a:t>
            </a:r>
            <a:r>
              <a:rPr lang="en-US" sz="2500" b="1" spc="-10" dirty="0">
                <a:solidFill>
                  <a:srgbClr val="FFFFFF"/>
                </a:solidFill>
                <a:latin typeface="GT America Rg"/>
                <a:cs typeface="GT America Rg"/>
              </a:rPr>
              <a:t>stories</a:t>
            </a:r>
            <a:endParaRPr lang="en-US" sz="2500" dirty="0">
              <a:latin typeface="GT America Rg"/>
              <a:cs typeface="GT America Rg"/>
            </a:endParaRPr>
          </a:p>
          <a:p>
            <a:pPr marL="809625" marR="30480">
              <a:lnSpc>
                <a:spcPct val="100000"/>
              </a:lnSpc>
              <a:spcBef>
                <a:spcPts val="560"/>
              </a:spcBef>
            </a:pPr>
            <a:r>
              <a:rPr lang="en-US" sz="1800" dirty="0">
                <a:solidFill>
                  <a:srgbClr val="FFFFFF"/>
                </a:solidFill>
                <a:latin typeface="GTAmerica-Md"/>
                <a:cs typeface="GTAmerica-Md"/>
              </a:rPr>
              <a:t>The</a:t>
            </a:r>
            <a:r>
              <a:rPr lang="en-US" sz="1800" spc="-15" dirty="0">
                <a:solidFill>
                  <a:srgbClr val="FFFFFF"/>
                </a:solidFill>
                <a:latin typeface="GTAmerica-Md"/>
                <a:cs typeface="GTAmerica-Md"/>
              </a:rPr>
              <a:t> </a:t>
            </a:r>
            <a:r>
              <a:rPr lang="en-US" sz="1800" dirty="0">
                <a:solidFill>
                  <a:srgbClr val="FFFFFF"/>
                </a:solidFill>
                <a:latin typeface="GTAmerica-Md"/>
                <a:cs typeface="GTAmerica-Md"/>
              </a:rPr>
              <a:t>stories</a:t>
            </a:r>
            <a:r>
              <a:rPr lang="en-US" sz="1800" spc="-10" dirty="0">
                <a:solidFill>
                  <a:srgbClr val="FFFFFF"/>
                </a:solidFill>
                <a:latin typeface="GTAmerica-Md"/>
                <a:cs typeface="GTAmerica-Md"/>
              </a:rPr>
              <a:t> </a:t>
            </a:r>
            <a:r>
              <a:rPr lang="en-US" sz="1800" dirty="0">
                <a:solidFill>
                  <a:srgbClr val="FFFFFF"/>
                </a:solidFill>
                <a:latin typeface="GTAmerica-Md"/>
                <a:cs typeface="GTAmerica-Md"/>
              </a:rPr>
              <a:t>that</a:t>
            </a:r>
            <a:r>
              <a:rPr lang="en-US" sz="1800" spc="-10" dirty="0">
                <a:solidFill>
                  <a:srgbClr val="FFFFFF"/>
                </a:solidFill>
                <a:latin typeface="GTAmerica-Md"/>
                <a:cs typeface="GTAmerica-Md"/>
              </a:rPr>
              <a:t> </a:t>
            </a:r>
            <a:r>
              <a:rPr lang="en-US" sz="1800" dirty="0">
                <a:solidFill>
                  <a:srgbClr val="FFFFFF"/>
                </a:solidFill>
                <a:latin typeface="GTAmerica-Md"/>
                <a:cs typeface="GTAmerica-Md"/>
              </a:rPr>
              <a:t>resonate</a:t>
            </a:r>
            <a:r>
              <a:rPr lang="en-US" sz="1800" spc="-10" dirty="0">
                <a:solidFill>
                  <a:srgbClr val="FFFFFF"/>
                </a:solidFill>
                <a:latin typeface="GTAmerica-Md"/>
                <a:cs typeface="GTAmerica-Md"/>
              </a:rPr>
              <a:t> </a:t>
            </a:r>
            <a:r>
              <a:rPr lang="en-US" sz="1800" spc="-25" dirty="0">
                <a:solidFill>
                  <a:srgbClr val="FFFFFF"/>
                </a:solidFill>
                <a:latin typeface="GTAmerica-Md"/>
                <a:cs typeface="GTAmerica-Md"/>
              </a:rPr>
              <a:t>are </a:t>
            </a:r>
            <a:r>
              <a:rPr lang="en-US" sz="1800" dirty="0">
                <a:solidFill>
                  <a:srgbClr val="FFFFFF"/>
                </a:solidFill>
                <a:latin typeface="GTAmerica-Md"/>
                <a:cs typeface="GTAmerica-Md"/>
              </a:rPr>
              <a:t>positive</a:t>
            </a:r>
            <a:r>
              <a:rPr lang="en-US" sz="1800" spc="-15" dirty="0">
                <a:solidFill>
                  <a:srgbClr val="FFFFFF"/>
                </a:solidFill>
                <a:latin typeface="GTAmerica-Md"/>
                <a:cs typeface="GTAmerica-Md"/>
              </a:rPr>
              <a:t> </a:t>
            </a:r>
            <a:r>
              <a:rPr lang="en-US" sz="1800" dirty="0">
                <a:solidFill>
                  <a:srgbClr val="FFFFFF"/>
                </a:solidFill>
                <a:latin typeface="GTAmerica-Md"/>
                <a:cs typeface="GTAmerica-Md"/>
              </a:rPr>
              <a:t>and</a:t>
            </a:r>
            <a:r>
              <a:rPr lang="en-US" sz="1800" spc="-10" dirty="0">
                <a:solidFill>
                  <a:srgbClr val="FFFFFF"/>
                </a:solidFill>
                <a:latin typeface="GTAmerica-Md"/>
                <a:cs typeface="GTAmerica-Md"/>
              </a:rPr>
              <a:t> aspirational.</a:t>
            </a:r>
            <a:endParaRPr lang="en-US" sz="1800" dirty="0">
              <a:latin typeface="GTAmerica-Md"/>
              <a:cs typeface="GTAmerica-Md"/>
            </a:endParaRPr>
          </a:p>
          <a:p>
            <a:endParaRPr lang="en-US" dirty="0"/>
          </a:p>
        </p:txBody>
      </p:sp>
      <p:sp>
        <p:nvSpPr>
          <p:cNvPr id="11" name="TextBox 10">
            <a:extLst>
              <a:ext uri="{FF2B5EF4-FFF2-40B4-BE49-F238E27FC236}">
                <a16:creationId xmlns:a16="http://schemas.microsoft.com/office/drawing/2014/main" id="{CA5DA6BA-2342-538F-5DD4-28892DA15A31}"/>
              </a:ext>
            </a:extLst>
          </p:cNvPr>
          <p:cNvSpPr txBox="1"/>
          <p:nvPr/>
        </p:nvSpPr>
        <p:spPr>
          <a:xfrm>
            <a:off x="6096000" y="1789754"/>
            <a:ext cx="4257599" cy="2929007"/>
          </a:xfrm>
          <a:prstGeom prst="rect">
            <a:avLst/>
          </a:prstGeom>
          <a:noFill/>
        </p:spPr>
        <p:txBody>
          <a:bodyPr wrap="square" rtlCol="0">
            <a:spAutoFit/>
          </a:bodyPr>
          <a:lstStyle/>
          <a:p>
            <a:pPr marL="38100">
              <a:spcBef>
                <a:spcPts val="1185"/>
              </a:spcBef>
            </a:pPr>
            <a:r>
              <a:rPr lang="en-US" sz="5250" baseline="-11111" dirty="0">
                <a:solidFill>
                  <a:srgbClr val="FFFFFF"/>
                </a:solidFill>
                <a:latin typeface="GT America Mono Rg"/>
                <a:cs typeface="GT America Mono Rg"/>
              </a:rPr>
              <a:t>4</a:t>
            </a:r>
            <a:r>
              <a:rPr lang="en-US" sz="5250" spc="-637" baseline="-11111" dirty="0">
                <a:solidFill>
                  <a:srgbClr val="FFFFFF"/>
                </a:solidFill>
                <a:latin typeface="GT America Mono Rg"/>
                <a:cs typeface="GT America Mono Rg"/>
              </a:rPr>
              <a:t>	</a:t>
            </a:r>
            <a:r>
              <a:rPr lang="en-US" sz="2500" b="1" dirty="0">
                <a:solidFill>
                  <a:srgbClr val="FFFFFF"/>
                </a:solidFill>
                <a:latin typeface="GT America Rg"/>
                <a:cs typeface="GT America Rg"/>
              </a:rPr>
              <a:t>Invite</a:t>
            </a:r>
            <a:r>
              <a:rPr lang="en-US" sz="2500" b="1" spc="20" dirty="0">
                <a:solidFill>
                  <a:srgbClr val="FFFFFF"/>
                </a:solidFill>
                <a:latin typeface="GT America Rg"/>
                <a:cs typeface="GT America Rg"/>
              </a:rPr>
              <a:t> </a:t>
            </a:r>
            <a:r>
              <a:rPr lang="en-US" sz="2500" b="1" spc="-10" dirty="0">
                <a:solidFill>
                  <a:srgbClr val="FFFFFF"/>
                </a:solidFill>
                <a:latin typeface="GT America Rg"/>
                <a:cs typeface="GT America Rg"/>
              </a:rPr>
              <a:t>dialogue—</a:t>
            </a:r>
            <a:r>
              <a:rPr lang="en-US" sz="2500" b="1" spc="-25" dirty="0">
                <a:solidFill>
                  <a:srgbClr val="FFFFFF"/>
                </a:solidFill>
                <a:latin typeface="GT America Rg"/>
                <a:cs typeface="GT America Rg"/>
              </a:rPr>
              <a:t>and 	</a:t>
            </a:r>
            <a:r>
              <a:rPr lang="en-US" sz="2500" b="1" dirty="0">
                <a:solidFill>
                  <a:srgbClr val="FFFFFF"/>
                </a:solidFill>
                <a:latin typeface="GT America Rg"/>
                <a:cs typeface="GT America Rg"/>
              </a:rPr>
              <a:t>not</a:t>
            </a:r>
            <a:r>
              <a:rPr lang="en-US" sz="2500" b="1" spc="10" dirty="0">
                <a:solidFill>
                  <a:srgbClr val="FFFFFF"/>
                </a:solidFill>
                <a:latin typeface="GT America Rg"/>
                <a:cs typeface="GT America Rg"/>
              </a:rPr>
              <a:t> </a:t>
            </a:r>
            <a:r>
              <a:rPr lang="en-US" sz="2500" b="1" dirty="0">
                <a:solidFill>
                  <a:srgbClr val="FFFFFF"/>
                </a:solidFill>
                <a:latin typeface="GT America Rg"/>
                <a:cs typeface="GT America Rg"/>
              </a:rPr>
              <a:t>just</a:t>
            </a:r>
            <a:r>
              <a:rPr lang="en-US" sz="2500" b="1" spc="10" dirty="0">
                <a:solidFill>
                  <a:srgbClr val="FFFFFF"/>
                </a:solidFill>
                <a:latin typeface="GT America Rg"/>
                <a:cs typeface="GT America Rg"/>
              </a:rPr>
              <a:t> </a:t>
            </a:r>
            <a:r>
              <a:rPr lang="en-US" sz="2500" b="1" spc="-20" dirty="0">
                <a:solidFill>
                  <a:srgbClr val="FFFFFF"/>
                </a:solidFill>
                <a:latin typeface="GT America Rg"/>
                <a:cs typeface="GT America Rg"/>
              </a:rPr>
              <a:t>once</a:t>
            </a:r>
            <a:endParaRPr lang="en-US" sz="2500" dirty="0">
              <a:latin typeface="GT America Rg"/>
              <a:cs typeface="GT America Rg"/>
            </a:endParaRPr>
          </a:p>
          <a:p>
            <a:pPr marL="38100">
              <a:spcBef>
                <a:spcPts val="1185"/>
              </a:spcBef>
            </a:pPr>
            <a:r>
              <a:rPr lang="en-US" sz="1800" dirty="0">
                <a:solidFill>
                  <a:srgbClr val="FFFFFF"/>
                </a:solidFill>
                <a:latin typeface="GTAmerica-Md"/>
                <a:cs typeface="GTAmerica-Md"/>
              </a:rPr>
              <a:t>	The</a:t>
            </a:r>
            <a:r>
              <a:rPr lang="en-US" sz="1800" spc="-10" dirty="0">
                <a:solidFill>
                  <a:srgbClr val="FFFFFF"/>
                </a:solidFill>
                <a:latin typeface="GTAmerica-Md"/>
                <a:cs typeface="GTAmerica-Md"/>
              </a:rPr>
              <a:t> </a:t>
            </a:r>
            <a:r>
              <a:rPr lang="en-US" sz="1800" dirty="0">
                <a:solidFill>
                  <a:srgbClr val="FFFFFF"/>
                </a:solidFill>
                <a:latin typeface="GTAmerica-Md"/>
                <a:cs typeface="GTAmerica-Md"/>
              </a:rPr>
              <a:t>call</a:t>
            </a:r>
            <a:r>
              <a:rPr lang="en-US" sz="1800" spc="-5" dirty="0">
                <a:solidFill>
                  <a:srgbClr val="FFFFFF"/>
                </a:solidFill>
                <a:latin typeface="GTAmerica-Md"/>
                <a:cs typeface="GTAmerica-Md"/>
              </a:rPr>
              <a:t> </a:t>
            </a:r>
            <a:r>
              <a:rPr lang="en-US" sz="1800" dirty="0">
                <a:solidFill>
                  <a:srgbClr val="FFFFFF"/>
                </a:solidFill>
                <a:latin typeface="GTAmerica-Md"/>
                <a:cs typeface="GTAmerica-Md"/>
              </a:rPr>
              <a:t>to</a:t>
            </a:r>
            <a:r>
              <a:rPr lang="en-US" sz="1800" spc="-5" dirty="0">
                <a:solidFill>
                  <a:srgbClr val="FFFFFF"/>
                </a:solidFill>
                <a:latin typeface="GTAmerica-Md"/>
                <a:cs typeface="GTAmerica-Md"/>
              </a:rPr>
              <a:t> </a:t>
            </a:r>
            <a:r>
              <a:rPr lang="en-US" sz="1800" dirty="0">
                <a:solidFill>
                  <a:srgbClr val="FFFFFF"/>
                </a:solidFill>
                <a:latin typeface="GTAmerica-Md"/>
                <a:cs typeface="GTAmerica-Md"/>
              </a:rPr>
              <a:t>action</a:t>
            </a:r>
            <a:r>
              <a:rPr lang="en-US" sz="1800" spc="-5" dirty="0">
                <a:solidFill>
                  <a:srgbClr val="FFFFFF"/>
                </a:solidFill>
                <a:latin typeface="GTAmerica-Md"/>
                <a:cs typeface="GTAmerica-Md"/>
              </a:rPr>
              <a:t> </a:t>
            </a:r>
            <a:r>
              <a:rPr lang="en-US" sz="1800" dirty="0">
                <a:solidFill>
                  <a:srgbClr val="FFFFFF"/>
                </a:solidFill>
                <a:latin typeface="GTAmerica-Md"/>
                <a:cs typeface="GTAmerica-Md"/>
              </a:rPr>
              <a:t>is</a:t>
            </a:r>
            <a:r>
              <a:rPr lang="en-US" sz="1800" spc="-5" dirty="0">
                <a:solidFill>
                  <a:srgbClr val="FFFFFF"/>
                </a:solidFill>
                <a:latin typeface="GTAmerica-Md"/>
                <a:cs typeface="GTAmerica-Md"/>
              </a:rPr>
              <a:t> </a:t>
            </a:r>
            <a:r>
              <a:rPr lang="en-US" sz="1800" dirty="0">
                <a:solidFill>
                  <a:srgbClr val="FFFFFF"/>
                </a:solidFill>
                <a:latin typeface="GTAmerica-Md"/>
                <a:cs typeface="GTAmerica-Md"/>
              </a:rPr>
              <a:t>to</a:t>
            </a:r>
            <a:r>
              <a:rPr lang="en-US" sz="1800" spc="-5" dirty="0">
                <a:solidFill>
                  <a:srgbClr val="FFFFFF"/>
                </a:solidFill>
                <a:latin typeface="GTAmerica-Md"/>
                <a:cs typeface="GTAmerica-Md"/>
              </a:rPr>
              <a:t> </a:t>
            </a:r>
            <a:r>
              <a:rPr lang="en-US" sz="1800" spc="-20" dirty="0">
                <a:solidFill>
                  <a:srgbClr val="FFFFFF"/>
                </a:solidFill>
                <a:latin typeface="GTAmerica-Md"/>
                <a:cs typeface="GTAmerica-Md"/>
              </a:rPr>
              <a:t>talk </a:t>
            </a:r>
            <a:r>
              <a:rPr lang="en-US" sz="1800" dirty="0">
                <a:solidFill>
                  <a:srgbClr val="FFFFFF"/>
                </a:solidFill>
                <a:latin typeface="GTAmerica-Md"/>
                <a:cs typeface="GTAmerica-Md"/>
              </a:rPr>
              <a:t>with</a:t>
            </a:r>
            <a:r>
              <a:rPr lang="en-US" sz="1800" spc="-10" dirty="0">
                <a:solidFill>
                  <a:srgbClr val="FFFFFF"/>
                </a:solidFill>
                <a:latin typeface="GTAmerica-Md"/>
                <a:cs typeface="GTAmerica-Md"/>
              </a:rPr>
              <a:t> 	someone.</a:t>
            </a:r>
          </a:p>
          <a:p>
            <a:pPr marL="38100">
              <a:spcBef>
                <a:spcPts val="1185"/>
              </a:spcBef>
            </a:pPr>
            <a:r>
              <a:rPr lang="en-US" sz="5250" baseline="-11111" dirty="0">
                <a:solidFill>
                  <a:srgbClr val="FFFFFF"/>
                </a:solidFill>
                <a:latin typeface="GT America Mono Rg"/>
                <a:cs typeface="GT America Mono Rg"/>
              </a:rPr>
              <a:t>5</a:t>
            </a:r>
            <a:r>
              <a:rPr lang="en-US" sz="5250" spc="-637" baseline="-11111" dirty="0">
                <a:solidFill>
                  <a:srgbClr val="FFFFFF"/>
                </a:solidFill>
                <a:latin typeface="GT America Mono Rg"/>
                <a:cs typeface="GT America Mono Rg"/>
              </a:rPr>
              <a:t>	</a:t>
            </a:r>
            <a:r>
              <a:rPr lang="en-US" sz="2500" b="1" spc="-10" dirty="0">
                <a:solidFill>
                  <a:srgbClr val="FFFFFF"/>
                </a:solidFill>
                <a:latin typeface="GT America Rg"/>
                <a:cs typeface="GT America Mono Rg"/>
              </a:rPr>
              <a:t>Invoke a new team</a:t>
            </a:r>
            <a:endParaRPr lang="en-US" sz="2500" dirty="0">
              <a:latin typeface="GT America Rg"/>
              <a:cs typeface="GT America Rg"/>
            </a:endParaRPr>
          </a:p>
          <a:p>
            <a:pPr marL="814069">
              <a:lnSpc>
                <a:spcPts val="1989"/>
              </a:lnSpc>
            </a:pPr>
            <a:r>
              <a:rPr lang="en-US" sz="1800" dirty="0">
                <a:solidFill>
                  <a:srgbClr val="FFFFFF"/>
                </a:solidFill>
                <a:latin typeface="GTAmerica-Md"/>
                <a:cs typeface="GTAmerica-Md"/>
              </a:rPr>
              <a:t>	Patients,</a:t>
            </a:r>
            <a:r>
              <a:rPr lang="en-US" sz="1800" spc="-60" dirty="0">
                <a:solidFill>
                  <a:srgbClr val="FFFFFF"/>
                </a:solidFill>
                <a:latin typeface="GTAmerica-Md"/>
                <a:cs typeface="GTAmerica-Md"/>
              </a:rPr>
              <a:t> </a:t>
            </a:r>
            <a:r>
              <a:rPr lang="en-US" sz="1800" dirty="0">
                <a:solidFill>
                  <a:srgbClr val="FFFFFF"/>
                </a:solidFill>
                <a:latin typeface="GTAmerica-Md"/>
                <a:cs typeface="GTAmerica-Md"/>
              </a:rPr>
              <a:t>families,</a:t>
            </a:r>
            <a:r>
              <a:rPr lang="en-US" sz="1800" spc="-55" dirty="0">
                <a:solidFill>
                  <a:srgbClr val="FFFFFF"/>
                </a:solidFill>
                <a:latin typeface="GTAmerica-Md"/>
                <a:cs typeface="GTAmerica-Md"/>
              </a:rPr>
              <a:t> </a:t>
            </a:r>
            <a:r>
              <a:rPr lang="en-US" sz="1800" spc="-10" dirty="0">
                <a:solidFill>
                  <a:srgbClr val="FFFFFF"/>
                </a:solidFill>
                <a:latin typeface="GTAmerica-Md"/>
                <a:cs typeface="GTAmerica-Md"/>
              </a:rPr>
              <a:t>clinicians,</a:t>
            </a:r>
            <a:r>
              <a:rPr lang="en-US" spc="-10" dirty="0">
                <a:latin typeface="GTAmerica-Md"/>
                <a:cs typeface="GTAmerica-Md"/>
              </a:rPr>
              <a:t> 	</a:t>
            </a:r>
            <a:r>
              <a:rPr lang="en-US" sz="1800" dirty="0">
                <a:solidFill>
                  <a:srgbClr val="FFFFFF"/>
                </a:solidFill>
                <a:latin typeface="GTAmerica-Md"/>
                <a:cs typeface="GTAmerica-Md"/>
              </a:rPr>
              <a:t>&amp;      community all have a </a:t>
            </a:r>
            <a:r>
              <a:rPr lang="en-US" sz="1800" spc="-10" dirty="0">
                <a:solidFill>
                  <a:srgbClr val="FFFFFF"/>
                </a:solidFill>
                <a:latin typeface="GTAmerica-Md"/>
                <a:cs typeface="GTAmerica-Md"/>
              </a:rPr>
              <a:t>role.</a:t>
            </a:r>
            <a:endParaRPr lang="en-US" sz="1800" dirty="0">
              <a:latin typeface="GTAmerica-Md"/>
              <a:cs typeface="GTAmerica-Md"/>
            </a:endParaRPr>
          </a:p>
        </p:txBody>
      </p:sp>
    </p:spTree>
    <p:extLst>
      <p:ext uri="{BB962C8B-B14F-4D97-AF65-F5344CB8AC3E}">
        <p14:creationId xmlns:p14="http://schemas.microsoft.com/office/powerpoint/2010/main" val="180289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1226" y="1234134"/>
            <a:ext cx="5287350" cy="751488"/>
          </a:xfrm>
          <a:prstGeom prst="rect">
            <a:avLst/>
          </a:prstGeom>
        </p:spPr>
        <p:txBody>
          <a:bodyPr vert="horz" wrap="square" lIns="0" tIns="12700" rIns="0" bIns="0" rtlCol="0">
            <a:spAutoFit/>
          </a:bodyPr>
          <a:lstStyle/>
          <a:p>
            <a:pPr marL="12700" algn="ctr">
              <a:lnSpc>
                <a:spcPct val="100000"/>
              </a:lnSpc>
              <a:spcBef>
                <a:spcPts val="100"/>
              </a:spcBef>
            </a:pPr>
            <a:r>
              <a:rPr sz="4800" spc="-40" dirty="0">
                <a:solidFill>
                  <a:srgbClr val="7030A0"/>
                </a:solidFill>
              </a:rPr>
              <a:t>Tested</a:t>
            </a:r>
            <a:r>
              <a:rPr sz="4800" spc="-200" dirty="0">
                <a:solidFill>
                  <a:srgbClr val="7030A0"/>
                </a:solidFill>
              </a:rPr>
              <a:t> </a:t>
            </a:r>
            <a:r>
              <a:rPr sz="4800" spc="-10" dirty="0">
                <a:solidFill>
                  <a:srgbClr val="7030A0"/>
                </a:solidFill>
              </a:rPr>
              <a:t>Principles</a:t>
            </a:r>
            <a:endParaRPr sz="4800" dirty="0">
              <a:solidFill>
                <a:srgbClr val="7030A0"/>
              </a:solidFill>
            </a:endParaRPr>
          </a:p>
        </p:txBody>
      </p:sp>
      <p:sp>
        <p:nvSpPr>
          <p:cNvPr id="4" name="object 4"/>
          <p:cNvSpPr/>
          <p:nvPr/>
        </p:nvSpPr>
        <p:spPr>
          <a:xfrm>
            <a:off x="3288639" y="1234439"/>
            <a:ext cx="5614670" cy="0"/>
          </a:xfrm>
          <a:custGeom>
            <a:avLst/>
            <a:gdLst/>
            <a:ahLst/>
            <a:cxnLst/>
            <a:rect l="l" t="t" r="r" b="b"/>
            <a:pathLst>
              <a:path w="5614670">
                <a:moveTo>
                  <a:pt x="0" y="0"/>
                </a:moveTo>
                <a:lnTo>
                  <a:pt x="5614416" y="0"/>
                </a:lnTo>
              </a:path>
            </a:pathLst>
          </a:custGeom>
          <a:ln w="12700">
            <a:solidFill>
              <a:srgbClr val="FFFFF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3983601" y="2719571"/>
            <a:ext cx="3115398" cy="3401828"/>
          </a:xfrm>
          <a:prstGeom prst="rect">
            <a:avLst/>
          </a:prstGeom>
        </p:spPr>
      </p:pic>
      <p:grpSp>
        <p:nvGrpSpPr>
          <p:cNvPr id="6" name="object 6"/>
          <p:cNvGrpSpPr/>
          <p:nvPr/>
        </p:nvGrpSpPr>
        <p:grpSpPr>
          <a:xfrm>
            <a:off x="7278088" y="4181902"/>
            <a:ext cx="172085" cy="120014"/>
            <a:chOff x="7278088" y="4181902"/>
            <a:chExt cx="172085" cy="120014"/>
          </a:xfrm>
        </p:grpSpPr>
        <p:pic>
          <p:nvPicPr>
            <p:cNvPr id="7" name="object 7"/>
            <p:cNvPicPr/>
            <p:nvPr/>
          </p:nvPicPr>
          <p:blipFill>
            <a:blip r:embed="rId3" cstate="print"/>
            <a:stretch>
              <a:fillRect/>
            </a:stretch>
          </p:blipFill>
          <p:spPr>
            <a:xfrm>
              <a:off x="7386068" y="4181902"/>
              <a:ext cx="63677" cy="79324"/>
            </a:xfrm>
            <a:prstGeom prst="rect">
              <a:avLst/>
            </a:prstGeom>
          </p:spPr>
        </p:pic>
        <p:pic>
          <p:nvPicPr>
            <p:cNvPr id="8" name="object 8"/>
            <p:cNvPicPr/>
            <p:nvPr/>
          </p:nvPicPr>
          <p:blipFill>
            <a:blip r:embed="rId4" cstate="print"/>
            <a:stretch>
              <a:fillRect/>
            </a:stretch>
          </p:blipFill>
          <p:spPr>
            <a:xfrm>
              <a:off x="7278088" y="4229527"/>
              <a:ext cx="71752" cy="72155"/>
            </a:xfrm>
            <a:prstGeom prst="rect">
              <a:avLst/>
            </a:prstGeom>
          </p:spPr>
        </p:pic>
      </p:grpSp>
      <p:sp>
        <p:nvSpPr>
          <p:cNvPr id="9" name="object 9"/>
          <p:cNvSpPr/>
          <p:nvPr/>
        </p:nvSpPr>
        <p:spPr>
          <a:xfrm>
            <a:off x="8158411" y="4623275"/>
            <a:ext cx="50165" cy="50165"/>
          </a:xfrm>
          <a:custGeom>
            <a:avLst/>
            <a:gdLst/>
            <a:ahLst/>
            <a:cxnLst/>
            <a:rect l="l" t="t" r="r" b="b"/>
            <a:pathLst>
              <a:path w="50165" h="50164">
                <a:moveTo>
                  <a:pt x="24853" y="0"/>
                </a:moveTo>
                <a:lnTo>
                  <a:pt x="15189" y="1956"/>
                </a:lnTo>
                <a:lnTo>
                  <a:pt x="7288" y="7286"/>
                </a:lnTo>
                <a:lnTo>
                  <a:pt x="1956" y="15184"/>
                </a:lnTo>
                <a:lnTo>
                  <a:pt x="0" y="24841"/>
                </a:lnTo>
                <a:lnTo>
                  <a:pt x="1956" y="34505"/>
                </a:lnTo>
                <a:lnTo>
                  <a:pt x="7288" y="42406"/>
                </a:lnTo>
                <a:lnTo>
                  <a:pt x="15189" y="47738"/>
                </a:lnTo>
                <a:lnTo>
                  <a:pt x="24853" y="49695"/>
                </a:lnTo>
                <a:lnTo>
                  <a:pt x="34516" y="47738"/>
                </a:lnTo>
                <a:lnTo>
                  <a:pt x="42413" y="42406"/>
                </a:lnTo>
                <a:lnTo>
                  <a:pt x="44589" y="39179"/>
                </a:lnTo>
                <a:lnTo>
                  <a:pt x="16941" y="39179"/>
                </a:lnTo>
                <a:lnTo>
                  <a:pt x="10515" y="32753"/>
                </a:lnTo>
                <a:lnTo>
                  <a:pt x="10515" y="16941"/>
                </a:lnTo>
                <a:lnTo>
                  <a:pt x="16941" y="10515"/>
                </a:lnTo>
                <a:lnTo>
                  <a:pt x="44591" y="10515"/>
                </a:lnTo>
                <a:lnTo>
                  <a:pt x="42413" y="7286"/>
                </a:lnTo>
                <a:lnTo>
                  <a:pt x="34516" y="1956"/>
                </a:lnTo>
                <a:lnTo>
                  <a:pt x="24853" y="0"/>
                </a:lnTo>
                <a:close/>
              </a:path>
              <a:path w="50165" h="50164">
                <a:moveTo>
                  <a:pt x="44591" y="10515"/>
                </a:moveTo>
                <a:lnTo>
                  <a:pt x="32753" y="10515"/>
                </a:lnTo>
                <a:lnTo>
                  <a:pt x="39192" y="16941"/>
                </a:lnTo>
                <a:lnTo>
                  <a:pt x="39192" y="32753"/>
                </a:lnTo>
                <a:lnTo>
                  <a:pt x="32753" y="39179"/>
                </a:lnTo>
                <a:lnTo>
                  <a:pt x="44589" y="39179"/>
                </a:lnTo>
                <a:lnTo>
                  <a:pt x="47740" y="34505"/>
                </a:lnTo>
                <a:lnTo>
                  <a:pt x="49695" y="24841"/>
                </a:lnTo>
                <a:lnTo>
                  <a:pt x="47740" y="15184"/>
                </a:lnTo>
                <a:lnTo>
                  <a:pt x="44591" y="10515"/>
                </a:lnTo>
                <a:close/>
              </a:path>
            </a:pathLst>
          </a:custGeom>
          <a:solidFill>
            <a:srgbClr val="FFFFFF"/>
          </a:solidFill>
        </p:spPr>
        <p:txBody>
          <a:bodyPr wrap="square" lIns="0" tIns="0" rIns="0" bIns="0" rtlCol="0"/>
          <a:lstStyle/>
          <a:p>
            <a:endParaRPr/>
          </a:p>
        </p:txBody>
      </p:sp>
      <p:grpSp>
        <p:nvGrpSpPr>
          <p:cNvPr id="10" name="object 10"/>
          <p:cNvGrpSpPr/>
          <p:nvPr/>
        </p:nvGrpSpPr>
        <p:grpSpPr>
          <a:xfrm>
            <a:off x="7182994" y="4441368"/>
            <a:ext cx="930275" cy="1732914"/>
            <a:chOff x="7182994" y="4441368"/>
            <a:chExt cx="930275" cy="1732914"/>
          </a:xfrm>
        </p:grpSpPr>
        <p:sp>
          <p:nvSpPr>
            <p:cNvPr id="11" name="object 11"/>
            <p:cNvSpPr/>
            <p:nvPr/>
          </p:nvSpPr>
          <p:spPr>
            <a:xfrm>
              <a:off x="7299981" y="5041345"/>
              <a:ext cx="320040" cy="1132840"/>
            </a:xfrm>
            <a:custGeom>
              <a:avLst/>
              <a:gdLst/>
              <a:ahLst/>
              <a:cxnLst/>
              <a:rect l="l" t="t" r="r" b="b"/>
              <a:pathLst>
                <a:path w="320040" h="1132839">
                  <a:moveTo>
                    <a:pt x="0" y="0"/>
                  </a:moveTo>
                  <a:lnTo>
                    <a:pt x="0" y="1017079"/>
                  </a:lnTo>
                  <a:lnTo>
                    <a:pt x="319824" y="1132484"/>
                  </a:lnTo>
                  <a:lnTo>
                    <a:pt x="319824" y="94373"/>
                  </a:lnTo>
                  <a:lnTo>
                    <a:pt x="0" y="0"/>
                  </a:lnTo>
                  <a:close/>
                </a:path>
              </a:pathLst>
            </a:custGeom>
            <a:solidFill>
              <a:srgbClr val="E5E8E8"/>
            </a:solidFill>
          </p:spPr>
          <p:txBody>
            <a:bodyPr wrap="square" lIns="0" tIns="0" rIns="0" bIns="0" rtlCol="0"/>
            <a:lstStyle/>
            <a:p>
              <a:endParaRPr/>
            </a:p>
          </p:txBody>
        </p:sp>
        <p:sp>
          <p:nvSpPr>
            <p:cNvPr id="12" name="object 12"/>
            <p:cNvSpPr/>
            <p:nvPr/>
          </p:nvSpPr>
          <p:spPr>
            <a:xfrm>
              <a:off x="7619805" y="5051835"/>
              <a:ext cx="493395" cy="1122045"/>
            </a:xfrm>
            <a:custGeom>
              <a:avLst/>
              <a:gdLst/>
              <a:ahLst/>
              <a:cxnLst/>
              <a:rect l="l" t="t" r="r" b="b"/>
              <a:pathLst>
                <a:path w="493395" h="1122045">
                  <a:moveTo>
                    <a:pt x="492772" y="0"/>
                  </a:moveTo>
                  <a:lnTo>
                    <a:pt x="0" y="83883"/>
                  </a:lnTo>
                  <a:lnTo>
                    <a:pt x="0" y="1121994"/>
                  </a:lnTo>
                  <a:lnTo>
                    <a:pt x="492772" y="1017130"/>
                  </a:lnTo>
                  <a:lnTo>
                    <a:pt x="492772" y="0"/>
                  </a:lnTo>
                  <a:close/>
                </a:path>
              </a:pathLst>
            </a:custGeom>
            <a:solidFill>
              <a:srgbClr val="D1D4D4"/>
            </a:solidFill>
          </p:spPr>
          <p:txBody>
            <a:bodyPr wrap="square" lIns="0" tIns="0" rIns="0" bIns="0" rtlCol="0"/>
            <a:lstStyle/>
            <a:p>
              <a:endParaRPr/>
            </a:p>
          </p:txBody>
        </p:sp>
        <p:sp>
          <p:nvSpPr>
            <p:cNvPr id="13" name="object 13"/>
            <p:cNvSpPr/>
            <p:nvPr/>
          </p:nvSpPr>
          <p:spPr>
            <a:xfrm>
              <a:off x="7292987" y="4441380"/>
              <a:ext cx="819785" cy="694690"/>
            </a:xfrm>
            <a:custGeom>
              <a:avLst/>
              <a:gdLst/>
              <a:ahLst/>
              <a:cxnLst/>
              <a:rect l="l" t="t" r="r" b="b"/>
              <a:pathLst>
                <a:path w="819784" h="694689">
                  <a:moveTo>
                    <a:pt x="773087" y="360819"/>
                  </a:moveTo>
                  <a:lnTo>
                    <a:pt x="685419" y="158470"/>
                  </a:lnTo>
                  <a:lnTo>
                    <a:pt x="614578" y="130746"/>
                  </a:lnTo>
                  <a:lnTo>
                    <a:pt x="568375" y="110223"/>
                  </a:lnTo>
                  <a:lnTo>
                    <a:pt x="526478" y="86741"/>
                  </a:lnTo>
                  <a:lnTo>
                    <a:pt x="468541" y="50152"/>
                  </a:lnTo>
                  <a:lnTo>
                    <a:pt x="422198" y="25488"/>
                  </a:lnTo>
                  <a:lnTo>
                    <a:pt x="373595" y="8902"/>
                  </a:lnTo>
                  <a:lnTo>
                    <a:pt x="323735" y="406"/>
                  </a:lnTo>
                  <a:lnTo>
                    <a:pt x="273621" y="0"/>
                  </a:lnTo>
                  <a:lnTo>
                    <a:pt x="224294" y="7658"/>
                  </a:lnTo>
                  <a:lnTo>
                    <a:pt x="176745" y="23393"/>
                  </a:lnTo>
                  <a:lnTo>
                    <a:pt x="131991" y="47193"/>
                  </a:lnTo>
                  <a:lnTo>
                    <a:pt x="217601" y="212521"/>
                  </a:lnTo>
                  <a:lnTo>
                    <a:pt x="248996" y="188112"/>
                  </a:lnTo>
                  <a:lnTo>
                    <a:pt x="277152" y="178231"/>
                  </a:lnTo>
                  <a:lnTo>
                    <a:pt x="318008" y="181292"/>
                  </a:lnTo>
                  <a:lnTo>
                    <a:pt x="387464" y="195719"/>
                  </a:lnTo>
                  <a:lnTo>
                    <a:pt x="426974" y="208000"/>
                  </a:lnTo>
                  <a:lnTo>
                    <a:pt x="466521" y="226174"/>
                  </a:lnTo>
                  <a:lnTo>
                    <a:pt x="471233" y="228803"/>
                  </a:lnTo>
                  <a:lnTo>
                    <a:pt x="465582" y="230098"/>
                  </a:lnTo>
                  <a:lnTo>
                    <a:pt x="425043" y="234988"/>
                  </a:lnTo>
                  <a:lnTo>
                    <a:pt x="371462" y="234442"/>
                  </a:lnTo>
                  <a:lnTo>
                    <a:pt x="283121" y="229463"/>
                  </a:lnTo>
                  <a:lnTo>
                    <a:pt x="186182" y="217855"/>
                  </a:lnTo>
                  <a:lnTo>
                    <a:pt x="102920" y="200215"/>
                  </a:lnTo>
                  <a:lnTo>
                    <a:pt x="44653" y="184086"/>
                  </a:lnTo>
                  <a:lnTo>
                    <a:pt x="22720" y="177038"/>
                  </a:lnTo>
                  <a:lnTo>
                    <a:pt x="131864" y="358800"/>
                  </a:lnTo>
                  <a:lnTo>
                    <a:pt x="225729" y="390525"/>
                  </a:lnTo>
                  <a:lnTo>
                    <a:pt x="293497" y="406730"/>
                  </a:lnTo>
                  <a:lnTo>
                    <a:pt x="368020" y="412483"/>
                  </a:lnTo>
                  <a:lnTo>
                    <a:pt x="482117" y="412851"/>
                  </a:lnTo>
                  <a:lnTo>
                    <a:pt x="590905" y="408927"/>
                  </a:lnTo>
                  <a:lnTo>
                    <a:pt x="670687" y="400977"/>
                  </a:lnTo>
                  <a:lnTo>
                    <a:pt x="719772" y="393179"/>
                  </a:lnTo>
                  <a:lnTo>
                    <a:pt x="736511" y="389648"/>
                  </a:lnTo>
                  <a:lnTo>
                    <a:pt x="665327" y="334797"/>
                  </a:lnTo>
                  <a:lnTo>
                    <a:pt x="676833" y="339788"/>
                  </a:lnTo>
                  <a:lnTo>
                    <a:pt x="723760" y="353923"/>
                  </a:lnTo>
                  <a:lnTo>
                    <a:pt x="773087" y="360819"/>
                  </a:lnTo>
                  <a:close/>
                </a:path>
                <a:path w="819784" h="694689">
                  <a:moveTo>
                    <a:pt x="819581" y="610463"/>
                  </a:moveTo>
                  <a:lnTo>
                    <a:pt x="714514" y="583806"/>
                  </a:lnTo>
                  <a:lnTo>
                    <a:pt x="756742" y="576237"/>
                  </a:lnTo>
                  <a:lnTo>
                    <a:pt x="494449" y="439623"/>
                  </a:lnTo>
                  <a:lnTo>
                    <a:pt x="339166" y="457974"/>
                  </a:lnTo>
                  <a:lnTo>
                    <a:pt x="235915" y="463499"/>
                  </a:lnTo>
                  <a:lnTo>
                    <a:pt x="138303" y="455676"/>
                  </a:lnTo>
                  <a:lnTo>
                    <a:pt x="0" y="433946"/>
                  </a:lnTo>
                  <a:lnTo>
                    <a:pt x="140347" y="577253"/>
                  </a:lnTo>
                  <a:lnTo>
                    <a:pt x="6997" y="599973"/>
                  </a:lnTo>
                  <a:lnTo>
                    <a:pt x="326821" y="694347"/>
                  </a:lnTo>
                  <a:lnTo>
                    <a:pt x="819581" y="610463"/>
                  </a:lnTo>
                  <a:close/>
                </a:path>
              </a:pathLst>
            </a:custGeom>
            <a:solidFill>
              <a:srgbClr val="F2F2F2"/>
            </a:solidFill>
          </p:spPr>
          <p:txBody>
            <a:bodyPr wrap="square" lIns="0" tIns="0" rIns="0" bIns="0" rtlCol="0"/>
            <a:lstStyle/>
            <a:p>
              <a:endParaRPr/>
            </a:p>
          </p:txBody>
        </p:sp>
        <p:pic>
          <p:nvPicPr>
            <p:cNvPr id="14" name="object 14"/>
            <p:cNvPicPr/>
            <p:nvPr/>
          </p:nvPicPr>
          <p:blipFill>
            <a:blip r:embed="rId5" cstate="print"/>
            <a:stretch>
              <a:fillRect/>
            </a:stretch>
          </p:blipFill>
          <p:spPr>
            <a:xfrm>
              <a:off x="7986850" y="4454131"/>
              <a:ext cx="125907" cy="156844"/>
            </a:xfrm>
            <a:prstGeom prst="rect">
              <a:avLst/>
            </a:prstGeom>
          </p:spPr>
        </p:pic>
        <p:pic>
          <p:nvPicPr>
            <p:cNvPr id="15" name="object 15"/>
            <p:cNvPicPr/>
            <p:nvPr/>
          </p:nvPicPr>
          <p:blipFill>
            <a:blip r:embed="rId6" cstate="print"/>
            <a:stretch>
              <a:fillRect/>
            </a:stretch>
          </p:blipFill>
          <p:spPr>
            <a:xfrm>
              <a:off x="7182994" y="4646171"/>
              <a:ext cx="161048" cy="166392"/>
            </a:xfrm>
            <a:prstGeom prst="rect">
              <a:avLst/>
            </a:prstGeom>
          </p:spPr>
        </p:pic>
        <p:pic>
          <p:nvPicPr>
            <p:cNvPr id="16" name="object 16"/>
            <p:cNvPicPr/>
            <p:nvPr/>
          </p:nvPicPr>
          <p:blipFill>
            <a:blip r:embed="rId7" cstate="print"/>
            <a:stretch>
              <a:fillRect/>
            </a:stretch>
          </p:blipFill>
          <p:spPr>
            <a:xfrm>
              <a:off x="7815372" y="4708076"/>
              <a:ext cx="149910" cy="73748"/>
            </a:xfrm>
            <a:prstGeom prst="rect">
              <a:avLst/>
            </a:prstGeom>
          </p:spPr>
        </p:pic>
        <p:sp>
          <p:nvSpPr>
            <p:cNvPr id="17" name="object 17"/>
            <p:cNvSpPr/>
            <p:nvPr/>
          </p:nvSpPr>
          <p:spPr>
            <a:xfrm>
              <a:off x="7428128" y="4666145"/>
              <a:ext cx="586105" cy="402590"/>
            </a:xfrm>
            <a:custGeom>
              <a:avLst/>
              <a:gdLst/>
              <a:ahLst/>
              <a:cxnLst/>
              <a:rect l="l" t="t" r="r" b="b"/>
              <a:pathLst>
                <a:path w="586104" h="402589">
                  <a:moveTo>
                    <a:pt x="368122" y="28803"/>
                  </a:moveTo>
                  <a:lnTo>
                    <a:pt x="367804" y="27165"/>
                  </a:lnTo>
                  <a:lnTo>
                    <a:pt x="351993" y="16179"/>
                  </a:lnTo>
                  <a:lnTo>
                    <a:pt x="340918" y="8140"/>
                  </a:lnTo>
                  <a:lnTo>
                    <a:pt x="333895" y="2857"/>
                  </a:lnTo>
                  <a:lnTo>
                    <a:pt x="330238" y="0"/>
                  </a:lnTo>
                  <a:lnTo>
                    <a:pt x="328574" y="190"/>
                  </a:lnTo>
                  <a:lnTo>
                    <a:pt x="326771" y="2463"/>
                  </a:lnTo>
                  <a:lnTo>
                    <a:pt x="326974" y="4114"/>
                  </a:lnTo>
                  <a:lnTo>
                    <a:pt x="337743" y="12331"/>
                  </a:lnTo>
                  <a:lnTo>
                    <a:pt x="348907" y="20434"/>
                  </a:lnTo>
                  <a:lnTo>
                    <a:pt x="364109" y="31000"/>
                  </a:lnTo>
                  <a:lnTo>
                    <a:pt x="364617" y="31153"/>
                  </a:lnTo>
                  <a:lnTo>
                    <a:pt x="365125" y="31153"/>
                  </a:lnTo>
                  <a:lnTo>
                    <a:pt x="365963" y="31153"/>
                  </a:lnTo>
                  <a:lnTo>
                    <a:pt x="366788" y="30759"/>
                  </a:lnTo>
                  <a:lnTo>
                    <a:pt x="368122" y="28803"/>
                  </a:lnTo>
                  <a:close/>
                </a:path>
                <a:path w="586104" h="402589">
                  <a:moveTo>
                    <a:pt x="585939" y="362343"/>
                  </a:moveTo>
                  <a:lnTo>
                    <a:pt x="585571" y="359460"/>
                  </a:lnTo>
                  <a:lnTo>
                    <a:pt x="584263" y="358444"/>
                  </a:lnTo>
                  <a:lnTo>
                    <a:pt x="501700" y="367957"/>
                  </a:lnTo>
                  <a:lnTo>
                    <a:pt x="446557" y="373735"/>
                  </a:lnTo>
                  <a:lnTo>
                    <a:pt x="381711" y="379971"/>
                  </a:lnTo>
                  <a:lnTo>
                    <a:pt x="309791" y="386168"/>
                  </a:lnTo>
                  <a:lnTo>
                    <a:pt x="233438" y="391807"/>
                  </a:lnTo>
                  <a:lnTo>
                    <a:pt x="165722" y="395389"/>
                  </a:lnTo>
                  <a:lnTo>
                    <a:pt x="110959" y="396925"/>
                  </a:lnTo>
                  <a:lnTo>
                    <a:pt x="72732" y="397230"/>
                  </a:lnTo>
                  <a:lnTo>
                    <a:pt x="54635" y="397065"/>
                  </a:lnTo>
                  <a:lnTo>
                    <a:pt x="3606" y="351320"/>
                  </a:lnTo>
                  <a:lnTo>
                    <a:pt x="1943" y="351409"/>
                  </a:lnTo>
                  <a:lnTo>
                    <a:pt x="0" y="353568"/>
                  </a:lnTo>
                  <a:lnTo>
                    <a:pt x="88" y="355219"/>
                  </a:lnTo>
                  <a:lnTo>
                    <a:pt x="52578" y="402272"/>
                  </a:lnTo>
                  <a:lnTo>
                    <a:pt x="76606" y="402488"/>
                  </a:lnTo>
                  <a:lnTo>
                    <a:pt x="104013" y="402297"/>
                  </a:lnTo>
                  <a:lnTo>
                    <a:pt x="183946" y="399872"/>
                  </a:lnTo>
                  <a:lnTo>
                    <a:pt x="233794" y="397052"/>
                  </a:lnTo>
                  <a:lnTo>
                    <a:pt x="310222" y="391414"/>
                  </a:lnTo>
                  <a:lnTo>
                    <a:pt x="382193" y="385203"/>
                  </a:lnTo>
                  <a:lnTo>
                    <a:pt x="447090" y="378968"/>
                  </a:lnTo>
                  <a:lnTo>
                    <a:pt x="502297" y="373189"/>
                  </a:lnTo>
                  <a:lnTo>
                    <a:pt x="545172" y="368388"/>
                  </a:lnTo>
                  <a:lnTo>
                    <a:pt x="584923" y="363651"/>
                  </a:lnTo>
                  <a:lnTo>
                    <a:pt x="585939" y="362343"/>
                  </a:lnTo>
                  <a:close/>
                </a:path>
              </a:pathLst>
            </a:custGeom>
            <a:solidFill>
              <a:srgbClr val="241F21"/>
            </a:solidFill>
          </p:spPr>
          <p:txBody>
            <a:bodyPr wrap="square" lIns="0" tIns="0" rIns="0" bIns="0" rtlCol="0"/>
            <a:lstStyle/>
            <a:p>
              <a:endParaRPr/>
            </a:p>
          </p:txBody>
        </p:sp>
        <p:sp>
          <p:nvSpPr>
            <p:cNvPr id="18" name="object 18"/>
            <p:cNvSpPr/>
            <p:nvPr/>
          </p:nvSpPr>
          <p:spPr>
            <a:xfrm>
              <a:off x="7377861" y="4456874"/>
              <a:ext cx="433070" cy="333375"/>
            </a:xfrm>
            <a:custGeom>
              <a:avLst/>
              <a:gdLst/>
              <a:ahLst/>
              <a:cxnLst/>
              <a:rect l="l" t="t" r="r" b="b"/>
              <a:pathLst>
                <a:path w="433070" h="333375">
                  <a:moveTo>
                    <a:pt x="85407" y="327431"/>
                  </a:moveTo>
                  <a:lnTo>
                    <a:pt x="9080" y="196596"/>
                  </a:lnTo>
                  <a:lnTo>
                    <a:pt x="5867" y="195745"/>
                  </a:lnTo>
                  <a:lnTo>
                    <a:pt x="850" y="198666"/>
                  </a:lnTo>
                  <a:lnTo>
                    <a:pt x="0" y="201879"/>
                  </a:lnTo>
                  <a:lnTo>
                    <a:pt x="75844" y="331901"/>
                  </a:lnTo>
                  <a:lnTo>
                    <a:pt x="77609" y="332828"/>
                  </a:lnTo>
                  <a:lnTo>
                    <a:pt x="79413" y="332828"/>
                  </a:lnTo>
                  <a:lnTo>
                    <a:pt x="81216" y="332600"/>
                  </a:lnTo>
                  <a:lnTo>
                    <a:pt x="84569" y="330657"/>
                  </a:lnTo>
                  <a:lnTo>
                    <a:pt x="85407" y="327431"/>
                  </a:lnTo>
                  <a:close/>
                </a:path>
                <a:path w="433070" h="333375">
                  <a:moveTo>
                    <a:pt x="167538" y="147878"/>
                  </a:moveTo>
                  <a:lnTo>
                    <a:pt x="107327" y="23812"/>
                  </a:lnTo>
                  <a:lnTo>
                    <a:pt x="104178" y="22720"/>
                  </a:lnTo>
                  <a:lnTo>
                    <a:pt x="98958" y="25260"/>
                  </a:lnTo>
                  <a:lnTo>
                    <a:pt x="97878" y="28409"/>
                  </a:lnTo>
                  <a:lnTo>
                    <a:pt x="157721" y="151726"/>
                  </a:lnTo>
                  <a:lnTo>
                    <a:pt x="159600" y="152819"/>
                  </a:lnTo>
                  <a:lnTo>
                    <a:pt x="161544" y="152819"/>
                  </a:lnTo>
                  <a:lnTo>
                    <a:pt x="163093" y="152654"/>
                  </a:lnTo>
                  <a:lnTo>
                    <a:pt x="166446" y="151028"/>
                  </a:lnTo>
                  <a:lnTo>
                    <a:pt x="167538" y="147878"/>
                  </a:lnTo>
                  <a:close/>
                </a:path>
                <a:path w="433070" h="333375">
                  <a:moveTo>
                    <a:pt x="205994" y="146151"/>
                  </a:moveTo>
                  <a:lnTo>
                    <a:pt x="142316" y="13347"/>
                  </a:lnTo>
                  <a:lnTo>
                    <a:pt x="139166" y="12230"/>
                  </a:lnTo>
                  <a:lnTo>
                    <a:pt x="133946" y="14744"/>
                  </a:lnTo>
                  <a:lnTo>
                    <a:pt x="132829" y="17894"/>
                  </a:lnTo>
                  <a:lnTo>
                    <a:pt x="196164" y="149961"/>
                  </a:lnTo>
                  <a:lnTo>
                    <a:pt x="198043" y="151066"/>
                  </a:lnTo>
                  <a:lnTo>
                    <a:pt x="199999" y="151066"/>
                  </a:lnTo>
                  <a:lnTo>
                    <a:pt x="201536" y="150901"/>
                  </a:lnTo>
                  <a:lnTo>
                    <a:pt x="204889" y="149301"/>
                  </a:lnTo>
                  <a:lnTo>
                    <a:pt x="205994" y="146151"/>
                  </a:lnTo>
                  <a:close/>
                </a:path>
                <a:path w="433070" h="333375">
                  <a:moveTo>
                    <a:pt x="246189" y="142621"/>
                  </a:moveTo>
                  <a:lnTo>
                    <a:pt x="177228" y="1079"/>
                  </a:lnTo>
                  <a:lnTo>
                    <a:pt x="174091" y="0"/>
                  </a:lnTo>
                  <a:lnTo>
                    <a:pt x="168871" y="2540"/>
                  </a:lnTo>
                  <a:lnTo>
                    <a:pt x="167779" y="5689"/>
                  </a:lnTo>
                  <a:lnTo>
                    <a:pt x="236372" y="146494"/>
                  </a:lnTo>
                  <a:lnTo>
                    <a:pt x="238252" y="147574"/>
                  </a:lnTo>
                  <a:lnTo>
                    <a:pt x="240195" y="147574"/>
                  </a:lnTo>
                  <a:lnTo>
                    <a:pt x="241757" y="147408"/>
                  </a:lnTo>
                  <a:lnTo>
                    <a:pt x="245097" y="145770"/>
                  </a:lnTo>
                  <a:lnTo>
                    <a:pt x="246189" y="142621"/>
                  </a:lnTo>
                  <a:close/>
                </a:path>
                <a:path w="433070" h="333375">
                  <a:moveTo>
                    <a:pt x="284619" y="146240"/>
                  </a:moveTo>
                  <a:lnTo>
                    <a:pt x="217525" y="1155"/>
                  </a:lnTo>
                  <a:lnTo>
                    <a:pt x="214401" y="0"/>
                  </a:lnTo>
                  <a:lnTo>
                    <a:pt x="209130" y="2451"/>
                  </a:lnTo>
                  <a:lnTo>
                    <a:pt x="207987" y="5575"/>
                  </a:lnTo>
                  <a:lnTo>
                    <a:pt x="274751" y="149936"/>
                  </a:lnTo>
                  <a:lnTo>
                    <a:pt x="276656" y="151066"/>
                  </a:lnTo>
                  <a:lnTo>
                    <a:pt x="278638" y="151066"/>
                  </a:lnTo>
                  <a:lnTo>
                    <a:pt x="280123" y="150914"/>
                  </a:lnTo>
                  <a:lnTo>
                    <a:pt x="283476" y="149364"/>
                  </a:lnTo>
                  <a:lnTo>
                    <a:pt x="284619" y="146240"/>
                  </a:lnTo>
                  <a:close/>
                </a:path>
                <a:path w="433070" h="333375">
                  <a:moveTo>
                    <a:pt x="319557" y="151815"/>
                  </a:moveTo>
                  <a:lnTo>
                    <a:pt x="259740" y="1371"/>
                  </a:lnTo>
                  <a:lnTo>
                    <a:pt x="256705" y="50"/>
                  </a:lnTo>
                  <a:lnTo>
                    <a:pt x="251282" y="2184"/>
                  </a:lnTo>
                  <a:lnTo>
                    <a:pt x="249974" y="5245"/>
                  </a:lnTo>
                  <a:lnTo>
                    <a:pt x="309537" y="155054"/>
                  </a:lnTo>
                  <a:lnTo>
                    <a:pt x="311505" y="156311"/>
                  </a:lnTo>
                  <a:lnTo>
                    <a:pt x="313601" y="156311"/>
                  </a:lnTo>
                  <a:lnTo>
                    <a:pt x="314248" y="156311"/>
                  </a:lnTo>
                  <a:lnTo>
                    <a:pt x="318236" y="154863"/>
                  </a:lnTo>
                  <a:lnTo>
                    <a:pt x="319557" y="151815"/>
                  </a:lnTo>
                  <a:close/>
                </a:path>
                <a:path w="433070" h="333375">
                  <a:moveTo>
                    <a:pt x="356196" y="160870"/>
                  </a:moveTo>
                  <a:lnTo>
                    <a:pt x="305409" y="10312"/>
                  </a:lnTo>
                  <a:lnTo>
                    <a:pt x="302425" y="8813"/>
                  </a:lnTo>
                  <a:lnTo>
                    <a:pt x="296926" y="10680"/>
                  </a:lnTo>
                  <a:lnTo>
                    <a:pt x="295452" y="13665"/>
                  </a:lnTo>
                  <a:lnTo>
                    <a:pt x="346049" y="163664"/>
                  </a:lnTo>
                  <a:lnTo>
                    <a:pt x="348094" y="165049"/>
                  </a:lnTo>
                  <a:lnTo>
                    <a:pt x="350291" y="165049"/>
                  </a:lnTo>
                  <a:lnTo>
                    <a:pt x="350850" y="165049"/>
                  </a:lnTo>
                  <a:lnTo>
                    <a:pt x="354723" y="163842"/>
                  </a:lnTo>
                  <a:lnTo>
                    <a:pt x="356196" y="160870"/>
                  </a:lnTo>
                  <a:close/>
                </a:path>
                <a:path w="433070" h="333375">
                  <a:moveTo>
                    <a:pt x="396367" y="187261"/>
                  </a:moveTo>
                  <a:lnTo>
                    <a:pt x="349250" y="31407"/>
                  </a:lnTo>
                  <a:lnTo>
                    <a:pt x="346329" y="29832"/>
                  </a:lnTo>
                  <a:lnTo>
                    <a:pt x="340753" y="31508"/>
                  </a:lnTo>
                  <a:lnTo>
                    <a:pt x="339178" y="34455"/>
                  </a:lnTo>
                  <a:lnTo>
                    <a:pt x="386143" y="189801"/>
                  </a:lnTo>
                  <a:lnTo>
                    <a:pt x="388239" y="191262"/>
                  </a:lnTo>
                  <a:lnTo>
                    <a:pt x="390486" y="191262"/>
                  </a:lnTo>
                  <a:lnTo>
                    <a:pt x="394792" y="190195"/>
                  </a:lnTo>
                  <a:lnTo>
                    <a:pt x="396367" y="187261"/>
                  </a:lnTo>
                  <a:close/>
                </a:path>
                <a:path w="433070" h="333375">
                  <a:moveTo>
                    <a:pt x="433044" y="204851"/>
                  </a:moveTo>
                  <a:lnTo>
                    <a:pt x="389521" y="50711"/>
                  </a:lnTo>
                  <a:lnTo>
                    <a:pt x="386638" y="49085"/>
                  </a:lnTo>
                  <a:lnTo>
                    <a:pt x="381025" y="50660"/>
                  </a:lnTo>
                  <a:lnTo>
                    <a:pt x="379399" y="53568"/>
                  </a:lnTo>
                  <a:lnTo>
                    <a:pt x="422783" y="207225"/>
                  </a:lnTo>
                  <a:lnTo>
                    <a:pt x="424891" y="208737"/>
                  </a:lnTo>
                  <a:lnTo>
                    <a:pt x="427189" y="208737"/>
                  </a:lnTo>
                  <a:lnTo>
                    <a:pt x="431419" y="207746"/>
                  </a:lnTo>
                  <a:lnTo>
                    <a:pt x="433044" y="204851"/>
                  </a:lnTo>
                  <a:close/>
                </a:path>
              </a:pathLst>
            </a:custGeom>
            <a:solidFill>
              <a:srgbClr val="D1D4D4"/>
            </a:solidFill>
          </p:spPr>
          <p:txBody>
            <a:bodyPr wrap="square" lIns="0" tIns="0" rIns="0" bIns="0" rtlCol="0"/>
            <a:lstStyle/>
            <a:p>
              <a:endParaRPr/>
            </a:p>
          </p:txBody>
        </p:sp>
        <p:pic>
          <p:nvPicPr>
            <p:cNvPr id="19" name="object 19"/>
            <p:cNvPicPr/>
            <p:nvPr/>
          </p:nvPicPr>
          <p:blipFill>
            <a:blip r:embed="rId8" cstate="print"/>
            <a:stretch>
              <a:fillRect/>
            </a:stretch>
          </p:blipFill>
          <p:spPr>
            <a:xfrm>
              <a:off x="7367612" y="4897517"/>
              <a:ext cx="469450" cy="149084"/>
            </a:xfrm>
            <a:prstGeom prst="rect">
              <a:avLst/>
            </a:prstGeom>
          </p:spPr>
        </p:pic>
        <p:sp>
          <p:nvSpPr>
            <p:cNvPr id="20" name="object 20"/>
            <p:cNvSpPr/>
            <p:nvPr/>
          </p:nvSpPr>
          <p:spPr>
            <a:xfrm>
              <a:off x="7419810" y="4657864"/>
              <a:ext cx="354965" cy="175895"/>
            </a:xfrm>
            <a:custGeom>
              <a:avLst/>
              <a:gdLst/>
              <a:ahLst/>
              <a:cxnLst/>
              <a:rect l="l" t="t" r="r" b="b"/>
              <a:pathLst>
                <a:path w="354965" h="175895">
                  <a:moveTo>
                    <a:pt x="85407" y="131686"/>
                  </a:moveTo>
                  <a:lnTo>
                    <a:pt x="9080" y="838"/>
                  </a:lnTo>
                  <a:lnTo>
                    <a:pt x="5867" y="0"/>
                  </a:lnTo>
                  <a:lnTo>
                    <a:pt x="850" y="2908"/>
                  </a:lnTo>
                  <a:lnTo>
                    <a:pt x="0" y="6134"/>
                  </a:lnTo>
                  <a:lnTo>
                    <a:pt x="75844" y="136144"/>
                  </a:lnTo>
                  <a:lnTo>
                    <a:pt x="77609" y="137083"/>
                  </a:lnTo>
                  <a:lnTo>
                    <a:pt x="79413" y="137083"/>
                  </a:lnTo>
                  <a:lnTo>
                    <a:pt x="81216" y="136855"/>
                  </a:lnTo>
                  <a:lnTo>
                    <a:pt x="84569" y="134912"/>
                  </a:lnTo>
                  <a:lnTo>
                    <a:pt x="85407" y="131686"/>
                  </a:lnTo>
                  <a:close/>
                </a:path>
                <a:path w="354965" h="175895">
                  <a:moveTo>
                    <a:pt x="132588" y="145669"/>
                  </a:moveTo>
                  <a:lnTo>
                    <a:pt x="56261" y="14820"/>
                  </a:lnTo>
                  <a:lnTo>
                    <a:pt x="53060" y="13982"/>
                  </a:lnTo>
                  <a:lnTo>
                    <a:pt x="48031" y="16903"/>
                  </a:lnTo>
                  <a:lnTo>
                    <a:pt x="47180" y="20116"/>
                  </a:lnTo>
                  <a:lnTo>
                    <a:pt x="123024" y="150126"/>
                  </a:lnTo>
                  <a:lnTo>
                    <a:pt x="124790" y="151066"/>
                  </a:lnTo>
                  <a:lnTo>
                    <a:pt x="126593" y="151066"/>
                  </a:lnTo>
                  <a:lnTo>
                    <a:pt x="128397" y="150837"/>
                  </a:lnTo>
                  <a:lnTo>
                    <a:pt x="131749" y="148894"/>
                  </a:lnTo>
                  <a:lnTo>
                    <a:pt x="132588" y="145669"/>
                  </a:lnTo>
                  <a:close/>
                </a:path>
                <a:path w="354965" h="175895">
                  <a:moveTo>
                    <a:pt x="179768" y="156146"/>
                  </a:moveTo>
                  <a:lnTo>
                    <a:pt x="103454" y="25298"/>
                  </a:lnTo>
                  <a:lnTo>
                    <a:pt x="100228" y="24460"/>
                  </a:lnTo>
                  <a:lnTo>
                    <a:pt x="95211" y="27381"/>
                  </a:lnTo>
                  <a:lnTo>
                    <a:pt x="94373" y="30594"/>
                  </a:lnTo>
                  <a:lnTo>
                    <a:pt x="170205" y="160616"/>
                  </a:lnTo>
                  <a:lnTo>
                    <a:pt x="171970" y="161544"/>
                  </a:lnTo>
                  <a:lnTo>
                    <a:pt x="173774" y="161544"/>
                  </a:lnTo>
                  <a:lnTo>
                    <a:pt x="175577" y="161315"/>
                  </a:lnTo>
                  <a:lnTo>
                    <a:pt x="178930" y="159372"/>
                  </a:lnTo>
                  <a:lnTo>
                    <a:pt x="179768" y="156146"/>
                  </a:lnTo>
                  <a:close/>
                </a:path>
                <a:path w="354965" h="175895">
                  <a:moveTo>
                    <a:pt x="221716" y="156146"/>
                  </a:moveTo>
                  <a:lnTo>
                    <a:pt x="145389" y="25298"/>
                  </a:lnTo>
                  <a:lnTo>
                    <a:pt x="142176" y="24460"/>
                  </a:lnTo>
                  <a:lnTo>
                    <a:pt x="137160" y="27381"/>
                  </a:lnTo>
                  <a:lnTo>
                    <a:pt x="136309" y="30594"/>
                  </a:lnTo>
                  <a:lnTo>
                    <a:pt x="212153" y="160616"/>
                  </a:lnTo>
                  <a:lnTo>
                    <a:pt x="213918" y="161544"/>
                  </a:lnTo>
                  <a:lnTo>
                    <a:pt x="215722" y="161544"/>
                  </a:lnTo>
                  <a:lnTo>
                    <a:pt x="217525" y="161315"/>
                  </a:lnTo>
                  <a:lnTo>
                    <a:pt x="220878" y="159372"/>
                  </a:lnTo>
                  <a:lnTo>
                    <a:pt x="221716" y="156146"/>
                  </a:lnTo>
                  <a:close/>
                </a:path>
                <a:path w="354965" h="175895">
                  <a:moveTo>
                    <a:pt x="267157" y="166687"/>
                  </a:moveTo>
                  <a:lnTo>
                    <a:pt x="187388" y="27076"/>
                  </a:lnTo>
                  <a:lnTo>
                    <a:pt x="184175" y="26200"/>
                  </a:lnTo>
                  <a:lnTo>
                    <a:pt x="179133" y="29083"/>
                  </a:lnTo>
                  <a:lnTo>
                    <a:pt x="178257" y="32296"/>
                  </a:lnTo>
                  <a:lnTo>
                    <a:pt x="257568" y="171081"/>
                  </a:lnTo>
                  <a:lnTo>
                    <a:pt x="259334" y="172034"/>
                  </a:lnTo>
                  <a:lnTo>
                    <a:pt x="261162" y="172034"/>
                  </a:lnTo>
                  <a:lnTo>
                    <a:pt x="262940" y="171818"/>
                  </a:lnTo>
                  <a:lnTo>
                    <a:pt x="266280" y="169900"/>
                  </a:lnTo>
                  <a:lnTo>
                    <a:pt x="267157" y="166687"/>
                  </a:lnTo>
                  <a:close/>
                </a:path>
                <a:path w="354965" h="175895">
                  <a:moveTo>
                    <a:pt x="310845" y="170180"/>
                  </a:moveTo>
                  <a:lnTo>
                    <a:pt x="231076" y="30581"/>
                  </a:lnTo>
                  <a:lnTo>
                    <a:pt x="227863" y="29692"/>
                  </a:lnTo>
                  <a:lnTo>
                    <a:pt x="222821" y="32588"/>
                  </a:lnTo>
                  <a:lnTo>
                    <a:pt x="221945" y="35788"/>
                  </a:lnTo>
                  <a:lnTo>
                    <a:pt x="301256" y="174574"/>
                  </a:lnTo>
                  <a:lnTo>
                    <a:pt x="303022" y="175526"/>
                  </a:lnTo>
                  <a:lnTo>
                    <a:pt x="304850" y="175526"/>
                  </a:lnTo>
                  <a:lnTo>
                    <a:pt x="306628" y="175310"/>
                  </a:lnTo>
                  <a:lnTo>
                    <a:pt x="309968" y="173393"/>
                  </a:lnTo>
                  <a:lnTo>
                    <a:pt x="310845" y="170180"/>
                  </a:lnTo>
                  <a:close/>
                </a:path>
                <a:path w="354965" h="175895">
                  <a:moveTo>
                    <a:pt x="354545" y="170180"/>
                  </a:moveTo>
                  <a:lnTo>
                    <a:pt x="274777" y="30581"/>
                  </a:lnTo>
                  <a:lnTo>
                    <a:pt x="271564" y="29692"/>
                  </a:lnTo>
                  <a:lnTo>
                    <a:pt x="266522" y="32588"/>
                  </a:lnTo>
                  <a:lnTo>
                    <a:pt x="265645" y="35788"/>
                  </a:lnTo>
                  <a:lnTo>
                    <a:pt x="344957" y="174574"/>
                  </a:lnTo>
                  <a:lnTo>
                    <a:pt x="346722" y="175526"/>
                  </a:lnTo>
                  <a:lnTo>
                    <a:pt x="348551" y="175526"/>
                  </a:lnTo>
                  <a:lnTo>
                    <a:pt x="350329" y="175310"/>
                  </a:lnTo>
                  <a:lnTo>
                    <a:pt x="353669" y="173393"/>
                  </a:lnTo>
                  <a:lnTo>
                    <a:pt x="354545" y="170180"/>
                  </a:lnTo>
                  <a:close/>
                </a:path>
              </a:pathLst>
            </a:custGeom>
            <a:solidFill>
              <a:srgbClr val="D1D4D4"/>
            </a:solidFill>
          </p:spPr>
          <p:txBody>
            <a:bodyPr wrap="square" lIns="0" tIns="0" rIns="0" bIns="0" rtlCol="0"/>
            <a:lstStyle/>
            <a:p>
              <a:endParaRPr/>
            </a:p>
          </p:txBody>
        </p:sp>
        <p:sp>
          <p:nvSpPr>
            <p:cNvPr id="21" name="object 21"/>
            <p:cNvSpPr/>
            <p:nvPr/>
          </p:nvSpPr>
          <p:spPr>
            <a:xfrm>
              <a:off x="7238110" y="4553388"/>
              <a:ext cx="22225" cy="22225"/>
            </a:xfrm>
            <a:custGeom>
              <a:avLst/>
              <a:gdLst/>
              <a:ahLst/>
              <a:cxnLst/>
              <a:rect l="l" t="t" r="r" b="b"/>
              <a:pathLst>
                <a:path w="22225" h="22225">
                  <a:moveTo>
                    <a:pt x="16827" y="0"/>
                  </a:moveTo>
                  <a:lnTo>
                    <a:pt x="4851" y="0"/>
                  </a:lnTo>
                  <a:lnTo>
                    <a:pt x="0" y="4864"/>
                  </a:lnTo>
                  <a:lnTo>
                    <a:pt x="0" y="16827"/>
                  </a:lnTo>
                  <a:lnTo>
                    <a:pt x="4851" y="21691"/>
                  </a:lnTo>
                  <a:lnTo>
                    <a:pt x="16827" y="21691"/>
                  </a:lnTo>
                  <a:lnTo>
                    <a:pt x="21678" y="16827"/>
                  </a:lnTo>
                  <a:lnTo>
                    <a:pt x="21678" y="10845"/>
                  </a:lnTo>
                  <a:lnTo>
                    <a:pt x="21678" y="4864"/>
                  </a:lnTo>
                  <a:lnTo>
                    <a:pt x="16827" y="0"/>
                  </a:lnTo>
                  <a:close/>
                </a:path>
              </a:pathLst>
            </a:custGeom>
            <a:solidFill>
              <a:srgbClr val="FFFFFF"/>
            </a:solidFill>
          </p:spPr>
          <p:txBody>
            <a:bodyPr wrap="square" lIns="0" tIns="0" rIns="0" bIns="0" rtlCol="0"/>
            <a:lstStyle/>
            <a:p>
              <a:endParaRPr/>
            </a:p>
          </p:txBody>
        </p:sp>
      </p:grpSp>
      <p:sp>
        <p:nvSpPr>
          <p:cNvPr id="22" name="object 22"/>
          <p:cNvSpPr/>
          <p:nvPr/>
        </p:nvSpPr>
        <p:spPr>
          <a:xfrm>
            <a:off x="8170564" y="4524283"/>
            <a:ext cx="24130" cy="24130"/>
          </a:xfrm>
          <a:custGeom>
            <a:avLst/>
            <a:gdLst/>
            <a:ahLst/>
            <a:cxnLst/>
            <a:rect l="l" t="t" r="r" b="b"/>
            <a:pathLst>
              <a:path w="24129" h="24129">
                <a:moveTo>
                  <a:pt x="18605" y="0"/>
                </a:moveTo>
                <a:lnTo>
                  <a:pt x="5372" y="0"/>
                </a:lnTo>
                <a:lnTo>
                  <a:pt x="0" y="5372"/>
                </a:lnTo>
                <a:lnTo>
                  <a:pt x="0" y="18605"/>
                </a:lnTo>
                <a:lnTo>
                  <a:pt x="5372" y="23977"/>
                </a:lnTo>
                <a:lnTo>
                  <a:pt x="18605" y="23977"/>
                </a:lnTo>
                <a:lnTo>
                  <a:pt x="23977" y="18605"/>
                </a:lnTo>
                <a:lnTo>
                  <a:pt x="23977" y="11988"/>
                </a:lnTo>
                <a:lnTo>
                  <a:pt x="23977" y="5372"/>
                </a:lnTo>
                <a:lnTo>
                  <a:pt x="18605"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4146550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869252-AA88-41ED-9BFB-59B9ADB194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F46A70-916B-45B3-BB30-401516F379AF}" type="slidenum">
              <a:rPr kumimoji="0" lang="en-US" sz="950" b="0" i="0" u="none" strike="noStrike" kern="1200" cap="none" spc="0" normalizeH="0" baseline="0" noProof="0" smtClean="0">
                <a:ln>
                  <a:noFill/>
                </a:ln>
                <a:solidFill>
                  <a:prstClr val="white"/>
                </a:solidFill>
                <a:effectLst/>
                <a:uLnTx/>
                <a:uFillTx/>
                <a:latin typeface="Museo Sans Rounded 700" panose="02000000000000000000"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950" b="0" i="0" u="none" strike="noStrike" kern="1200" cap="none" spc="0" normalizeH="0" baseline="0" noProof="0">
              <a:ln>
                <a:noFill/>
              </a:ln>
              <a:solidFill>
                <a:prstClr val="white"/>
              </a:solidFill>
              <a:effectLst/>
              <a:uLnTx/>
              <a:uFillTx/>
              <a:latin typeface="Museo Sans Rounded 700" panose="02000000000000000000" pitchFamily="2" charset="0"/>
              <a:ea typeface="+mn-ea"/>
              <a:cs typeface="+mn-cs"/>
            </a:endParaRPr>
          </a:p>
        </p:txBody>
      </p:sp>
      <p:sp>
        <p:nvSpPr>
          <p:cNvPr id="5" name="Title 1">
            <a:extLst>
              <a:ext uri="{FF2B5EF4-FFF2-40B4-BE49-F238E27FC236}">
                <a16:creationId xmlns:a16="http://schemas.microsoft.com/office/drawing/2014/main" id="{BE274F86-EB44-4693-A8A7-1152F0E11BFB}"/>
              </a:ext>
            </a:extLst>
          </p:cNvPr>
          <p:cNvSpPr txBox="1">
            <a:spLocks/>
          </p:cNvSpPr>
          <p:nvPr/>
        </p:nvSpPr>
        <p:spPr>
          <a:xfrm>
            <a:off x="0" y="0"/>
            <a:ext cx="12192000" cy="1348153"/>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63B6A"/>
                </a:solidFill>
                <a:latin typeface="Helvetica" panose="020B0604020202020204" pitchFamily="34" charset="0"/>
                <a:ea typeface="+mj-ea"/>
                <a:cs typeface="Helvetica"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panose="020B0604020202020204" pitchFamily="34" charset="0"/>
                <a:ea typeface="+mj-ea"/>
                <a:cs typeface="Helvetica" panose="020B0604020202020204" pitchFamily="34" charset="0"/>
              </a:rPr>
              <a:t>     Participate in Polling </a:t>
            </a:r>
          </a:p>
        </p:txBody>
      </p:sp>
      <p:sp>
        <p:nvSpPr>
          <p:cNvPr id="2" name="Google Shape;765;p38">
            <a:extLst>
              <a:ext uri="{FF2B5EF4-FFF2-40B4-BE49-F238E27FC236}">
                <a16:creationId xmlns:a16="http://schemas.microsoft.com/office/drawing/2014/main" id="{1A46E670-E655-5793-151D-900B07090E8F}"/>
              </a:ext>
            </a:extLst>
          </p:cNvPr>
          <p:cNvSpPr txBox="1"/>
          <p:nvPr/>
        </p:nvSpPr>
        <p:spPr>
          <a:xfrm>
            <a:off x="4604981" y="2468465"/>
            <a:ext cx="6446464" cy="3200822"/>
          </a:xfrm>
          <a:prstGeom prst="rect">
            <a:avLst/>
          </a:prstGeom>
          <a:noFill/>
          <a:ln>
            <a:noFill/>
          </a:ln>
        </p:spPr>
        <p:txBody>
          <a:bodyPr spcFirstLastPara="1" wrap="square" lIns="121900" tIns="60933" rIns="121900" bIns="60933" anchor="t" anchorCtr="0">
            <a:spAutoFit/>
          </a:bodyPr>
          <a:lstStyle/>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183276"/>
                </a:solidFill>
                <a:effectLst/>
                <a:uLnTx/>
                <a:uFillTx/>
                <a:latin typeface="Helvetica Neue"/>
                <a:ea typeface="Helvetica Neue"/>
                <a:cs typeface="Helvetica Neue"/>
                <a:sym typeface="Helvetica Neue"/>
              </a:rPr>
              <a:t>Scan the QR code or   go to slido.com </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183276"/>
                </a:solidFill>
                <a:effectLst/>
                <a:uLnTx/>
                <a:uFillTx/>
                <a:latin typeface="Helvetica Neue"/>
                <a:ea typeface="+mn-ea"/>
                <a:cs typeface="+mn-cs"/>
                <a:sym typeface="Helvetica Neue"/>
              </a:rPr>
              <a:t>Enter code #4603974</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183276"/>
                </a:solidFill>
                <a:effectLst/>
                <a:uLnTx/>
                <a:uFillTx/>
                <a:latin typeface="Helvetica Neue"/>
                <a:ea typeface="+mn-ea"/>
                <a:cs typeface="+mn-cs"/>
                <a:sym typeface="Helvetica Neue"/>
              </a:rPr>
              <a:t>Select </a:t>
            </a:r>
            <a:r>
              <a:rPr kumimoji="0" lang="en-US" sz="4000" b="1" i="0" u="none" strike="noStrike" kern="0" cap="none" spc="0" normalizeH="0" baseline="0" noProof="0" dirty="0">
                <a:ln>
                  <a:noFill/>
                </a:ln>
                <a:solidFill>
                  <a:srgbClr val="183276"/>
                </a:solidFill>
                <a:effectLst/>
                <a:uLnTx/>
                <a:uFillTx/>
                <a:latin typeface="Helvetica Neue"/>
                <a:ea typeface="+mn-ea"/>
                <a:cs typeface="+mn-cs"/>
                <a:sym typeface="Helvetica Neue"/>
              </a:rPr>
              <a:t>Session ID </a:t>
            </a:r>
            <a:r>
              <a:rPr kumimoji="0" lang="en-US" sz="4000" b="0" i="0" u="none" strike="noStrike" kern="0" cap="none" spc="0" normalizeH="0" baseline="0" noProof="0" dirty="0">
                <a:ln>
                  <a:noFill/>
                </a:ln>
                <a:solidFill>
                  <a:srgbClr val="183276"/>
                </a:solidFill>
                <a:effectLst/>
                <a:uLnTx/>
                <a:uFillTx/>
                <a:latin typeface="Helvetica Neue"/>
                <a:ea typeface="+mn-ea"/>
                <a:cs typeface="+mn-cs"/>
                <a:sym typeface="Helvetica Neue"/>
              </a:rPr>
              <a:t>from the list</a:t>
            </a:r>
            <a:endParaRPr kumimoji="0" sz="4000" b="1" i="0" u="none" strike="noStrike" kern="0" cap="none" spc="0" normalizeH="0" baseline="0" noProof="0" dirty="0">
              <a:ln>
                <a:noFill/>
              </a:ln>
              <a:solidFill>
                <a:srgbClr val="183276"/>
              </a:solidFill>
              <a:effectLst/>
              <a:uLnTx/>
              <a:uFillTx/>
              <a:latin typeface="Calibri" panose="020F0502020204030204"/>
              <a:ea typeface="+mn-ea"/>
              <a:cs typeface="+mn-cs"/>
            </a:endParaRPr>
          </a:p>
        </p:txBody>
      </p:sp>
      <p:pic>
        <p:nvPicPr>
          <p:cNvPr id="10" name="Picture 9" descr="A qr code on a white background&#10;&#10;Description automatically generated">
            <a:extLst>
              <a:ext uri="{FF2B5EF4-FFF2-40B4-BE49-F238E27FC236}">
                <a16:creationId xmlns:a16="http://schemas.microsoft.com/office/drawing/2014/main" id="{4CA2302D-2A44-4E5B-EF24-77A1ABE3A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11" y="1985591"/>
            <a:ext cx="4166570" cy="4166570"/>
          </a:xfrm>
          <a:prstGeom prst="rect">
            <a:avLst/>
          </a:prstGeom>
        </p:spPr>
      </p:pic>
    </p:spTree>
    <p:extLst>
      <p:ext uri="{BB962C8B-B14F-4D97-AF65-F5344CB8AC3E}">
        <p14:creationId xmlns:p14="http://schemas.microsoft.com/office/powerpoint/2010/main" val="922018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222127"/>
            <a:ext cx="10515600" cy="1336263"/>
          </a:xfrm>
          <a:prstGeom prst="rect">
            <a:avLst/>
          </a:prstGeom>
        </p:spPr>
        <p:txBody>
          <a:bodyPr vert="horz" wrap="square" lIns="0" tIns="12700" rIns="0" bIns="0" rtlCol="0">
            <a:spAutoFit/>
          </a:bodyPr>
          <a:lstStyle/>
          <a:p>
            <a:pPr marL="12700">
              <a:lnSpc>
                <a:spcPct val="100000"/>
              </a:lnSpc>
              <a:spcBef>
                <a:spcPts val="100"/>
              </a:spcBef>
            </a:pPr>
            <a:br>
              <a:rPr lang="en-US" dirty="0"/>
            </a:br>
            <a:r>
              <a:rPr lang="en-US" sz="4200" dirty="0"/>
              <a:t>Public</a:t>
            </a:r>
            <a:r>
              <a:rPr sz="4200" spc="-5" dirty="0"/>
              <a:t> </a:t>
            </a:r>
            <a:r>
              <a:rPr sz="4200" dirty="0"/>
              <a:t>&amp;</a:t>
            </a:r>
            <a:r>
              <a:rPr sz="4200" spc="-5" dirty="0"/>
              <a:t> </a:t>
            </a:r>
            <a:r>
              <a:rPr sz="4200" dirty="0"/>
              <a:t>clinician</a:t>
            </a:r>
            <a:r>
              <a:rPr sz="4200" spc="-5" dirty="0"/>
              <a:t> </a:t>
            </a:r>
            <a:r>
              <a:rPr sz="4200" dirty="0"/>
              <a:t>focus</a:t>
            </a:r>
            <a:r>
              <a:rPr sz="4200" spc="-5" dirty="0"/>
              <a:t> </a:t>
            </a:r>
            <a:r>
              <a:rPr sz="4200" spc="-10" dirty="0"/>
              <a:t>groups</a:t>
            </a:r>
          </a:p>
        </p:txBody>
      </p:sp>
      <p:sp>
        <p:nvSpPr>
          <p:cNvPr id="3" name="object 3"/>
          <p:cNvSpPr txBox="1"/>
          <p:nvPr/>
        </p:nvSpPr>
        <p:spPr>
          <a:xfrm>
            <a:off x="1199886" y="1736356"/>
            <a:ext cx="7127685" cy="4811574"/>
          </a:xfrm>
          <a:prstGeom prst="rect">
            <a:avLst/>
          </a:prstGeom>
        </p:spPr>
        <p:txBody>
          <a:bodyPr vert="horz" wrap="square" lIns="0" tIns="170180" rIns="0" bIns="0" rtlCol="0">
            <a:spAutoFit/>
          </a:bodyPr>
          <a:lstStyle/>
          <a:p>
            <a:pPr marL="304165" indent="-292100">
              <a:lnSpc>
                <a:spcPct val="100000"/>
              </a:lnSpc>
              <a:spcBef>
                <a:spcPts val="1340"/>
              </a:spcBef>
              <a:buFont typeface="GT America"/>
              <a:buChar char="•"/>
              <a:tabLst>
                <a:tab pos="304165" algn="l"/>
                <a:tab pos="305435" algn="l"/>
              </a:tabLst>
            </a:pPr>
            <a:r>
              <a:rPr lang="en-US" sz="2400" spc="-10" dirty="0">
                <a:solidFill>
                  <a:srgbClr val="333333"/>
                </a:solidFill>
                <a:latin typeface="GTAmerica-Md"/>
                <a:cs typeface="GTAmerica-Md"/>
              </a:rPr>
              <a:t>2019, </a:t>
            </a:r>
            <a:r>
              <a:rPr sz="2400" spc="-10" dirty="0">
                <a:solidFill>
                  <a:srgbClr val="333333"/>
                </a:solidFill>
                <a:latin typeface="GTAmerica-Md"/>
                <a:cs typeface="GTAmerica-Md"/>
              </a:rPr>
              <a:t>Denver</a:t>
            </a:r>
            <a:r>
              <a:rPr sz="2400" spc="-85" dirty="0">
                <a:solidFill>
                  <a:srgbClr val="333333"/>
                </a:solidFill>
                <a:latin typeface="GTAmerica-Md"/>
                <a:cs typeface="GTAmerica-Md"/>
              </a:rPr>
              <a:t> </a:t>
            </a:r>
            <a:r>
              <a:rPr sz="2400" dirty="0">
                <a:solidFill>
                  <a:srgbClr val="333333"/>
                </a:solidFill>
                <a:latin typeface="GTAmerica-Md"/>
                <a:cs typeface="GTAmerica-Md"/>
              </a:rPr>
              <a:t>&amp;</a:t>
            </a:r>
            <a:r>
              <a:rPr sz="2400" spc="-80" dirty="0">
                <a:solidFill>
                  <a:srgbClr val="333333"/>
                </a:solidFill>
                <a:latin typeface="GTAmerica-Md"/>
                <a:cs typeface="GTAmerica-Md"/>
              </a:rPr>
              <a:t> </a:t>
            </a:r>
            <a:r>
              <a:rPr sz="2400" spc="-10" dirty="0">
                <a:solidFill>
                  <a:srgbClr val="333333"/>
                </a:solidFill>
                <a:latin typeface="GTAmerica-Md"/>
                <a:cs typeface="GTAmerica-Md"/>
              </a:rPr>
              <a:t>Baltimore</a:t>
            </a:r>
            <a:endParaRPr sz="2400" dirty="0">
              <a:latin typeface="GTAmerica-Md"/>
              <a:cs typeface="GTAmerica-Md"/>
            </a:endParaRPr>
          </a:p>
          <a:p>
            <a:pPr marL="304165" indent="-292100">
              <a:lnSpc>
                <a:spcPct val="100000"/>
              </a:lnSpc>
              <a:spcBef>
                <a:spcPts val="1240"/>
              </a:spcBef>
              <a:buFont typeface="GT America"/>
              <a:buChar char="•"/>
              <a:tabLst>
                <a:tab pos="304165" algn="l"/>
                <a:tab pos="305435" algn="l"/>
              </a:tabLst>
            </a:pPr>
            <a:r>
              <a:rPr sz="2400" spc="-10" dirty="0">
                <a:solidFill>
                  <a:srgbClr val="333333"/>
                </a:solidFill>
                <a:latin typeface="GTAmerica-Md"/>
                <a:cs typeface="GTAmerica-Md"/>
              </a:rPr>
              <a:t>8-</a:t>
            </a:r>
            <a:r>
              <a:rPr sz="2400" dirty="0">
                <a:solidFill>
                  <a:srgbClr val="333333"/>
                </a:solidFill>
                <a:latin typeface="GTAmerica-Md"/>
                <a:cs typeface="GTAmerica-Md"/>
              </a:rPr>
              <a:t>9</a:t>
            </a:r>
            <a:r>
              <a:rPr sz="2400" spc="-95" dirty="0">
                <a:solidFill>
                  <a:srgbClr val="333333"/>
                </a:solidFill>
                <a:latin typeface="GTAmerica-Md"/>
                <a:cs typeface="GTAmerica-Md"/>
              </a:rPr>
              <a:t> </a:t>
            </a:r>
            <a:r>
              <a:rPr sz="2400" dirty="0">
                <a:solidFill>
                  <a:srgbClr val="333333"/>
                </a:solidFill>
                <a:latin typeface="GTAmerica-Md"/>
                <a:cs typeface="GTAmerica-Md"/>
              </a:rPr>
              <a:t>per</a:t>
            </a:r>
            <a:r>
              <a:rPr sz="2400" spc="-95" dirty="0">
                <a:solidFill>
                  <a:srgbClr val="333333"/>
                </a:solidFill>
                <a:latin typeface="GTAmerica-Md"/>
                <a:cs typeface="GTAmerica-Md"/>
              </a:rPr>
              <a:t> </a:t>
            </a:r>
            <a:r>
              <a:rPr sz="2400" dirty="0">
                <a:solidFill>
                  <a:srgbClr val="333333"/>
                </a:solidFill>
                <a:latin typeface="GTAmerica-Md"/>
                <a:cs typeface="GTAmerica-Md"/>
              </a:rPr>
              <a:t>group;</a:t>
            </a:r>
            <a:r>
              <a:rPr sz="2400" spc="-95" dirty="0">
                <a:solidFill>
                  <a:srgbClr val="333333"/>
                </a:solidFill>
                <a:latin typeface="GTAmerica-Md"/>
                <a:cs typeface="GTAmerica-Md"/>
              </a:rPr>
              <a:t> </a:t>
            </a:r>
            <a:r>
              <a:rPr sz="2400" dirty="0">
                <a:solidFill>
                  <a:srgbClr val="333333"/>
                </a:solidFill>
                <a:latin typeface="GTAmerica-Md"/>
                <a:cs typeface="GTAmerica-Md"/>
              </a:rPr>
              <a:t>semi-structured</a:t>
            </a:r>
            <a:r>
              <a:rPr sz="2400" spc="-95" dirty="0">
                <a:solidFill>
                  <a:srgbClr val="333333"/>
                </a:solidFill>
                <a:latin typeface="GTAmerica-Md"/>
                <a:cs typeface="GTAmerica-Md"/>
              </a:rPr>
              <a:t> </a:t>
            </a:r>
            <a:r>
              <a:rPr sz="2400" spc="-10" dirty="0">
                <a:solidFill>
                  <a:srgbClr val="333333"/>
                </a:solidFill>
                <a:latin typeface="GTAmerica-Md"/>
                <a:cs typeface="GTAmerica-Md"/>
              </a:rPr>
              <a:t>moderation</a:t>
            </a:r>
            <a:endParaRPr lang="en-US" sz="2400" spc="-10" dirty="0">
              <a:solidFill>
                <a:srgbClr val="333333"/>
              </a:solidFill>
              <a:latin typeface="GTAmerica-Md"/>
              <a:cs typeface="GTAmerica-Md"/>
            </a:endParaRPr>
          </a:p>
          <a:p>
            <a:pPr marL="304165" indent="-292100">
              <a:lnSpc>
                <a:spcPct val="100000"/>
              </a:lnSpc>
              <a:spcBef>
                <a:spcPts val="1240"/>
              </a:spcBef>
              <a:buFont typeface="GT America"/>
              <a:buChar char="•"/>
              <a:tabLst>
                <a:tab pos="304165" algn="l"/>
                <a:tab pos="305435" algn="l"/>
              </a:tabLst>
            </a:pPr>
            <a:r>
              <a:rPr lang="en-US" sz="2400" spc="-10" dirty="0">
                <a:solidFill>
                  <a:srgbClr val="333333"/>
                </a:solidFill>
                <a:latin typeface="GTAmerica-Md"/>
                <a:cs typeface="GTAmerica-Md"/>
              </a:rPr>
              <a:t>Demographics</a:t>
            </a:r>
            <a:endParaRPr lang="en-US" sz="2400" dirty="0">
              <a:latin typeface="GTAmerica-Md"/>
              <a:cs typeface="GTAmerica-Md"/>
            </a:endParaRPr>
          </a:p>
          <a:p>
            <a:pPr marL="717550" lvl="1" indent="-343535">
              <a:lnSpc>
                <a:spcPct val="100000"/>
              </a:lnSpc>
              <a:spcBef>
                <a:spcPts val="900"/>
              </a:spcBef>
              <a:buClr>
                <a:srgbClr val="7462F2"/>
              </a:buClr>
              <a:buFont typeface="GT America"/>
              <a:buChar char="•"/>
              <a:tabLst>
                <a:tab pos="717550" algn="l"/>
                <a:tab pos="718185" algn="l"/>
              </a:tabLst>
            </a:pPr>
            <a:r>
              <a:rPr lang="en-US" sz="2400" spc="-25" dirty="0">
                <a:solidFill>
                  <a:srgbClr val="333333"/>
                </a:solidFill>
                <a:latin typeface="GTAmerica-Md"/>
                <a:cs typeface="GTAmerica-Md"/>
              </a:rPr>
              <a:t>Participants</a:t>
            </a:r>
            <a:r>
              <a:rPr lang="en-US" sz="2400" spc="-55" dirty="0">
                <a:solidFill>
                  <a:srgbClr val="333333"/>
                </a:solidFill>
                <a:latin typeface="GTAmerica-Md"/>
                <a:cs typeface="GTAmerica-Md"/>
              </a:rPr>
              <a:t> </a:t>
            </a:r>
            <a:r>
              <a:rPr lang="en-US" sz="2400" spc="-25" dirty="0">
                <a:solidFill>
                  <a:srgbClr val="333333"/>
                </a:solidFill>
                <a:latin typeface="GTAmerica-Md"/>
                <a:cs typeface="GTAmerica-Md"/>
              </a:rPr>
              <a:t>age</a:t>
            </a:r>
            <a:r>
              <a:rPr lang="en-US" sz="2400" spc="-40" dirty="0">
                <a:solidFill>
                  <a:srgbClr val="333333"/>
                </a:solidFill>
                <a:latin typeface="GTAmerica-Md"/>
                <a:cs typeface="GTAmerica-Md"/>
              </a:rPr>
              <a:t> </a:t>
            </a:r>
            <a:r>
              <a:rPr lang="en-US" sz="2400" spc="-25" dirty="0">
                <a:solidFill>
                  <a:srgbClr val="333333"/>
                </a:solidFill>
                <a:latin typeface="GTAmerica-Md"/>
                <a:cs typeface="GTAmerica-Md"/>
              </a:rPr>
              <a:t>70+</a:t>
            </a:r>
            <a:endParaRPr lang="en-US" sz="2400" dirty="0">
              <a:latin typeface="GTAmerica-Md"/>
              <a:cs typeface="GTAmerica-Md"/>
            </a:endParaRPr>
          </a:p>
          <a:p>
            <a:pPr marL="717550" lvl="1" indent="-343535">
              <a:lnSpc>
                <a:spcPct val="100000"/>
              </a:lnSpc>
              <a:spcBef>
                <a:spcPts val="900"/>
              </a:spcBef>
              <a:buClr>
                <a:srgbClr val="7462F2"/>
              </a:buClr>
              <a:buFont typeface="GT America"/>
              <a:buChar char="•"/>
              <a:tabLst>
                <a:tab pos="717550" algn="l"/>
                <a:tab pos="718185" algn="l"/>
              </a:tabLst>
            </a:pPr>
            <a:r>
              <a:rPr lang="en-US" sz="2400" spc="-25" dirty="0">
                <a:solidFill>
                  <a:srgbClr val="333333"/>
                </a:solidFill>
                <a:latin typeface="GTAmerica-Md"/>
                <a:cs typeface="GTAmerica-Md"/>
              </a:rPr>
              <a:t>Participants</a:t>
            </a:r>
            <a:r>
              <a:rPr lang="en-US" sz="2400" spc="-45" dirty="0">
                <a:solidFill>
                  <a:srgbClr val="333333"/>
                </a:solidFill>
                <a:latin typeface="GTAmerica-Md"/>
                <a:cs typeface="GTAmerica-Md"/>
              </a:rPr>
              <a:t> </a:t>
            </a:r>
            <a:r>
              <a:rPr lang="en-US" sz="2400" spc="-25" dirty="0">
                <a:solidFill>
                  <a:srgbClr val="333333"/>
                </a:solidFill>
                <a:latin typeface="GTAmerica-Md"/>
                <a:cs typeface="GTAmerica-Md"/>
              </a:rPr>
              <a:t>age</a:t>
            </a:r>
            <a:r>
              <a:rPr lang="en-US" sz="2400" spc="-30" dirty="0">
                <a:solidFill>
                  <a:srgbClr val="333333"/>
                </a:solidFill>
                <a:latin typeface="GTAmerica-Md"/>
                <a:cs typeface="GTAmerica-Md"/>
              </a:rPr>
              <a:t> </a:t>
            </a:r>
            <a:r>
              <a:rPr lang="en-US" sz="2400" spc="-40" dirty="0">
                <a:solidFill>
                  <a:srgbClr val="333333"/>
                </a:solidFill>
                <a:latin typeface="GTAmerica-Md"/>
                <a:cs typeface="GTAmerica-Md"/>
              </a:rPr>
              <a:t>50-</a:t>
            </a:r>
            <a:r>
              <a:rPr lang="en-US" sz="2400" spc="-25" dirty="0">
                <a:solidFill>
                  <a:srgbClr val="333333"/>
                </a:solidFill>
                <a:latin typeface="GTAmerica-Md"/>
                <a:cs typeface="GTAmerica-Md"/>
              </a:rPr>
              <a:t>70</a:t>
            </a:r>
            <a:endParaRPr lang="en-US" sz="2400" dirty="0">
              <a:latin typeface="GTAmerica-Md"/>
              <a:cs typeface="GTAmerica-Md"/>
            </a:endParaRPr>
          </a:p>
          <a:p>
            <a:pPr marL="717550" marR="346710" lvl="1" indent="-342900">
              <a:lnSpc>
                <a:spcPct val="100000"/>
              </a:lnSpc>
              <a:spcBef>
                <a:spcPts val="900"/>
              </a:spcBef>
              <a:buClr>
                <a:srgbClr val="7462F2"/>
              </a:buClr>
              <a:buFont typeface="GT America"/>
              <a:buChar char="•"/>
              <a:tabLst>
                <a:tab pos="717550" algn="l"/>
                <a:tab pos="718185" algn="l"/>
              </a:tabLst>
            </a:pPr>
            <a:r>
              <a:rPr lang="en-US" sz="2400" spc="-20" dirty="0">
                <a:solidFill>
                  <a:srgbClr val="333333"/>
                </a:solidFill>
                <a:latin typeface="GTAmerica-Md"/>
                <a:cs typeface="GTAmerica-Md"/>
              </a:rPr>
              <a:t>More</a:t>
            </a:r>
            <a:r>
              <a:rPr lang="en-US" sz="2400" spc="-90" dirty="0">
                <a:solidFill>
                  <a:srgbClr val="333333"/>
                </a:solidFill>
                <a:latin typeface="GTAmerica-Md"/>
                <a:cs typeface="GTAmerica-Md"/>
              </a:rPr>
              <a:t> </a:t>
            </a:r>
            <a:r>
              <a:rPr lang="en-US" sz="2400" spc="-20" dirty="0">
                <a:solidFill>
                  <a:srgbClr val="333333"/>
                </a:solidFill>
                <a:latin typeface="GTAmerica-Md"/>
                <a:cs typeface="GTAmerica-Md"/>
              </a:rPr>
              <a:t>than</a:t>
            </a:r>
            <a:r>
              <a:rPr lang="en-US" sz="2400" spc="-85" dirty="0">
                <a:solidFill>
                  <a:srgbClr val="333333"/>
                </a:solidFill>
                <a:latin typeface="GTAmerica-Md"/>
                <a:cs typeface="GTAmerica-Md"/>
              </a:rPr>
              <a:t> </a:t>
            </a:r>
            <a:r>
              <a:rPr lang="en-US" sz="2400" dirty="0">
                <a:solidFill>
                  <a:srgbClr val="333333"/>
                </a:solidFill>
                <a:latin typeface="GTAmerica-Md"/>
                <a:cs typeface="GTAmerica-Md"/>
              </a:rPr>
              <a:t>a</a:t>
            </a:r>
            <a:r>
              <a:rPr lang="en-US" sz="2400" spc="-85" dirty="0">
                <a:solidFill>
                  <a:srgbClr val="333333"/>
                </a:solidFill>
                <a:latin typeface="GTAmerica-Md"/>
                <a:cs typeface="GTAmerica-Md"/>
              </a:rPr>
              <a:t> </a:t>
            </a:r>
            <a:r>
              <a:rPr lang="en-US" sz="2400" spc="-25" dirty="0">
                <a:solidFill>
                  <a:srgbClr val="333333"/>
                </a:solidFill>
                <a:latin typeface="GTAmerica-Md"/>
                <a:cs typeface="GTAmerica-Md"/>
              </a:rPr>
              <a:t>third</a:t>
            </a:r>
            <a:r>
              <a:rPr lang="en-US" sz="2400" spc="-85" dirty="0">
                <a:solidFill>
                  <a:srgbClr val="333333"/>
                </a:solidFill>
                <a:latin typeface="GTAmerica-Md"/>
                <a:cs typeface="GTAmerica-Md"/>
              </a:rPr>
              <a:t> </a:t>
            </a:r>
            <a:r>
              <a:rPr lang="en-US" sz="2400" spc="-10" dirty="0">
                <a:solidFill>
                  <a:srgbClr val="333333"/>
                </a:solidFill>
                <a:latin typeface="GTAmerica-Md"/>
                <a:cs typeface="GTAmerica-Md"/>
              </a:rPr>
              <a:t>of</a:t>
            </a:r>
            <a:r>
              <a:rPr lang="en-US" sz="2400" spc="-85" dirty="0">
                <a:solidFill>
                  <a:srgbClr val="333333"/>
                </a:solidFill>
                <a:latin typeface="GTAmerica-Md"/>
                <a:cs typeface="GTAmerica-Md"/>
              </a:rPr>
              <a:t> </a:t>
            </a:r>
            <a:r>
              <a:rPr lang="en-US" sz="2400" spc="-10" dirty="0">
                <a:solidFill>
                  <a:srgbClr val="333333"/>
                </a:solidFill>
                <a:latin typeface="GTAmerica-Md"/>
                <a:cs typeface="GTAmerica-Md"/>
              </a:rPr>
              <a:t>the</a:t>
            </a:r>
            <a:r>
              <a:rPr lang="en-US" sz="2400" spc="-85" dirty="0">
                <a:solidFill>
                  <a:srgbClr val="333333"/>
                </a:solidFill>
                <a:latin typeface="GTAmerica-Md"/>
                <a:cs typeface="GTAmerica-Md"/>
              </a:rPr>
              <a:t> </a:t>
            </a:r>
            <a:r>
              <a:rPr lang="en-US" sz="2400" spc="-20" dirty="0">
                <a:solidFill>
                  <a:srgbClr val="333333"/>
                </a:solidFill>
                <a:latin typeface="GTAmerica-Md"/>
                <a:cs typeface="GTAmerica-Md"/>
              </a:rPr>
              <a:t>participants were</a:t>
            </a:r>
            <a:r>
              <a:rPr lang="en-US" sz="2400" spc="-65" dirty="0">
                <a:solidFill>
                  <a:srgbClr val="333333"/>
                </a:solidFill>
                <a:latin typeface="GTAmerica-Md"/>
                <a:cs typeface="GTAmerica-Md"/>
              </a:rPr>
              <a:t> </a:t>
            </a:r>
            <a:r>
              <a:rPr lang="en-US" sz="2400" spc="-25" dirty="0">
                <a:solidFill>
                  <a:srgbClr val="333333"/>
                </a:solidFill>
                <a:latin typeface="GTAmerica-Md"/>
                <a:cs typeface="GTAmerica-Md"/>
              </a:rPr>
              <a:t>ethnically</a:t>
            </a:r>
            <a:r>
              <a:rPr lang="en-US" sz="2400" spc="-60" dirty="0">
                <a:solidFill>
                  <a:srgbClr val="333333"/>
                </a:solidFill>
                <a:latin typeface="GTAmerica-Md"/>
                <a:cs typeface="GTAmerica-Md"/>
              </a:rPr>
              <a:t> </a:t>
            </a:r>
            <a:r>
              <a:rPr lang="en-US" sz="2400" spc="-10" dirty="0">
                <a:solidFill>
                  <a:srgbClr val="333333"/>
                </a:solidFill>
                <a:latin typeface="GTAmerica-Md"/>
                <a:cs typeface="GTAmerica-Md"/>
              </a:rPr>
              <a:t>diverse</a:t>
            </a:r>
            <a:endParaRPr lang="en-US" sz="2400" dirty="0">
              <a:latin typeface="GTAmerica-Md"/>
              <a:cs typeface="GTAmerica-Md"/>
            </a:endParaRPr>
          </a:p>
          <a:p>
            <a:pPr marL="717550" lvl="1" indent="-343535">
              <a:lnSpc>
                <a:spcPct val="100000"/>
              </a:lnSpc>
              <a:spcBef>
                <a:spcPts val="900"/>
              </a:spcBef>
              <a:buClr>
                <a:srgbClr val="7462F2"/>
              </a:buClr>
              <a:buFont typeface="GT America"/>
              <a:buChar char="•"/>
              <a:tabLst>
                <a:tab pos="717550" algn="l"/>
                <a:tab pos="718185" algn="l"/>
              </a:tabLst>
            </a:pPr>
            <a:r>
              <a:rPr lang="en-US" sz="2400" spc="-50" dirty="0">
                <a:solidFill>
                  <a:srgbClr val="333333"/>
                </a:solidFill>
                <a:latin typeface="GTAmerica-Md"/>
                <a:cs typeface="GTAmerica-Md"/>
              </a:rPr>
              <a:t>All</a:t>
            </a:r>
            <a:r>
              <a:rPr lang="en-US" sz="2400" spc="-135" dirty="0">
                <a:solidFill>
                  <a:srgbClr val="333333"/>
                </a:solidFill>
                <a:latin typeface="GTAmerica-Md"/>
                <a:cs typeface="GTAmerica-Md"/>
              </a:rPr>
              <a:t> </a:t>
            </a:r>
            <a:r>
              <a:rPr lang="en-US" sz="2400" spc="-40" dirty="0">
                <a:solidFill>
                  <a:srgbClr val="333333"/>
                </a:solidFill>
                <a:latin typeface="GTAmerica-Md"/>
                <a:cs typeface="GTAmerica-Md"/>
              </a:rPr>
              <a:t>had</a:t>
            </a:r>
            <a:r>
              <a:rPr lang="en-US" sz="2400" spc="-135" dirty="0">
                <a:solidFill>
                  <a:srgbClr val="333333"/>
                </a:solidFill>
                <a:latin typeface="GTAmerica-Md"/>
                <a:cs typeface="GTAmerica-Md"/>
              </a:rPr>
              <a:t> </a:t>
            </a:r>
            <a:r>
              <a:rPr lang="en-US" sz="2400" spc="-55" dirty="0">
                <a:solidFill>
                  <a:srgbClr val="333333"/>
                </a:solidFill>
                <a:latin typeface="GTAmerica-Md"/>
                <a:cs typeface="GTAmerica-Md"/>
              </a:rPr>
              <a:t>medical</a:t>
            </a:r>
            <a:r>
              <a:rPr lang="en-US" sz="2400" spc="-135" dirty="0">
                <a:solidFill>
                  <a:srgbClr val="333333"/>
                </a:solidFill>
                <a:latin typeface="GTAmerica-Md"/>
                <a:cs typeface="GTAmerica-Md"/>
              </a:rPr>
              <a:t> </a:t>
            </a:r>
            <a:r>
              <a:rPr lang="en-US" sz="2400" spc="-60" dirty="0">
                <a:solidFill>
                  <a:srgbClr val="333333"/>
                </a:solidFill>
                <a:latin typeface="GTAmerica-Md"/>
                <a:cs typeface="GTAmerica-Md"/>
              </a:rPr>
              <a:t>coverage</a:t>
            </a:r>
            <a:r>
              <a:rPr lang="en-US" sz="2400" spc="-135" dirty="0">
                <a:solidFill>
                  <a:srgbClr val="333333"/>
                </a:solidFill>
                <a:latin typeface="GTAmerica-Md"/>
                <a:cs typeface="GTAmerica-Md"/>
              </a:rPr>
              <a:t> </a:t>
            </a:r>
            <a:r>
              <a:rPr lang="en-US" sz="2400" spc="-35" dirty="0">
                <a:solidFill>
                  <a:srgbClr val="333333"/>
                </a:solidFill>
                <a:latin typeface="GTAmerica-Md"/>
                <a:cs typeface="GTAmerica-Md"/>
              </a:rPr>
              <a:t>of</a:t>
            </a:r>
            <a:r>
              <a:rPr lang="en-US" sz="2400" spc="-135" dirty="0">
                <a:solidFill>
                  <a:srgbClr val="333333"/>
                </a:solidFill>
                <a:latin typeface="GTAmerica-Md"/>
                <a:cs typeface="GTAmerica-Md"/>
              </a:rPr>
              <a:t> </a:t>
            </a:r>
            <a:r>
              <a:rPr lang="en-US" sz="2400" spc="-45" dirty="0">
                <a:solidFill>
                  <a:srgbClr val="333333"/>
                </a:solidFill>
                <a:latin typeface="GTAmerica-Md"/>
                <a:cs typeface="GTAmerica-Md"/>
              </a:rPr>
              <a:t>some</a:t>
            </a:r>
            <a:r>
              <a:rPr lang="en-US" sz="2400" spc="-130" dirty="0">
                <a:solidFill>
                  <a:srgbClr val="333333"/>
                </a:solidFill>
                <a:latin typeface="GTAmerica-Md"/>
                <a:cs typeface="GTAmerica-Md"/>
              </a:rPr>
              <a:t> </a:t>
            </a:r>
            <a:r>
              <a:rPr lang="en-US" sz="2400" spc="-20" dirty="0">
                <a:solidFill>
                  <a:srgbClr val="333333"/>
                </a:solidFill>
                <a:latin typeface="GTAmerica-Md"/>
                <a:cs typeface="GTAmerica-Md"/>
              </a:rPr>
              <a:t>kind</a:t>
            </a:r>
            <a:endParaRPr lang="en-US" sz="2400" spc="-10" dirty="0">
              <a:solidFill>
                <a:srgbClr val="333333"/>
              </a:solidFill>
              <a:latin typeface="GTAmerica-Md"/>
              <a:cs typeface="GTAmerica-Md"/>
            </a:endParaRPr>
          </a:p>
          <a:p>
            <a:pPr marL="304165" indent="-292100">
              <a:lnSpc>
                <a:spcPct val="100000"/>
              </a:lnSpc>
              <a:spcBef>
                <a:spcPts val="1240"/>
              </a:spcBef>
              <a:buFont typeface="GT America"/>
              <a:buChar char="•"/>
              <a:tabLst>
                <a:tab pos="304165" algn="l"/>
                <a:tab pos="305435" algn="l"/>
              </a:tabLst>
            </a:pPr>
            <a:r>
              <a:rPr lang="en-US" sz="2400" spc="-10" dirty="0">
                <a:solidFill>
                  <a:srgbClr val="333333"/>
                </a:solidFill>
                <a:latin typeface="GTAmerica-Md"/>
                <a:cs typeface="GTAmerica-Md"/>
              </a:rPr>
              <a:t>Did again in 2020 after Covid with little change</a:t>
            </a:r>
            <a:endParaRPr sz="2400" dirty="0">
              <a:latin typeface="GTAmerica-Md"/>
              <a:cs typeface="GTAmerica-Md"/>
            </a:endParaRPr>
          </a:p>
          <a:p>
            <a:pPr marL="717550" lvl="1" indent="-343535">
              <a:lnSpc>
                <a:spcPct val="100000"/>
              </a:lnSpc>
              <a:spcBef>
                <a:spcPts val="900"/>
              </a:spcBef>
              <a:buClr>
                <a:srgbClr val="7462F2"/>
              </a:buClr>
              <a:buFont typeface="GT America"/>
              <a:buChar char="•"/>
              <a:tabLst>
                <a:tab pos="717550" algn="l"/>
                <a:tab pos="718185" algn="l"/>
              </a:tabLst>
            </a:pPr>
            <a:endParaRPr lang="en-US" sz="1800" spc="-20" dirty="0">
              <a:solidFill>
                <a:srgbClr val="333333"/>
              </a:solidFill>
              <a:latin typeface="GTAmerica-Md"/>
              <a:cs typeface="GTAmerica-Md"/>
            </a:endParaRPr>
          </a:p>
        </p:txBody>
      </p:sp>
    </p:spTree>
    <p:extLst>
      <p:ext uri="{BB962C8B-B14F-4D97-AF65-F5344CB8AC3E}">
        <p14:creationId xmlns:p14="http://schemas.microsoft.com/office/powerpoint/2010/main" val="2753403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06847"/>
            <a:ext cx="10515600" cy="566822"/>
          </a:xfrm>
          <a:prstGeom prst="rect">
            <a:avLst/>
          </a:prstGeom>
        </p:spPr>
        <p:txBody>
          <a:bodyPr vert="horz" wrap="square" lIns="0" tIns="12700" rIns="0" bIns="0" rtlCol="0">
            <a:spAutoFit/>
          </a:bodyPr>
          <a:lstStyle/>
          <a:p>
            <a:pPr marL="12700">
              <a:lnSpc>
                <a:spcPct val="100000"/>
              </a:lnSpc>
              <a:spcBef>
                <a:spcPts val="100"/>
              </a:spcBef>
            </a:pPr>
            <a:r>
              <a:rPr dirty="0">
                <a:solidFill>
                  <a:srgbClr val="163B6A"/>
                </a:solidFill>
                <a:latin typeface="Helvetica" pitchFamily="2" charset="0"/>
              </a:rPr>
              <a:t>What</a:t>
            </a:r>
            <a:r>
              <a:rPr spc="-5" dirty="0">
                <a:solidFill>
                  <a:srgbClr val="163B6A"/>
                </a:solidFill>
                <a:latin typeface="Helvetica" pitchFamily="2" charset="0"/>
              </a:rPr>
              <a:t> </a:t>
            </a:r>
            <a:r>
              <a:rPr lang="en-US" spc="-5" dirty="0">
                <a:solidFill>
                  <a:srgbClr val="163B6A"/>
                </a:solidFill>
                <a:latin typeface="Helvetica" pitchFamily="2" charset="0"/>
              </a:rPr>
              <a:t>they </a:t>
            </a:r>
            <a:r>
              <a:rPr dirty="0">
                <a:solidFill>
                  <a:srgbClr val="163B6A"/>
                </a:solidFill>
                <a:latin typeface="Helvetica" pitchFamily="2" charset="0"/>
              </a:rPr>
              <a:t>said</a:t>
            </a:r>
            <a:r>
              <a:rPr spc="-5" dirty="0">
                <a:solidFill>
                  <a:srgbClr val="163B6A"/>
                </a:solidFill>
                <a:latin typeface="Helvetica" pitchFamily="2" charset="0"/>
              </a:rPr>
              <a:t> </a:t>
            </a:r>
            <a:r>
              <a:rPr dirty="0">
                <a:solidFill>
                  <a:srgbClr val="163B6A"/>
                </a:solidFill>
                <a:latin typeface="Helvetica" pitchFamily="2" charset="0"/>
              </a:rPr>
              <a:t>about </a:t>
            </a:r>
            <a:r>
              <a:rPr spc="-10" dirty="0">
                <a:solidFill>
                  <a:srgbClr val="163B6A"/>
                </a:solidFill>
                <a:latin typeface="Helvetica" pitchFamily="2" charset="0"/>
              </a:rPr>
              <a:t>principles</a:t>
            </a:r>
          </a:p>
        </p:txBody>
      </p:sp>
      <p:sp>
        <p:nvSpPr>
          <p:cNvPr id="3" name="object 3"/>
          <p:cNvSpPr txBox="1">
            <a:spLocks noGrp="1"/>
          </p:cNvSpPr>
          <p:nvPr>
            <p:ph sz="half" idx="2"/>
          </p:nvPr>
        </p:nvSpPr>
        <p:spPr>
          <a:xfrm>
            <a:off x="875688" y="1553040"/>
            <a:ext cx="5022215" cy="4338955"/>
          </a:xfrm>
          <a:prstGeom prst="rect">
            <a:avLst/>
          </a:prstGeom>
        </p:spPr>
        <p:txBody>
          <a:bodyPr vert="horz" wrap="square" lIns="0" tIns="127000" rIns="0" bIns="0" rtlCol="0">
            <a:spAutoFit/>
          </a:bodyPr>
          <a:lstStyle/>
          <a:p>
            <a:pPr marL="40005">
              <a:lnSpc>
                <a:spcPct val="100000"/>
              </a:lnSpc>
              <a:spcBef>
                <a:spcPts val="1000"/>
              </a:spcBef>
            </a:pPr>
            <a:r>
              <a:rPr spc="-10" dirty="0"/>
              <a:t>Talk</a:t>
            </a:r>
            <a:r>
              <a:rPr spc="-40" dirty="0"/>
              <a:t> </a:t>
            </a:r>
            <a:r>
              <a:rPr dirty="0"/>
              <a:t>up</a:t>
            </a:r>
            <a:r>
              <a:rPr spc="-30" dirty="0"/>
              <a:t> </a:t>
            </a:r>
            <a:r>
              <a:rPr dirty="0"/>
              <a:t>the</a:t>
            </a:r>
            <a:r>
              <a:rPr spc="-25" dirty="0"/>
              <a:t> </a:t>
            </a:r>
            <a:r>
              <a:rPr spc="-10" dirty="0"/>
              <a:t>benefits</a:t>
            </a:r>
          </a:p>
          <a:p>
            <a:pPr marL="64769" marR="84455" indent="-52705">
              <a:lnSpc>
                <a:spcPct val="100000"/>
              </a:lnSpc>
              <a:spcBef>
                <a:spcPts val="900"/>
              </a:spcBef>
            </a:pPr>
            <a:r>
              <a:rPr b="0" dirty="0">
                <a:latin typeface="GTAmerica-Md"/>
                <a:cs typeface="GTAmerica-Md"/>
              </a:rPr>
              <a:t>“It</a:t>
            </a:r>
            <a:r>
              <a:rPr b="0" spc="-10" dirty="0">
                <a:latin typeface="GTAmerica-Md"/>
                <a:cs typeface="GTAmerica-Md"/>
              </a:rPr>
              <a:t> </a:t>
            </a:r>
            <a:r>
              <a:rPr b="0" dirty="0">
                <a:latin typeface="GTAmerica-Md"/>
                <a:cs typeface="GTAmerica-Md"/>
              </a:rPr>
              <a:t>gives</a:t>
            </a:r>
            <a:r>
              <a:rPr b="0" spc="-5" dirty="0">
                <a:latin typeface="GTAmerica-Md"/>
                <a:cs typeface="GTAmerica-Md"/>
              </a:rPr>
              <a:t> </a:t>
            </a:r>
            <a:r>
              <a:rPr b="0" dirty="0">
                <a:latin typeface="GTAmerica-Md"/>
                <a:cs typeface="GTAmerica-Md"/>
              </a:rPr>
              <a:t>you</a:t>
            </a:r>
            <a:r>
              <a:rPr b="0" spc="-5" dirty="0">
                <a:latin typeface="GTAmerica-Md"/>
                <a:cs typeface="GTAmerica-Md"/>
              </a:rPr>
              <a:t> </a:t>
            </a:r>
            <a:r>
              <a:rPr b="0" dirty="0">
                <a:latin typeface="GTAmerica-Md"/>
                <a:cs typeface="GTAmerica-Md"/>
              </a:rPr>
              <a:t>a</a:t>
            </a:r>
            <a:r>
              <a:rPr b="0" spc="-5" dirty="0">
                <a:latin typeface="GTAmerica-Md"/>
                <a:cs typeface="GTAmerica-Md"/>
              </a:rPr>
              <a:t> </a:t>
            </a:r>
            <a:r>
              <a:rPr b="0" dirty="0">
                <a:latin typeface="GTAmerica-Md"/>
                <a:cs typeface="GTAmerica-Md"/>
              </a:rPr>
              <a:t>handle</a:t>
            </a:r>
            <a:r>
              <a:rPr b="0" spc="-5" dirty="0">
                <a:latin typeface="GTAmerica-Md"/>
                <a:cs typeface="GTAmerica-Md"/>
              </a:rPr>
              <a:t> </a:t>
            </a:r>
            <a:r>
              <a:rPr b="0" dirty="0">
                <a:latin typeface="GTAmerica-Md"/>
                <a:cs typeface="GTAmerica-Md"/>
              </a:rPr>
              <a:t>on</a:t>
            </a:r>
            <a:r>
              <a:rPr b="0" spc="-10" dirty="0">
                <a:latin typeface="GTAmerica-Md"/>
                <a:cs typeface="GTAmerica-Md"/>
              </a:rPr>
              <a:t> </a:t>
            </a:r>
            <a:r>
              <a:rPr b="0" dirty="0">
                <a:latin typeface="GTAmerica-Md"/>
                <a:cs typeface="GTAmerica-Md"/>
              </a:rPr>
              <a:t>the</a:t>
            </a:r>
            <a:r>
              <a:rPr b="0" spc="-5" dirty="0">
                <a:latin typeface="GTAmerica-Md"/>
                <a:cs typeface="GTAmerica-Md"/>
              </a:rPr>
              <a:t> </a:t>
            </a:r>
            <a:r>
              <a:rPr b="0" dirty="0">
                <a:latin typeface="GTAmerica-Md"/>
                <a:cs typeface="GTAmerica-Md"/>
              </a:rPr>
              <a:t>illness</a:t>
            </a:r>
            <a:r>
              <a:rPr b="0" spc="-5" dirty="0">
                <a:latin typeface="GTAmerica-Md"/>
                <a:cs typeface="GTAmerica-Md"/>
              </a:rPr>
              <a:t> </a:t>
            </a:r>
            <a:r>
              <a:rPr b="0" dirty="0">
                <a:latin typeface="GTAmerica-Md"/>
                <a:cs typeface="GTAmerica-Md"/>
              </a:rPr>
              <a:t>and</a:t>
            </a:r>
            <a:r>
              <a:rPr b="0" spc="-5" dirty="0">
                <a:latin typeface="GTAmerica-Md"/>
                <a:cs typeface="GTAmerica-Md"/>
              </a:rPr>
              <a:t> </a:t>
            </a:r>
            <a:r>
              <a:rPr b="0" dirty="0">
                <a:latin typeface="GTAmerica-Md"/>
                <a:cs typeface="GTAmerica-Md"/>
              </a:rPr>
              <a:t>it</a:t>
            </a:r>
            <a:r>
              <a:rPr b="0" spc="-5" dirty="0">
                <a:latin typeface="GTAmerica-Md"/>
                <a:cs typeface="GTAmerica-Md"/>
              </a:rPr>
              <a:t> </a:t>
            </a:r>
            <a:r>
              <a:rPr b="0" spc="-20" dirty="0">
                <a:latin typeface="GTAmerica-Md"/>
                <a:cs typeface="GTAmerica-Md"/>
              </a:rPr>
              <a:t>kind </a:t>
            </a:r>
            <a:r>
              <a:rPr b="0" dirty="0">
                <a:latin typeface="GTAmerica-Md"/>
                <a:cs typeface="GTAmerica-Md"/>
              </a:rPr>
              <a:t>of</a:t>
            </a:r>
            <a:r>
              <a:rPr b="0" spc="-15" dirty="0">
                <a:latin typeface="GTAmerica-Md"/>
                <a:cs typeface="GTAmerica-Md"/>
              </a:rPr>
              <a:t> </a:t>
            </a:r>
            <a:r>
              <a:rPr b="0" dirty="0">
                <a:latin typeface="GTAmerica-Md"/>
                <a:cs typeface="GTAmerica-Md"/>
              </a:rPr>
              <a:t>broadens</a:t>
            </a:r>
            <a:r>
              <a:rPr b="0" spc="-15" dirty="0">
                <a:latin typeface="GTAmerica-Md"/>
                <a:cs typeface="GTAmerica-Md"/>
              </a:rPr>
              <a:t> </a:t>
            </a:r>
            <a:r>
              <a:rPr b="0" dirty="0">
                <a:latin typeface="GTAmerica-Md"/>
                <a:cs typeface="GTAmerica-Md"/>
              </a:rPr>
              <a:t>your</a:t>
            </a:r>
            <a:r>
              <a:rPr b="0" spc="-10" dirty="0">
                <a:latin typeface="GTAmerica-Md"/>
                <a:cs typeface="GTAmerica-Md"/>
              </a:rPr>
              <a:t> </a:t>
            </a:r>
            <a:r>
              <a:rPr b="0" dirty="0">
                <a:latin typeface="GTAmerica-Md"/>
                <a:cs typeface="GTAmerica-Md"/>
              </a:rPr>
              <a:t>mind.</a:t>
            </a:r>
            <a:r>
              <a:rPr b="0" spc="-15" dirty="0">
                <a:latin typeface="GTAmerica-Md"/>
                <a:cs typeface="GTAmerica-Md"/>
              </a:rPr>
              <a:t> </a:t>
            </a:r>
            <a:r>
              <a:rPr b="0" dirty="0">
                <a:latin typeface="GTAmerica-Md"/>
                <a:cs typeface="GTAmerica-Md"/>
              </a:rPr>
              <a:t>It</a:t>
            </a:r>
            <a:r>
              <a:rPr b="0" spc="-15" dirty="0">
                <a:latin typeface="GTAmerica-Md"/>
                <a:cs typeface="GTAmerica-Md"/>
              </a:rPr>
              <a:t> </a:t>
            </a:r>
            <a:r>
              <a:rPr b="0" dirty="0">
                <a:latin typeface="GTAmerica-Md"/>
                <a:cs typeface="GTAmerica-Md"/>
              </a:rPr>
              <a:t>takes</a:t>
            </a:r>
            <a:r>
              <a:rPr b="0" spc="-10" dirty="0">
                <a:latin typeface="GTAmerica-Md"/>
                <a:cs typeface="GTAmerica-Md"/>
              </a:rPr>
              <a:t> </a:t>
            </a:r>
            <a:r>
              <a:rPr b="0" dirty="0">
                <a:latin typeface="GTAmerica-Md"/>
                <a:cs typeface="GTAmerica-Md"/>
              </a:rPr>
              <a:t>some</a:t>
            </a:r>
            <a:r>
              <a:rPr b="0" spc="-15" dirty="0">
                <a:latin typeface="GTAmerica-Md"/>
                <a:cs typeface="GTAmerica-Md"/>
              </a:rPr>
              <a:t> </a:t>
            </a:r>
            <a:r>
              <a:rPr b="0" dirty="0">
                <a:latin typeface="GTAmerica-Md"/>
                <a:cs typeface="GTAmerica-Md"/>
              </a:rPr>
              <a:t>of</a:t>
            </a:r>
            <a:r>
              <a:rPr b="0" spc="-10" dirty="0">
                <a:latin typeface="GTAmerica-Md"/>
                <a:cs typeface="GTAmerica-Md"/>
              </a:rPr>
              <a:t> </a:t>
            </a:r>
            <a:r>
              <a:rPr b="0" spc="-25" dirty="0">
                <a:latin typeface="GTAmerica-Md"/>
                <a:cs typeface="GTAmerica-Md"/>
              </a:rPr>
              <a:t>the </a:t>
            </a:r>
            <a:r>
              <a:rPr b="0" dirty="0">
                <a:latin typeface="GTAmerica-Md"/>
                <a:cs typeface="GTAmerica-Md"/>
              </a:rPr>
              <a:t>pain</a:t>
            </a:r>
            <a:r>
              <a:rPr b="0" spc="-25" dirty="0">
                <a:latin typeface="GTAmerica-Md"/>
                <a:cs typeface="GTAmerica-Md"/>
              </a:rPr>
              <a:t> </a:t>
            </a:r>
            <a:r>
              <a:rPr b="0" spc="-10" dirty="0">
                <a:latin typeface="GTAmerica-Md"/>
                <a:cs typeface="GTAmerica-Md"/>
              </a:rPr>
              <a:t>away, </a:t>
            </a:r>
            <a:r>
              <a:rPr b="0" dirty="0">
                <a:latin typeface="GTAmerica-Md"/>
                <a:cs typeface="GTAmerica-Md"/>
              </a:rPr>
              <a:t>some</a:t>
            </a:r>
            <a:r>
              <a:rPr b="0" spc="-15" dirty="0">
                <a:latin typeface="GTAmerica-Md"/>
                <a:cs typeface="GTAmerica-Md"/>
              </a:rPr>
              <a:t> </a:t>
            </a:r>
            <a:r>
              <a:rPr b="0" dirty="0">
                <a:latin typeface="GTAmerica-Md"/>
                <a:cs typeface="GTAmerica-Md"/>
              </a:rPr>
              <a:t>of</a:t>
            </a:r>
            <a:r>
              <a:rPr b="0" spc="-10" dirty="0">
                <a:latin typeface="GTAmerica-Md"/>
                <a:cs typeface="GTAmerica-Md"/>
              </a:rPr>
              <a:t> </a:t>
            </a:r>
            <a:r>
              <a:rPr b="0" dirty="0">
                <a:latin typeface="GTAmerica-Md"/>
                <a:cs typeface="GTAmerica-Md"/>
              </a:rPr>
              <a:t>the</a:t>
            </a:r>
            <a:r>
              <a:rPr b="0" spc="-15" dirty="0">
                <a:latin typeface="GTAmerica-Md"/>
                <a:cs typeface="GTAmerica-Md"/>
              </a:rPr>
              <a:t> </a:t>
            </a:r>
            <a:r>
              <a:rPr b="0" dirty="0">
                <a:latin typeface="GTAmerica-Md"/>
                <a:cs typeface="GTAmerica-Md"/>
              </a:rPr>
              <a:t>anxiety</a:t>
            </a:r>
            <a:r>
              <a:rPr b="0" spc="-10" dirty="0">
                <a:latin typeface="GTAmerica-Md"/>
                <a:cs typeface="GTAmerica-Md"/>
              </a:rPr>
              <a:t> away.”</a:t>
            </a:r>
          </a:p>
          <a:p>
            <a:pPr>
              <a:lnSpc>
                <a:spcPct val="100000"/>
              </a:lnSpc>
              <a:spcBef>
                <a:spcPts val="60"/>
              </a:spcBef>
            </a:pPr>
            <a:endParaRPr sz="2050" dirty="0">
              <a:latin typeface="GTAmerica-Md"/>
              <a:cs typeface="GTAmerica-Md"/>
            </a:endParaRPr>
          </a:p>
          <a:p>
            <a:pPr marL="66040">
              <a:lnSpc>
                <a:spcPct val="100000"/>
              </a:lnSpc>
            </a:pPr>
            <a:r>
              <a:rPr dirty="0"/>
              <a:t>Present</a:t>
            </a:r>
            <a:r>
              <a:rPr spc="-25" dirty="0"/>
              <a:t> </a:t>
            </a:r>
            <a:r>
              <a:rPr dirty="0"/>
              <a:t>choices</a:t>
            </a:r>
            <a:r>
              <a:rPr spc="-20" dirty="0"/>
              <a:t> </a:t>
            </a:r>
            <a:r>
              <a:rPr dirty="0"/>
              <a:t>for</a:t>
            </a:r>
            <a:r>
              <a:rPr spc="-25" dirty="0"/>
              <a:t> </a:t>
            </a:r>
            <a:r>
              <a:rPr dirty="0"/>
              <a:t>every</a:t>
            </a:r>
            <a:r>
              <a:rPr spc="-20" dirty="0"/>
              <a:t> step</a:t>
            </a:r>
          </a:p>
          <a:p>
            <a:pPr marL="59690" marR="305435" indent="-46990">
              <a:lnSpc>
                <a:spcPct val="100000"/>
              </a:lnSpc>
              <a:spcBef>
                <a:spcPts val="900"/>
              </a:spcBef>
            </a:pPr>
            <a:r>
              <a:rPr b="0" dirty="0">
                <a:latin typeface="GTAmerica-Md"/>
                <a:cs typeface="GTAmerica-Md"/>
              </a:rPr>
              <a:t>“It</a:t>
            </a:r>
            <a:r>
              <a:rPr b="0" spc="-30" dirty="0">
                <a:latin typeface="GTAmerica-Md"/>
                <a:cs typeface="GTAmerica-Md"/>
              </a:rPr>
              <a:t> </a:t>
            </a:r>
            <a:r>
              <a:rPr b="0" dirty="0">
                <a:latin typeface="GTAmerica-Md"/>
                <a:cs typeface="GTAmerica-Md"/>
              </a:rPr>
              <a:t>gives</a:t>
            </a:r>
            <a:r>
              <a:rPr b="0" spc="-20" dirty="0">
                <a:latin typeface="GTAmerica-Md"/>
                <a:cs typeface="GTAmerica-Md"/>
              </a:rPr>
              <a:t> </a:t>
            </a:r>
            <a:r>
              <a:rPr b="0" dirty="0">
                <a:latin typeface="GTAmerica-Md"/>
                <a:cs typeface="GTAmerica-Md"/>
              </a:rPr>
              <a:t>you</a:t>
            </a:r>
            <a:r>
              <a:rPr b="0" spc="-20" dirty="0">
                <a:latin typeface="GTAmerica-Md"/>
                <a:cs typeface="GTAmerica-Md"/>
              </a:rPr>
              <a:t> </a:t>
            </a:r>
            <a:r>
              <a:rPr b="0" dirty="0">
                <a:latin typeface="GTAmerica-Md"/>
                <a:cs typeface="GTAmerica-Md"/>
              </a:rPr>
              <a:t>a</a:t>
            </a:r>
            <a:r>
              <a:rPr b="0" spc="-20" dirty="0">
                <a:latin typeface="GTAmerica-Md"/>
                <a:cs typeface="GTAmerica-Md"/>
              </a:rPr>
              <a:t> </a:t>
            </a:r>
            <a:r>
              <a:rPr b="0" dirty="0">
                <a:latin typeface="GTAmerica-Md"/>
                <a:cs typeface="GTAmerica-Md"/>
              </a:rPr>
              <a:t>sense</a:t>
            </a:r>
            <a:r>
              <a:rPr b="0" spc="-20" dirty="0">
                <a:latin typeface="GTAmerica-Md"/>
                <a:cs typeface="GTAmerica-Md"/>
              </a:rPr>
              <a:t> </a:t>
            </a:r>
            <a:r>
              <a:rPr b="0" dirty="0">
                <a:latin typeface="GTAmerica-Md"/>
                <a:cs typeface="GTAmerica-Md"/>
              </a:rPr>
              <a:t>of</a:t>
            </a:r>
            <a:r>
              <a:rPr b="0" spc="-20" dirty="0">
                <a:latin typeface="GTAmerica-Md"/>
                <a:cs typeface="GTAmerica-Md"/>
              </a:rPr>
              <a:t> </a:t>
            </a:r>
            <a:r>
              <a:rPr b="0" dirty="0">
                <a:latin typeface="GTAmerica-Md"/>
                <a:cs typeface="GTAmerica-Md"/>
              </a:rPr>
              <a:t>control.</a:t>
            </a:r>
            <a:r>
              <a:rPr b="0" spc="-20" dirty="0">
                <a:latin typeface="GTAmerica-Md"/>
                <a:cs typeface="GTAmerica-Md"/>
              </a:rPr>
              <a:t> </a:t>
            </a:r>
            <a:r>
              <a:rPr b="0" dirty="0">
                <a:latin typeface="GTAmerica-Md"/>
                <a:cs typeface="GTAmerica-Md"/>
              </a:rPr>
              <a:t>It’s</a:t>
            </a:r>
            <a:r>
              <a:rPr b="0" spc="-20" dirty="0">
                <a:latin typeface="GTAmerica-Md"/>
                <a:cs typeface="GTAmerica-Md"/>
              </a:rPr>
              <a:t> </a:t>
            </a:r>
            <a:r>
              <a:rPr b="0" dirty="0">
                <a:latin typeface="GTAmerica-Md"/>
                <a:cs typeface="GTAmerica-Md"/>
              </a:rPr>
              <a:t>what</a:t>
            </a:r>
            <a:r>
              <a:rPr b="0" spc="-15" dirty="0">
                <a:latin typeface="GTAmerica-Md"/>
                <a:cs typeface="GTAmerica-Md"/>
              </a:rPr>
              <a:t> </a:t>
            </a:r>
            <a:r>
              <a:rPr b="0" spc="-25" dirty="0">
                <a:latin typeface="GTAmerica-Md"/>
                <a:cs typeface="GTAmerica-Md"/>
              </a:rPr>
              <a:t>you </a:t>
            </a:r>
            <a:r>
              <a:rPr b="0" dirty="0">
                <a:latin typeface="GTAmerica-Md"/>
                <a:cs typeface="GTAmerica-Md"/>
              </a:rPr>
              <a:t>want,</a:t>
            </a:r>
            <a:r>
              <a:rPr b="0" spc="-20" dirty="0">
                <a:latin typeface="GTAmerica-Md"/>
                <a:cs typeface="GTAmerica-Md"/>
              </a:rPr>
              <a:t> </a:t>
            </a:r>
            <a:r>
              <a:rPr b="0" dirty="0">
                <a:latin typeface="GTAmerica-Md"/>
                <a:cs typeface="GTAmerica-Md"/>
              </a:rPr>
              <a:t>not</a:t>
            </a:r>
            <a:r>
              <a:rPr b="0" spc="-15" dirty="0">
                <a:latin typeface="GTAmerica-Md"/>
                <a:cs typeface="GTAmerica-Md"/>
              </a:rPr>
              <a:t> </a:t>
            </a:r>
            <a:r>
              <a:rPr b="0" dirty="0">
                <a:latin typeface="GTAmerica-Md"/>
                <a:cs typeface="GTAmerica-Md"/>
              </a:rPr>
              <a:t>what</a:t>
            </a:r>
            <a:r>
              <a:rPr b="0" spc="-20" dirty="0">
                <a:latin typeface="GTAmerica-Md"/>
                <a:cs typeface="GTAmerica-Md"/>
              </a:rPr>
              <a:t> </a:t>
            </a:r>
            <a:r>
              <a:rPr b="0" dirty="0">
                <a:latin typeface="GTAmerica-Md"/>
                <a:cs typeface="GTAmerica-Md"/>
              </a:rPr>
              <a:t>they</a:t>
            </a:r>
            <a:r>
              <a:rPr b="0" spc="-15" dirty="0">
                <a:latin typeface="GTAmerica-Md"/>
                <a:cs typeface="GTAmerica-Md"/>
              </a:rPr>
              <a:t> </a:t>
            </a:r>
            <a:r>
              <a:rPr b="0" spc="-10" dirty="0">
                <a:latin typeface="GTAmerica-Md"/>
                <a:cs typeface="GTAmerica-Md"/>
              </a:rPr>
              <a:t>want.</a:t>
            </a:r>
          </a:p>
          <a:p>
            <a:pPr marL="63500">
              <a:lnSpc>
                <a:spcPct val="100000"/>
              </a:lnSpc>
              <a:spcBef>
                <a:spcPts val="1800"/>
              </a:spcBef>
            </a:pPr>
            <a:r>
              <a:rPr dirty="0"/>
              <a:t>Use</a:t>
            </a:r>
            <a:r>
              <a:rPr spc="10" dirty="0"/>
              <a:t> </a:t>
            </a:r>
            <a:r>
              <a:rPr spc="-10" dirty="0"/>
              <a:t>stories</a:t>
            </a:r>
          </a:p>
          <a:p>
            <a:pPr marL="56515" marR="5080" indent="-44450">
              <a:lnSpc>
                <a:spcPct val="100000"/>
              </a:lnSpc>
              <a:spcBef>
                <a:spcPts val="900"/>
              </a:spcBef>
            </a:pPr>
            <a:r>
              <a:rPr b="0" dirty="0">
                <a:latin typeface="GTAmerica-Md"/>
                <a:cs typeface="GTAmerica-Md"/>
              </a:rPr>
              <a:t>“You</a:t>
            </a:r>
            <a:r>
              <a:rPr b="0" spc="60" dirty="0">
                <a:latin typeface="GTAmerica-Md"/>
                <a:cs typeface="GTAmerica-Md"/>
              </a:rPr>
              <a:t> </a:t>
            </a:r>
            <a:r>
              <a:rPr b="0" dirty="0">
                <a:latin typeface="GTAmerica-Md"/>
                <a:cs typeface="GTAmerica-Md"/>
              </a:rPr>
              <a:t>can</a:t>
            </a:r>
            <a:r>
              <a:rPr b="0" spc="65" dirty="0">
                <a:latin typeface="GTAmerica-Md"/>
                <a:cs typeface="GTAmerica-Md"/>
              </a:rPr>
              <a:t> </a:t>
            </a:r>
            <a:r>
              <a:rPr b="0" dirty="0">
                <a:latin typeface="GTAmerica-Md"/>
                <a:cs typeface="GTAmerica-Md"/>
              </a:rPr>
              <a:t>relate</a:t>
            </a:r>
            <a:r>
              <a:rPr b="0" spc="65" dirty="0">
                <a:latin typeface="GTAmerica-Md"/>
                <a:cs typeface="GTAmerica-Md"/>
              </a:rPr>
              <a:t> </a:t>
            </a:r>
            <a:r>
              <a:rPr b="0" dirty="0">
                <a:latin typeface="GTAmerica-Md"/>
                <a:cs typeface="GTAmerica-Md"/>
              </a:rPr>
              <a:t>to</a:t>
            </a:r>
            <a:r>
              <a:rPr b="0" spc="60" dirty="0">
                <a:latin typeface="GTAmerica-Md"/>
                <a:cs typeface="GTAmerica-Md"/>
              </a:rPr>
              <a:t> </a:t>
            </a:r>
            <a:r>
              <a:rPr b="0" dirty="0">
                <a:latin typeface="GTAmerica-Md"/>
                <a:cs typeface="GTAmerica-Md"/>
              </a:rPr>
              <a:t>something</a:t>
            </a:r>
            <a:r>
              <a:rPr b="0" spc="65" dirty="0">
                <a:latin typeface="GTAmerica-Md"/>
                <a:cs typeface="GTAmerica-Md"/>
              </a:rPr>
              <a:t> </a:t>
            </a:r>
            <a:r>
              <a:rPr b="0" dirty="0">
                <a:latin typeface="GTAmerica-Md"/>
                <a:cs typeface="GTAmerica-Md"/>
              </a:rPr>
              <a:t>like</a:t>
            </a:r>
            <a:r>
              <a:rPr b="0" spc="65" dirty="0">
                <a:latin typeface="GTAmerica-Md"/>
                <a:cs typeface="GTAmerica-Md"/>
              </a:rPr>
              <a:t> </a:t>
            </a:r>
            <a:r>
              <a:rPr b="0" dirty="0">
                <a:latin typeface="GTAmerica-Md"/>
                <a:cs typeface="GTAmerica-Md"/>
              </a:rPr>
              <a:t>this</a:t>
            </a:r>
            <a:r>
              <a:rPr b="0" spc="65" dirty="0">
                <a:latin typeface="GTAmerica-Md"/>
                <a:cs typeface="GTAmerica-Md"/>
              </a:rPr>
              <a:t> </a:t>
            </a:r>
            <a:r>
              <a:rPr b="0" spc="-10" dirty="0">
                <a:latin typeface="GTAmerica-Md"/>
                <a:cs typeface="GTAmerica-Md"/>
              </a:rPr>
              <a:t>because </a:t>
            </a:r>
            <a:r>
              <a:rPr b="0" dirty="0">
                <a:latin typeface="GTAmerica-Md"/>
                <a:cs typeface="GTAmerica-Md"/>
              </a:rPr>
              <a:t>the</a:t>
            </a:r>
            <a:r>
              <a:rPr b="0" spc="65" dirty="0">
                <a:latin typeface="GTAmerica-Md"/>
                <a:cs typeface="GTAmerica-Md"/>
              </a:rPr>
              <a:t> </a:t>
            </a:r>
            <a:r>
              <a:rPr b="0" dirty="0">
                <a:latin typeface="GTAmerica-Md"/>
                <a:cs typeface="GTAmerica-Md"/>
              </a:rPr>
              <a:t>alternative</a:t>
            </a:r>
            <a:r>
              <a:rPr b="0" spc="70" dirty="0">
                <a:latin typeface="GTAmerica-Md"/>
                <a:cs typeface="GTAmerica-Md"/>
              </a:rPr>
              <a:t> </a:t>
            </a:r>
            <a:r>
              <a:rPr b="0" dirty="0">
                <a:latin typeface="GTAmerica-Md"/>
                <a:cs typeface="GTAmerica-Md"/>
              </a:rPr>
              <a:t>is</a:t>
            </a:r>
            <a:r>
              <a:rPr b="0" spc="70" dirty="0">
                <a:latin typeface="GTAmerica-Md"/>
                <a:cs typeface="GTAmerica-Md"/>
              </a:rPr>
              <a:t> </a:t>
            </a:r>
            <a:r>
              <a:rPr b="0" dirty="0">
                <a:latin typeface="GTAmerica-Md"/>
                <a:cs typeface="GTAmerica-Md"/>
              </a:rPr>
              <a:t>to</a:t>
            </a:r>
            <a:r>
              <a:rPr b="0" spc="70" dirty="0">
                <a:latin typeface="GTAmerica-Md"/>
                <a:cs typeface="GTAmerica-Md"/>
              </a:rPr>
              <a:t> </a:t>
            </a:r>
            <a:r>
              <a:rPr b="0" dirty="0">
                <a:latin typeface="GTAmerica-Md"/>
                <a:cs typeface="GTAmerica-Md"/>
              </a:rPr>
              <a:t>explain</a:t>
            </a:r>
            <a:r>
              <a:rPr b="0" spc="65" dirty="0">
                <a:latin typeface="GTAmerica-Md"/>
                <a:cs typeface="GTAmerica-Md"/>
              </a:rPr>
              <a:t> </a:t>
            </a:r>
            <a:r>
              <a:rPr b="0" dirty="0">
                <a:latin typeface="GTAmerica-Md"/>
                <a:cs typeface="GTAmerica-Md"/>
              </a:rPr>
              <a:t>how</a:t>
            </a:r>
            <a:r>
              <a:rPr b="0" spc="70" dirty="0">
                <a:latin typeface="GTAmerica-Md"/>
                <a:cs typeface="GTAmerica-Md"/>
              </a:rPr>
              <a:t> </a:t>
            </a:r>
            <a:r>
              <a:rPr b="0" dirty="0">
                <a:latin typeface="GTAmerica-Md"/>
                <a:cs typeface="GTAmerica-Md"/>
              </a:rPr>
              <a:t>72%</a:t>
            </a:r>
            <a:r>
              <a:rPr b="0" spc="70" dirty="0">
                <a:latin typeface="GTAmerica-Md"/>
                <a:cs typeface="GTAmerica-Md"/>
              </a:rPr>
              <a:t> </a:t>
            </a:r>
            <a:r>
              <a:rPr b="0" dirty="0">
                <a:latin typeface="GTAmerica-Md"/>
                <a:cs typeface="GTAmerica-Md"/>
              </a:rPr>
              <a:t>of</a:t>
            </a:r>
            <a:r>
              <a:rPr b="0" spc="70" dirty="0">
                <a:latin typeface="GTAmerica-Md"/>
                <a:cs typeface="GTAmerica-Md"/>
              </a:rPr>
              <a:t> </a:t>
            </a:r>
            <a:r>
              <a:rPr b="0" spc="-25" dirty="0">
                <a:latin typeface="GTAmerica-Md"/>
                <a:cs typeface="GTAmerica-Md"/>
              </a:rPr>
              <a:t>the </a:t>
            </a:r>
            <a:r>
              <a:rPr b="0" dirty="0">
                <a:latin typeface="GTAmerica-Md"/>
                <a:cs typeface="GTAmerica-Md"/>
              </a:rPr>
              <a:t>people</a:t>
            </a:r>
            <a:r>
              <a:rPr b="0" spc="70" dirty="0">
                <a:latin typeface="GTAmerica-Md"/>
                <a:cs typeface="GTAmerica-Md"/>
              </a:rPr>
              <a:t> </a:t>
            </a:r>
            <a:r>
              <a:rPr b="0" dirty="0">
                <a:latin typeface="GTAmerica-Md"/>
                <a:cs typeface="GTAmerica-Md"/>
              </a:rPr>
              <a:t>do</a:t>
            </a:r>
            <a:r>
              <a:rPr b="0" spc="70" dirty="0">
                <a:latin typeface="GTAmerica-Md"/>
                <a:cs typeface="GTAmerica-Md"/>
              </a:rPr>
              <a:t> </a:t>
            </a:r>
            <a:r>
              <a:rPr b="0" dirty="0">
                <a:latin typeface="GTAmerica-Md"/>
                <a:cs typeface="GTAmerica-Md"/>
              </a:rPr>
              <a:t>this</a:t>
            </a:r>
            <a:r>
              <a:rPr b="0" spc="70" dirty="0">
                <a:latin typeface="GTAmerica-Md"/>
                <a:cs typeface="GTAmerica-Md"/>
              </a:rPr>
              <a:t> </a:t>
            </a:r>
            <a:r>
              <a:rPr b="0" dirty="0">
                <a:latin typeface="GTAmerica-Md"/>
                <a:cs typeface="GTAmerica-Md"/>
              </a:rPr>
              <a:t>and</a:t>
            </a:r>
            <a:r>
              <a:rPr b="0" spc="70" dirty="0">
                <a:latin typeface="GTAmerica-Md"/>
                <a:cs typeface="GTAmerica-Md"/>
              </a:rPr>
              <a:t> </a:t>
            </a:r>
            <a:r>
              <a:rPr b="0" dirty="0">
                <a:latin typeface="GTAmerica-Md"/>
                <a:cs typeface="GTAmerica-Md"/>
              </a:rPr>
              <a:t>32%</a:t>
            </a:r>
            <a:r>
              <a:rPr b="0" spc="70" dirty="0">
                <a:latin typeface="GTAmerica-Md"/>
                <a:cs typeface="GTAmerica-Md"/>
              </a:rPr>
              <a:t> </a:t>
            </a:r>
            <a:r>
              <a:rPr b="0" dirty="0">
                <a:latin typeface="GTAmerica-Md"/>
                <a:cs typeface="GTAmerica-Md"/>
              </a:rPr>
              <a:t>of</a:t>
            </a:r>
            <a:r>
              <a:rPr b="0" spc="70" dirty="0">
                <a:latin typeface="GTAmerica-Md"/>
                <a:cs typeface="GTAmerica-Md"/>
              </a:rPr>
              <a:t> </a:t>
            </a:r>
            <a:r>
              <a:rPr b="0" dirty="0">
                <a:latin typeface="GTAmerica-Md"/>
                <a:cs typeface="GTAmerica-Md"/>
              </a:rPr>
              <a:t>them</a:t>
            </a:r>
            <a:r>
              <a:rPr b="0" spc="70" dirty="0">
                <a:latin typeface="GTAmerica-Md"/>
                <a:cs typeface="GTAmerica-Md"/>
              </a:rPr>
              <a:t> </a:t>
            </a:r>
            <a:r>
              <a:rPr b="0" dirty="0">
                <a:latin typeface="GTAmerica-Md"/>
                <a:cs typeface="GTAmerica-Md"/>
              </a:rPr>
              <a:t>do</a:t>
            </a:r>
            <a:r>
              <a:rPr b="0" spc="70" dirty="0">
                <a:latin typeface="GTAmerica-Md"/>
                <a:cs typeface="GTAmerica-Md"/>
              </a:rPr>
              <a:t> </a:t>
            </a:r>
            <a:r>
              <a:rPr b="0" dirty="0">
                <a:latin typeface="GTAmerica-Md"/>
                <a:cs typeface="GTAmerica-Md"/>
              </a:rPr>
              <a:t>that.</a:t>
            </a:r>
            <a:r>
              <a:rPr b="0" spc="70" dirty="0">
                <a:latin typeface="GTAmerica-Md"/>
                <a:cs typeface="GTAmerica-Md"/>
              </a:rPr>
              <a:t> </a:t>
            </a:r>
            <a:r>
              <a:rPr b="0" spc="-25" dirty="0">
                <a:latin typeface="GTAmerica-Md"/>
                <a:cs typeface="GTAmerica-Md"/>
              </a:rPr>
              <a:t>I’d </a:t>
            </a:r>
            <a:r>
              <a:rPr b="0" dirty="0">
                <a:latin typeface="GTAmerica-Md"/>
                <a:cs typeface="GTAmerica-Md"/>
              </a:rPr>
              <a:t>rather</a:t>
            </a:r>
            <a:r>
              <a:rPr b="0" spc="90" dirty="0">
                <a:latin typeface="GTAmerica-Md"/>
                <a:cs typeface="GTAmerica-Md"/>
              </a:rPr>
              <a:t> </a:t>
            </a:r>
            <a:r>
              <a:rPr b="0" dirty="0">
                <a:latin typeface="GTAmerica-Md"/>
                <a:cs typeface="GTAmerica-Md"/>
              </a:rPr>
              <a:t>have</a:t>
            </a:r>
            <a:r>
              <a:rPr b="0" spc="95" dirty="0">
                <a:latin typeface="GTAmerica-Md"/>
                <a:cs typeface="GTAmerica-Md"/>
              </a:rPr>
              <a:t> </a:t>
            </a:r>
            <a:r>
              <a:rPr b="0" dirty="0">
                <a:latin typeface="GTAmerica-Md"/>
                <a:cs typeface="GTAmerica-Md"/>
              </a:rPr>
              <a:t>anecdotes</a:t>
            </a:r>
            <a:r>
              <a:rPr b="0" spc="90" dirty="0">
                <a:latin typeface="GTAmerica-Md"/>
                <a:cs typeface="GTAmerica-Md"/>
              </a:rPr>
              <a:t> </a:t>
            </a:r>
            <a:r>
              <a:rPr b="0" dirty="0">
                <a:latin typeface="GTAmerica-Md"/>
                <a:cs typeface="GTAmerica-Md"/>
              </a:rPr>
              <a:t>about</a:t>
            </a:r>
            <a:r>
              <a:rPr b="0" spc="95" dirty="0">
                <a:latin typeface="GTAmerica-Md"/>
                <a:cs typeface="GTAmerica-Md"/>
              </a:rPr>
              <a:t> </a:t>
            </a:r>
            <a:r>
              <a:rPr b="0" spc="-10" dirty="0">
                <a:latin typeface="GTAmerica-Md"/>
                <a:cs typeface="GTAmerica-Md"/>
              </a:rPr>
              <a:t>people.”</a:t>
            </a:r>
          </a:p>
        </p:txBody>
      </p:sp>
      <p:sp>
        <p:nvSpPr>
          <p:cNvPr id="4" name="object 4"/>
          <p:cNvSpPr txBox="1"/>
          <p:nvPr/>
        </p:nvSpPr>
        <p:spPr>
          <a:xfrm>
            <a:off x="6317003" y="1903530"/>
            <a:ext cx="5057140" cy="3173095"/>
          </a:xfrm>
          <a:prstGeom prst="rect">
            <a:avLst/>
          </a:prstGeom>
        </p:spPr>
        <p:txBody>
          <a:bodyPr vert="horz" wrap="square" lIns="0" tIns="127000" rIns="0" bIns="0" rtlCol="0">
            <a:spAutoFit/>
          </a:bodyPr>
          <a:lstStyle/>
          <a:p>
            <a:pPr marL="65405">
              <a:lnSpc>
                <a:spcPct val="100000"/>
              </a:lnSpc>
              <a:spcBef>
                <a:spcPts val="1000"/>
              </a:spcBef>
            </a:pPr>
            <a:r>
              <a:rPr sz="1800" b="1" dirty="0">
                <a:solidFill>
                  <a:srgbClr val="2E1F63"/>
                </a:solidFill>
                <a:latin typeface="GT America Rg"/>
                <a:cs typeface="GT America Rg"/>
              </a:rPr>
              <a:t>Invite</a:t>
            </a:r>
            <a:r>
              <a:rPr sz="1800" b="1" spc="-55" dirty="0">
                <a:solidFill>
                  <a:srgbClr val="2E1F63"/>
                </a:solidFill>
                <a:latin typeface="GT America Rg"/>
                <a:cs typeface="GT America Rg"/>
              </a:rPr>
              <a:t> </a:t>
            </a:r>
            <a:r>
              <a:rPr sz="1800" b="1" spc="-10" dirty="0">
                <a:solidFill>
                  <a:srgbClr val="2E1F63"/>
                </a:solidFill>
                <a:latin typeface="GT America Rg"/>
                <a:cs typeface="GT America Rg"/>
              </a:rPr>
              <a:t>dialogue</a:t>
            </a:r>
            <a:endParaRPr sz="1800" dirty="0">
              <a:latin typeface="GT America Rg"/>
              <a:cs typeface="GT America Rg"/>
            </a:endParaRPr>
          </a:p>
          <a:p>
            <a:pPr marL="62230" marR="5080" indent="-50165">
              <a:lnSpc>
                <a:spcPct val="100000"/>
              </a:lnSpc>
              <a:spcBef>
                <a:spcPts val="900"/>
              </a:spcBef>
            </a:pPr>
            <a:r>
              <a:rPr sz="1800" dirty="0">
                <a:solidFill>
                  <a:srgbClr val="2E1F63"/>
                </a:solidFill>
                <a:latin typeface="GTAmerica-Md"/>
                <a:cs typeface="GTAmerica-Md"/>
              </a:rPr>
              <a:t>“The</a:t>
            </a:r>
            <a:r>
              <a:rPr sz="1800" spc="10" dirty="0">
                <a:solidFill>
                  <a:srgbClr val="2E1F63"/>
                </a:solidFill>
                <a:latin typeface="GTAmerica-Md"/>
                <a:cs typeface="GTAmerica-Md"/>
              </a:rPr>
              <a:t> </a:t>
            </a:r>
            <a:r>
              <a:rPr sz="1800" dirty="0">
                <a:solidFill>
                  <a:srgbClr val="2E1F63"/>
                </a:solidFill>
                <a:latin typeface="GTAmerica-Md"/>
                <a:cs typeface="GTAmerica-Md"/>
              </a:rPr>
              <a:t>important</a:t>
            </a:r>
            <a:r>
              <a:rPr sz="1800" spc="10" dirty="0">
                <a:solidFill>
                  <a:srgbClr val="2E1F63"/>
                </a:solidFill>
                <a:latin typeface="GTAmerica-Md"/>
                <a:cs typeface="GTAmerica-Md"/>
              </a:rPr>
              <a:t> </a:t>
            </a:r>
            <a:r>
              <a:rPr sz="1800" dirty="0">
                <a:solidFill>
                  <a:srgbClr val="2E1F63"/>
                </a:solidFill>
                <a:latin typeface="GTAmerica-Md"/>
                <a:cs typeface="GTAmerica-Md"/>
              </a:rPr>
              <a:t>thing</a:t>
            </a:r>
            <a:r>
              <a:rPr sz="1800" spc="15" dirty="0">
                <a:solidFill>
                  <a:srgbClr val="2E1F63"/>
                </a:solidFill>
                <a:latin typeface="GTAmerica-Md"/>
                <a:cs typeface="GTAmerica-Md"/>
              </a:rPr>
              <a:t> </a:t>
            </a:r>
            <a:r>
              <a:rPr sz="1800" dirty="0">
                <a:solidFill>
                  <a:srgbClr val="2E1F63"/>
                </a:solidFill>
                <a:latin typeface="GTAmerica-Md"/>
                <a:cs typeface="GTAmerica-Md"/>
              </a:rPr>
              <a:t>is</a:t>
            </a:r>
            <a:r>
              <a:rPr sz="1800" spc="10" dirty="0">
                <a:solidFill>
                  <a:srgbClr val="2E1F63"/>
                </a:solidFill>
                <a:latin typeface="GTAmerica-Md"/>
                <a:cs typeface="GTAmerica-Md"/>
              </a:rPr>
              <a:t> </a:t>
            </a:r>
            <a:r>
              <a:rPr sz="1800" dirty="0">
                <a:solidFill>
                  <a:srgbClr val="2E1F63"/>
                </a:solidFill>
                <a:latin typeface="GTAmerica-Md"/>
                <a:cs typeface="GTAmerica-Md"/>
              </a:rPr>
              <a:t>getting</a:t>
            </a:r>
            <a:r>
              <a:rPr sz="1800" spc="15" dirty="0">
                <a:solidFill>
                  <a:srgbClr val="2E1F63"/>
                </a:solidFill>
                <a:latin typeface="GTAmerica-Md"/>
                <a:cs typeface="GTAmerica-Md"/>
              </a:rPr>
              <a:t> </a:t>
            </a:r>
            <a:r>
              <a:rPr sz="1800" spc="-25" dirty="0">
                <a:solidFill>
                  <a:srgbClr val="2E1F63"/>
                </a:solidFill>
                <a:latin typeface="GTAmerica-Md"/>
                <a:cs typeface="GTAmerica-Md"/>
              </a:rPr>
              <a:t>the </a:t>
            </a:r>
            <a:r>
              <a:rPr sz="1800" dirty="0">
                <a:solidFill>
                  <a:srgbClr val="2E1F63"/>
                </a:solidFill>
                <a:latin typeface="GTAmerica-Md"/>
                <a:cs typeface="GTAmerica-Md"/>
              </a:rPr>
              <a:t>conversation</a:t>
            </a:r>
            <a:r>
              <a:rPr sz="1800" spc="-15" dirty="0">
                <a:solidFill>
                  <a:srgbClr val="2E1F63"/>
                </a:solidFill>
                <a:latin typeface="GTAmerica-Md"/>
                <a:cs typeface="GTAmerica-Md"/>
              </a:rPr>
              <a:t> </a:t>
            </a:r>
            <a:r>
              <a:rPr sz="1800" dirty="0">
                <a:solidFill>
                  <a:srgbClr val="2E1F63"/>
                </a:solidFill>
                <a:latin typeface="GTAmerica-Md"/>
                <a:cs typeface="GTAmerica-Md"/>
              </a:rPr>
              <a:t>going,</a:t>
            </a:r>
            <a:r>
              <a:rPr sz="1800" spc="-15" dirty="0">
                <a:solidFill>
                  <a:srgbClr val="2E1F63"/>
                </a:solidFill>
                <a:latin typeface="GTAmerica-Md"/>
                <a:cs typeface="GTAmerica-Md"/>
              </a:rPr>
              <a:t> </a:t>
            </a:r>
            <a:r>
              <a:rPr sz="1800" dirty="0">
                <a:solidFill>
                  <a:srgbClr val="2E1F63"/>
                </a:solidFill>
                <a:latin typeface="GTAmerica-Md"/>
                <a:cs typeface="GTAmerica-Md"/>
              </a:rPr>
              <a:t>and</a:t>
            </a:r>
            <a:r>
              <a:rPr sz="1800" spc="-15" dirty="0">
                <a:solidFill>
                  <a:srgbClr val="2E1F63"/>
                </a:solidFill>
                <a:latin typeface="GTAmerica-Md"/>
                <a:cs typeface="GTAmerica-Md"/>
              </a:rPr>
              <a:t> </a:t>
            </a:r>
            <a:r>
              <a:rPr sz="1800" dirty="0">
                <a:solidFill>
                  <a:srgbClr val="2E1F63"/>
                </a:solidFill>
                <a:latin typeface="GTAmerica-Md"/>
                <a:cs typeface="GTAmerica-Md"/>
              </a:rPr>
              <a:t>this</a:t>
            </a:r>
            <a:r>
              <a:rPr sz="1800" spc="-15" dirty="0">
                <a:solidFill>
                  <a:srgbClr val="2E1F63"/>
                </a:solidFill>
                <a:latin typeface="GTAmerica-Md"/>
                <a:cs typeface="GTAmerica-Md"/>
              </a:rPr>
              <a:t> </a:t>
            </a:r>
            <a:r>
              <a:rPr sz="1800" dirty="0">
                <a:solidFill>
                  <a:srgbClr val="2E1F63"/>
                </a:solidFill>
                <a:latin typeface="GTAmerica-Md"/>
                <a:cs typeface="GTAmerica-Md"/>
              </a:rPr>
              <a:t>is</a:t>
            </a:r>
            <a:r>
              <a:rPr sz="1800" spc="-15" dirty="0">
                <a:solidFill>
                  <a:srgbClr val="2E1F63"/>
                </a:solidFill>
                <a:latin typeface="GTAmerica-Md"/>
                <a:cs typeface="GTAmerica-Md"/>
              </a:rPr>
              <a:t> </a:t>
            </a:r>
            <a:r>
              <a:rPr sz="1800" dirty="0">
                <a:solidFill>
                  <a:srgbClr val="2E1F63"/>
                </a:solidFill>
                <a:latin typeface="GTAmerica-Md"/>
                <a:cs typeface="GTAmerica-Md"/>
              </a:rPr>
              <a:t>not</a:t>
            </a:r>
            <a:r>
              <a:rPr sz="1800" spc="-15" dirty="0">
                <a:solidFill>
                  <a:srgbClr val="2E1F63"/>
                </a:solidFill>
                <a:latin typeface="GTAmerica-Md"/>
                <a:cs typeface="GTAmerica-Md"/>
              </a:rPr>
              <a:t> </a:t>
            </a:r>
            <a:r>
              <a:rPr sz="1800" spc="-10" dirty="0">
                <a:solidFill>
                  <a:srgbClr val="2E1F63"/>
                </a:solidFill>
                <a:latin typeface="GTAmerica-Md"/>
                <a:cs typeface="GTAmerica-Md"/>
              </a:rPr>
              <a:t>threatening. </a:t>
            </a:r>
            <a:r>
              <a:rPr sz="1800" dirty="0">
                <a:solidFill>
                  <a:srgbClr val="2E1F63"/>
                </a:solidFill>
                <a:latin typeface="GTAmerica-Md"/>
                <a:cs typeface="GTAmerica-Md"/>
              </a:rPr>
              <a:t>It’s</a:t>
            </a:r>
            <a:r>
              <a:rPr sz="1800" spc="-40" dirty="0">
                <a:solidFill>
                  <a:srgbClr val="2E1F63"/>
                </a:solidFill>
                <a:latin typeface="GTAmerica-Md"/>
                <a:cs typeface="GTAmerica-Md"/>
              </a:rPr>
              <a:t> </a:t>
            </a:r>
            <a:r>
              <a:rPr sz="1800" dirty="0">
                <a:solidFill>
                  <a:srgbClr val="2E1F63"/>
                </a:solidFill>
                <a:latin typeface="GTAmerica-Md"/>
                <a:cs typeface="GTAmerica-Md"/>
              </a:rPr>
              <a:t>reassuring</a:t>
            </a:r>
            <a:r>
              <a:rPr sz="1800" spc="-40" dirty="0">
                <a:solidFill>
                  <a:srgbClr val="2E1F63"/>
                </a:solidFill>
                <a:latin typeface="GTAmerica-Md"/>
                <a:cs typeface="GTAmerica-Md"/>
              </a:rPr>
              <a:t> </a:t>
            </a:r>
            <a:r>
              <a:rPr sz="1800" dirty="0">
                <a:solidFill>
                  <a:srgbClr val="2E1F63"/>
                </a:solidFill>
                <a:latin typeface="GTAmerica-Md"/>
                <a:cs typeface="GTAmerica-Md"/>
              </a:rPr>
              <a:t>to</a:t>
            </a:r>
            <a:r>
              <a:rPr sz="1800" spc="-40" dirty="0">
                <a:solidFill>
                  <a:srgbClr val="2E1F63"/>
                </a:solidFill>
                <a:latin typeface="GTAmerica-Md"/>
                <a:cs typeface="GTAmerica-Md"/>
              </a:rPr>
              <a:t> </a:t>
            </a:r>
            <a:r>
              <a:rPr sz="1800" spc="-20" dirty="0">
                <a:solidFill>
                  <a:srgbClr val="2E1F63"/>
                </a:solidFill>
                <a:latin typeface="GTAmerica-Md"/>
                <a:cs typeface="GTAmerica-Md"/>
              </a:rPr>
              <a:t>me.”</a:t>
            </a:r>
            <a:endParaRPr sz="1800" dirty="0">
              <a:latin typeface="GTAmerica-Md"/>
              <a:cs typeface="GTAmerica-Md"/>
            </a:endParaRPr>
          </a:p>
          <a:p>
            <a:pPr>
              <a:lnSpc>
                <a:spcPct val="100000"/>
              </a:lnSpc>
              <a:spcBef>
                <a:spcPts val="60"/>
              </a:spcBef>
            </a:pPr>
            <a:endParaRPr sz="2050" dirty="0">
              <a:latin typeface="GTAmerica-Md"/>
              <a:cs typeface="GTAmerica-Md"/>
            </a:endParaRPr>
          </a:p>
          <a:p>
            <a:pPr marL="65405">
              <a:lnSpc>
                <a:spcPct val="100000"/>
              </a:lnSpc>
            </a:pPr>
            <a:r>
              <a:rPr sz="1800" b="1" spc="-10" dirty="0">
                <a:solidFill>
                  <a:srgbClr val="2E1F63"/>
                </a:solidFill>
                <a:latin typeface="GT America Rg"/>
                <a:cs typeface="GT America Rg"/>
              </a:rPr>
              <a:t>Invoke</a:t>
            </a:r>
            <a:r>
              <a:rPr sz="1800" b="1" spc="-30" dirty="0">
                <a:solidFill>
                  <a:srgbClr val="2E1F63"/>
                </a:solidFill>
                <a:latin typeface="GT America Rg"/>
                <a:cs typeface="GT America Rg"/>
              </a:rPr>
              <a:t> </a:t>
            </a:r>
            <a:r>
              <a:rPr sz="1800" b="1" dirty="0">
                <a:solidFill>
                  <a:srgbClr val="2E1F63"/>
                </a:solidFill>
                <a:latin typeface="GT America Rg"/>
                <a:cs typeface="GT America Rg"/>
              </a:rPr>
              <a:t>a</a:t>
            </a:r>
            <a:r>
              <a:rPr sz="1800" b="1" spc="-30" dirty="0">
                <a:solidFill>
                  <a:srgbClr val="2E1F63"/>
                </a:solidFill>
                <a:latin typeface="GT America Rg"/>
                <a:cs typeface="GT America Rg"/>
              </a:rPr>
              <a:t> </a:t>
            </a:r>
            <a:r>
              <a:rPr sz="1800" b="1" dirty="0">
                <a:solidFill>
                  <a:srgbClr val="2E1F63"/>
                </a:solidFill>
                <a:latin typeface="GT America Rg"/>
                <a:cs typeface="GT America Rg"/>
              </a:rPr>
              <a:t>new</a:t>
            </a:r>
            <a:r>
              <a:rPr sz="1800" b="1" spc="-30" dirty="0">
                <a:solidFill>
                  <a:srgbClr val="2E1F63"/>
                </a:solidFill>
                <a:latin typeface="GT America Rg"/>
                <a:cs typeface="GT America Rg"/>
              </a:rPr>
              <a:t> </a:t>
            </a:r>
            <a:r>
              <a:rPr sz="1800" b="1" spc="-20" dirty="0">
                <a:solidFill>
                  <a:srgbClr val="2E1F63"/>
                </a:solidFill>
                <a:latin typeface="GT America Rg"/>
                <a:cs typeface="GT America Rg"/>
              </a:rPr>
              <a:t>team</a:t>
            </a:r>
            <a:endParaRPr sz="1800" dirty="0">
              <a:latin typeface="GT America Rg"/>
              <a:cs typeface="GT America Rg"/>
            </a:endParaRPr>
          </a:p>
          <a:p>
            <a:pPr marL="64135" marR="17145" indent="-1905">
              <a:lnSpc>
                <a:spcPct val="100000"/>
              </a:lnSpc>
              <a:spcBef>
                <a:spcPts val="900"/>
              </a:spcBef>
            </a:pPr>
            <a:r>
              <a:rPr sz="1800" dirty="0">
                <a:solidFill>
                  <a:srgbClr val="2E1F63"/>
                </a:solidFill>
                <a:latin typeface="GTAmerica-Md"/>
                <a:cs typeface="GTAmerica-Md"/>
              </a:rPr>
              <a:t>Participants</a:t>
            </a:r>
            <a:r>
              <a:rPr sz="1800" spc="-10" dirty="0">
                <a:solidFill>
                  <a:srgbClr val="2E1F63"/>
                </a:solidFill>
                <a:latin typeface="GTAmerica-Md"/>
                <a:cs typeface="GTAmerica-Md"/>
              </a:rPr>
              <a:t> </a:t>
            </a:r>
            <a:r>
              <a:rPr sz="1800" dirty="0">
                <a:solidFill>
                  <a:srgbClr val="2E1F63"/>
                </a:solidFill>
                <a:latin typeface="GTAmerica-Md"/>
                <a:cs typeface="GTAmerica-Md"/>
              </a:rPr>
              <a:t>liked</a:t>
            </a:r>
            <a:r>
              <a:rPr sz="1800" spc="-5" dirty="0">
                <a:solidFill>
                  <a:srgbClr val="2E1F63"/>
                </a:solidFill>
                <a:latin typeface="GTAmerica-Md"/>
                <a:cs typeface="GTAmerica-Md"/>
              </a:rPr>
              <a:t> </a:t>
            </a:r>
            <a:r>
              <a:rPr sz="1800" dirty="0">
                <a:solidFill>
                  <a:srgbClr val="2E1F63"/>
                </a:solidFill>
                <a:latin typeface="GTAmerica-Md"/>
                <a:cs typeface="GTAmerica-Md"/>
              </a:rPr>
              <a:t>the</a:t>
            </a:r>
            <a:r>
              <a:rPr sz="1800" spc="-5" dirty="0">
                <a:solidFill>
                  <a:srgbClr val="2E1F63"/>
                </a:solidFill>
                <a:latin typeface="GTAmerica-Md"/>
                <a:cs typeface="GTAmerica-Md"/>
              </a:rPr>
              <a:t> </a:t>
            </a:r>
            <a:r>
              <a:rPr sz="1800" dirty="0">
                <a:solidFill>
                  <a:srgbClr val="2E1F63"/>
                </a:solidFill>
                <a:latin typeface="GTAmerica-Md"/>
                <a:cs typeface="GTAmerica-Md"/>
              </a:rPr>
              <a:t>inclusivity</a:t>
            </a:r>
            <a:r>
              <a:rPr sz="1800" spc="-10" dirty="0">
                <a:solidFill>
                  <a:srgbClr val="2E1F63"/>
                </a:solidFill>
                <a:latin typeface="GTAmerica-Md"/>
                <a:cs typeface="GTAmerica-Md"/>
              </a:rPr>
              <a:t> </a:t>
            </a:r>
            <a:r>
              <a:rPr sz="1800" dirty="0">
                <a:solidFill>
                  <a:srgbClr val="2E1F63"/>
                </a:solidFill>
                <a:latin typeface="GTAmerica-Md"/>
                <a:cs typeface="GTAmerica-Md"/>
              </a:rPr>
              <a:t>of</a:t>
            </a:r>
            <a:r>
              <a:rPr sz="1800" spc="-5" dirty="0">
                <a:solidFill>
                  <a:srgbClr val="2E1F63"/>
                </a:solidFill>
                <a:latin typeface="GTAmerica-Md"/>
                <a:cs typeface="GTAmerica-Md"/>
              </a:rPr>
              <a:t> </a:t>
            </a:r>
            <a:r>
              <a:rPr sz="1800" dirty="0">
                <a:solidFill>
                  <a:srgbClr val="2E1F63"/>
                </a:solidFill>
                <a:latin typeface="GTAmerica-Md"/>
                <a:cs typeface="GTAmerica-Md"/>
              </a:rPr>
              <a:t>framing</a:t>
            </a:r>
            <a:r>
              <a:rPr sz="1800" spc="-5" dirty="0">
                <a:solidFill>
                  <a:srgbClr val="2E1F63"/>
                </a:solidFill>
                <a:latin typeface="GTAmerica-Md"/>
                <a:cs typeface="GTAmerica-Md"/>
              </a:rPr>
              <a:t> </a:t>
            </a:r>
            <a:r>
              <a:rPr sz="1800" spc="-25" dirty="0">
                <a:solidFill>
                  <a:srgbClr val="2E1F63"/>
                </a:solidFill>
                <a:latin typeface="GTAmerica-Md"/>
                <a:cs typeface="GTAmerica-Md"/>
              </a:rPr>
              <a:t>the </a:t>
            </a:r>
            <a:r>
              <a:rPr sz="1800" dirty="0">
                <a:solidFill>
                  <a:srgbClr val="2E1F63"/>
                </a:solidFill>
                <a:latin typeface="GTAmerica-Md"/>
                <a:cs typeface="GTAmerica-Md"/>
              </a:rPr>
              <a:t>conversation</a:t>
            </a:r>
            <a:r>
              <a:rPr sz="1800" spc="-30" dirty="0">
                <a:solidFill>
                  <a:srgbClr val="2E1F63"/>
                </a:solidFill>
                <a:latin typeface="GTAmerica-Md"/>
                <a:cs typeface="GTAmerica-Md"/>
              </a:rPr>
              <a:t> </a:t>
            </a:r>
            <a:r>
              <a:rPr sz="1800" dirty="0">
                <a:solidFill>
                  <a:srgbClr val="2E1F63"/>
                </a:solidFill>
                <a:latin typeface="GTAmerica-Md"/>
                <a:cs typeface="GTAmerica-Md"/>
              </a:rPr>
              <a:t>around</a:t>
            </a:r>
            <a:r>
              <a:rPr sz="1800" spc="-25" dirty="0">
                <a:solidFill>
                  <a:srgbClr val="2E1F63"/>
                </a:solidFill>
                <a:latin typeface="GTAmerica-Md"/>
                <a:cs typeface="GTAmerica-Md"/>
              </a:rPr>
              <a:t> </a:t>
            </a:r>
            <a:r>
              <a:rPr sz="1800" spc="-10" dirty="0">
                <a:solidFill>
                  <a:srgbClr val="2E1F63"/>
                </a:solidFill>
                <a:latin typeface="GTAmerica-Md"/>
                <a:cs typeface="GTAmerica-Md"/>
              </a:rPr>
              <a:t>“we”</a:t>
            </a:r>
            <a:r>
              <a:rPr sz="1800" spc="-25" dirty="0">
                <a:solidFill>
                  <a:srgbClr val="2E1F63"/>
                </a:solidFill>
                <a:latin typeface="GTAmerica-Md"/>
                <a:cs typeface="GTAmerica-Md"/>
              </a:rPr>
              <a:t> </a:t>
            </a:r>
            <a:r>
              <a:rPr sz="1800" dirty="0">
                <a:solidFill>
                  <a:srgbClr val="2E1F63"/>
                </a:solidFill>
                <a:latin typeface="GTAmerica-Md"/>
                <a:cs typeface="GTAmerica-Md"/>
              </a:rPr>
              <a:t>and</a:t>
            </a:r>
            <a:r>
              <a:rPr sz="1800" spc="-25" dirty="0">
                <a:solidFill>
                  <a:srgbClr val="2E1F63"/>
                </a:solidFill>
                <a:latin typeface="GTAmerica-Md"/>
                <a:cs typeface="GTAmerica-Md"/>
              </a:rPr>
              <a:t> </a:t>
            </a:r>
            <a:r>
              <a:rPr sz="1800" dirty="0">
                <a:solidFill>
                  <a:srgbClr val="2E1F63"/>
                </a:solidFill>
                <a:latin typeface="GTAmerica-Md"/>
                <a:cs typeface="GTAmerica-Md"/>
              </a:rPr>
              <a:t>naming</a:t>
            </a:r>
            <a:r>
              <a:rPr sz="1800" spc="-25" dirty="0">
                <a:solidFill>
                  <a:srgbClr val="2E1F63"/>
                </a:solidFill>
                <a:latin typeface="GTAmerica-Md"/>
                <a:cs typeface="GTAmerica-Md"/>
              </a:rPr>
              <a:t> </a:t>
            </a:r>
            <a:r>
              <a:rPr sz="1800" dirty="0">
                <a:solidFill>
                  <a:srgbClr val="2E1F63"/>
                </a:solidFill>
                <a:latin typeface="GTAmerica-Md"/>
                <a:cs typeface="GTAmerica-Md"/>
              </a:rPr>
              <a:t>all</a:t>
            </a:r>
            <a:r>
              <a:rPr sz="1800" spc="-25" dirty="0">
                <a:solidFill>
                  <a:srgbClr val="2E1F63"/>
                </a:solidFill>
                <a:latin typeface="GTAmerica-Md"/>
                <a:cs typeface="GTAmerica-Md"/>
              </a:rPr>
              <a:t> the </a:t>
            </a:r>
            <a:r>
              <a:rPr sz="1800" dirty="0">
                <a:solidFill>
                  <a:srgbClr val="2E1F63"/>
                </a:solidFill>
                <a:latin typeface="GTAmerica-Md"/>
                <a:cs typeface="GTAmerica-Md"/>
              </a:rPr>
              <a:t>players</a:t>
            </a:r>
            <a:r>
              <a:rPr sz="1800" spc="-40" dirty="0">
                <a:solidFill>
                  <a:srgbClr val="2E1F63"/>
                </a:solidFill>
                <a:latin typeface="GTAmerica-Md"/>
                <a:cs typeface="GTAmerica-Md"/>
              </a:rPr>
              <a:t> </a:t>
            </a:r>
            <a:r>
              <a:rPr sz="1800" dirty="0">
                <a:solidFill>
                  <a:srgbClr val="2E1F63"/>
                </a:solidFill>
                <a:latin typeface="GTAmerica-Md"/>
                <a:cs typeface="GTAmerica-Md"/>
              </a:rPr>
              <a:t>relevant</a:t>
            </a:r>
            <a:r>
              <a:rPr sz="1800" spc="-40" dirty="0">
                <a:solidFill>
                  <a:srgbClr val="2E1F63"/>
                </a:solidFill>
                <a:latin typeface="GTAmerica-Md"/>
                <a:cs typeface="GTAmerica-Md"/>
              </a:rPr>
              <a:t> </a:t>
            </a:r>
            <a:r>
              <a:rPr sz="1800" dirty="0">
                <a:solidFill>
                  <a:srgbClr val="2E1F63"/>
                </a:solidFill>
                <a:latin typeface="GTAmerica-Md"/>
                <a:cs typeface="GTAmerica-Md"/>
              </a:rPr>
              <a:t>to</a:t>
            </a:r>
            <a:r>
              <a:rPr sz="1800" spc="-35" dirty="0">
                <a:solidFill>
                  <a:srgbClr val="2E1F63"/>
                </a:solidFill>
                <a:latin typeface="GTAmerica-Md"/>
                <a:cs typeface="GTAmerica-Md"/>
              </a:rPr>
              <a:t> </a:t>
            </a:r>
            <a:r>
              <a:rPr sz="1800" dirty="0">
                <a:solidFill>
                  <a:srgbClr val="2E1F63"/>
                </a:solidFill>
                <a:latin typeface="GTAmerica-Md"/>
                <a:cs typeface="GTAmerica-Md"/>
              </a:rPr>
              <a:t>the</a:t>
            </a:r>
            <a:r>
              <a:rPr sz="1800" spc="-40" dirty="0">
                <a:solidFill>
                  <a:srgbClr val="2E1F63"/>
                </a:solidFill>
                <a:latin typeface="GTAmerica-Md"/>
                <a:cs typeface="GTAmerica-Md"/>
              </a:rPr>
              <a:t> </a:t>
            </a:r>
            <a:r>
              <a:rPr sz="1800" dirty="0">
                <a:solidFill>
                  <a:srgbClr val="2E1F63"/>
                </a:solidFill>
                <a:latin typeface="GTAmerica-Md"/>
                <a:cs typeface="GTAmerica-Md"/>
              </a:rPr>
              <a:t>conversation</a:t>
            </a:r>
            <a:r>
              <a:rPr sz="1800" spc="-35" dirty="0">
                <a:solidFill>
                  <a:srgbClr val="2E1F63"/>
                </a:solidFill>
                <a:latin typeface="GTAmerica-Md"/>
                <a:cs typeface="GTAmerica-Md"/>
              </a:rPr>
              <a:t> </a:t>
            </a:r>
            <a:r>
              <a:rPr sz="1800" spc="-10" dirty="0">
                <a:solidFill>
                  <a:srgbClr val="2E1F63"/>
                </a:solidFill>
                <a:latin typeface="GTAmerica-Md"/>
                <a:cs typeface="GTAmerica-Md"/>
              </a:rPr>
              <a:t>(patients, </a:t>
            </a:r>
            <a:r>
              <a:rPr sz="1800" dirty="0">
                <a:solidFill>
                  <a:srgbClr val="2E1F63"/>
                </a:solidFill>
                <a:latin typeface="GTAmerica-Md"/>
                <a:cs typeface="GTAmerica-Md"/>
              </a:rPr>
              <a:t>loved</a:t>
            </a:r>
            <a:r>
              <a:rPr sz="1800" spc="-25" dirty="0">
                <a:solidFill>
                  <a:srgbClr val="2E1F63"/>
                </a:solidFill>
                <a:latin typeface="GTAmerica-Md"/>
                <a:cs typeface="GTAmerica-Md"/>
              </a:rPr>
              <a:t> </a:t>
            </a:r>
            <a:r>
              <a:rPr sz="1800" dirty="0">
                <a:solidFill>
                  <a:srgbClr val="2E1F63"/>
                </a:solidFill>
                <a:latin typeface="GTAmerica-Md"/>
                <a:cs typeface="GTAmerica-Md"/>
              </a:rPr>
              <a:t>ones,</a:t>
            </a:r>
            <a:r>
              <a:rPr sz="1800" spc="-25" dirty="0">
                <a:solidFill>
                  <a:srgbClr val="2E1F63"/>
                </a:solidFill>
                <a:latin typeface="GTAmerica-Md"/>
                <a:cs typeface="GTAmerica-Md"/>
              </a:rPr>
              <a:t> </a:t>
            </a:r>
            <a:r>
              <a:rPr sz="1800" dirty="0">
                <a:solidFill>
                  <a:srgbClr val="2E1F63"/>
                </a:solidFill>
                <a:latin typeface="GTAmerica-Md"/>
                <a:cs typeface="GTAmerica-Md"/>
              </a:rPr>
              <a:t>care</a:t>
            </a:r>
            <a:r>
              <a:rPr sz="1800" spc="-25" dirty="0">
                <a:solidFill>
                  <a:srgbClr val="2E1F63"/>
                </a:solidFill>
                <a:latin typeface="GTAmerica-Md"/>
                <a:cs typeface="GTAmerica-Md"/>
              </a:rPr>
              <a:t> </a:t>
            </a:r>
            <a:r>
              <a:rPr sz="1800" spc="-10" dirty="0">
                <a:solidFill>
                  <a:srgbClr val="2E1F63"/>
                </a:solidFill>
                <a:latin typeface="GTAmerica-Md"/>
                <a:cs typeface="GTAmerica-Md"/>
              </a:rPr>
              <a:t>team).</a:t>
            </a:r>
            <a:endParaRPr sz="1800" dirty="0">
              <a:latin typeface="GTAmerica-Md"/>
              <a:cs typeface="GTAmerica-Md"/>
            </a:endParaRPr>
          </a:p>
        </p:txBody>
      </p:sp>
    </p:spTree>
    <p:extLst>
      <p:ext uri="{BB962C8B-B14F-4D97-AF65-F5344CB8AC3E}">
        <p14:creationId xmlns:p14="http://schemas.microsoft.com/office/powerpoint/2010/main" val="414291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06847"/>
            <a:ext cx="10515600" cy="566822"/>
          </a:xfrm>
          <a:prstGeom prst="rect">
            <a:avLst/>
          </a:prstGeom>
        </p:spPr>
        <p:txBody>
          <a:bodyPr vert="horz" wrap="square" lIns="0" tIns="12700" rIns="0" bIns="0" rtlCol="0">
            <a:spAutoFit/>
          </a:bodyPr>
          <a:lstStyle/>
          <a:p>
            <a:pPr marL="12700">
              <a:lnSpc>
                <a:spcPct val="100000"/>
              </a:lnSpc>
              <a:spcBef>
                <a:spcPts val="100"/>
              </a:spcBef>
            </a:pPr>
            <a:r>
              <a:rPr dirty="0">
                <a:solidFill>
                  <a:srgbClr val="163B6A"/>
                </a:solidFill>
                <a:latin typeface="Helvetica" pitchFamily="2" charset="0"/>
              </a:rPr>
              <a:t>What</a:t>
            </a:r>
            <a:r>
              <a:rPr spc="-30" dirty="0">
                <a:solidFill>
                  <a:srgbClr val="163B6A"/>
                </a:solidFill>
                <a:latin typeface="Helvetica" pitchFamily="2" charset="0"/>
              </a:rPr>
              <a:t> </a:t>
            </a:r>
            <a:r>
              <a:rPr dirty="0">
                <a:solidFill>
                  <a:srgbClr val="163B6A"/>
                </a:solidFill>
                <a:latin typeface="Helvetica" pitchFamily="2" charset="0"/>
              </a:rPr>
              <a:t>serious</a:t>
            </a:r>
            <a:r>
              <a:rPr spc="-25" dirty="0">
                <a:solidFill>
                  <a:srgbClr val="163B6A"/>
                </a:solidFill>
                <a:latin typeface="Helvetica" pitchFamily="2" charset="0"/>
              </a:rPr>
              <a:t> </a:t>
            </a:r>
            <a:r>
              <a:rPr dirty="0">
                <a:solidFill>
                  <a:srgbClr val="163B6A"/>
                </a:solidFill>
                <a:latin typeface="Helvetica" pitchFamily="2" charset="0"/>
              </a:rPr>
              <a:t>illness</a:t>
            </a:r>
            <a:r>
              <a:rPr spc="-30" dirty="0">
                <a:solidFill>
                  <a:srgbClr val="163B6A"/>
                </a:solidFill>
                <a:latin typeface="Helvetica" pitchFamily="2" charset="0"/>
              </a:rPr>
              <a:t> </a:t>
            </a:r>
            <a:r>
              <a:rPr dirty="0">
                <a:solidFill>
                  <a:srgbClr val="163B6A"/>
                </a:solidFill>
                <a:latin typeface="Helvetica" pitchFamily="2" charset="0"/>
              </a:rPr>
              <a:t>providers</a:t>
            </a:r>
            <a:r>
              <a:rPr spc="-25" dirty="0">
                <a:solidFill>
                  <a:srgbClr val="163B6A"/>
                </a:solidFill>
                <a:latin typeface="Helvetica" pitchFamily="2" charset="0"/>
              </a:rPr>
              <a:t> </a:t>
            </a:r>
            <a:r>
              <a:rPr spc="-20" dirty="0">
                <a:solidFill>
                  <a:srgbClr val="163B6A"/>
                </a:solidFill>
                <a:latin typeface="Helvetica" pitchFamily="2" charset="0"/>
              </a:rPr>
              <a:t>said</a:t>
            </a:r>
          </a:p>
        </p:txBody>
      </p:sp>
      <p:sp>
        <p:nvSpPr>
          <p:cNvPr id="3" name="object 3"/>
          <p:cNvSpPr txBox="1"/>
          <p:nvPr/>
        </p:nvSpPr>
        <p:spPr>
          <a:xfrm>
            <a:off x="897583" y="1903530"/>
            <a:ext cx="5128895" cy="2517140"/>
          </a:xfrm>
          <a:prstGeom prst="rect">
            <a:avLst/>
          </a:prstGeom>
        </p:spPr>
        <p:txBody>
          <a:bodyPr vert="horz" wrap="square" lIns="0" tIns="127000" rIns="0" bIns="0" rtlCol="0">
            <a:spAutoFit/>
          </a:bodyPr>
          <a:lstStyle/>
          <a:p>
            <a:pPr marL="40005">
              <a:lnSpc>
                <a:spcPct val="100000"/>
              </a:lnSpc>
              <a:spcBef>
                <a:spcPts val="1000"/>
              </a:spcBef>
            </a:pPr>
            <a:r>
              <a:rPr sz="1800" b="1" spc="-20" dirty="0">
                <a:solidFill>
                  <a:srgbClr val="2E1F63"/>
                </a:solidFill>
                <a:latin typeface="GT America Rg"/>
                <a:cs typeface="GT America Rg"/>
              </a:rPr>
              <a:t>They’re</a:t>
            </a:r>
            <a:r>
              <a:rPr sz="1800" b="1" spc="-70" dirty="0">
                <a:solidFill>
                  <a:srgbClr val="2E1F63"/>
                </a:solidFill>
                <a:latin typeface="GT America Rg"/>
                <a:cs typeface="GT America Rg"/>
              </a:rPr>
              <a:t> </a:t>
            </a:r>
            <a:r>
              <a:rPr sz="1800" b="1" spc="-20" dirty="0">
                <a:solidFill>
                  <a:srgbClr val="2E1F63"/>
                </a:solidFill>
                <a:latin typeface="GT America Rg"/>
                <a:cs typeface="GT America Rg"/>
              </a:rPr>
              <a:t>hesitate</a:t>
            </a:r>
            <a:r>
              <a:rPr sz="1800" b="1" spc="-55" dirty="0">
                <a:solidFill>
                  <a:srgbClr val="2E1F63"/>
                </a:solidFill>
                <a:latin typeface="GT America Rg"/>
                <a:cs typeface="GT America Rg"/>
              </a:rPr>
              <a:t> </a:t>
            </a:r>
            <a:r>
              <a:rPr sz="1800" b="1" dirty="0">
                <a:solidFill>
                  <a:srgbClr val="2E1F63"/>
                </a:solidFill>
                <a:latin typeface="GT America Rg"/>
                <a:cs typeface="GT America Rg"/>
              </a:rPr>
              <a:t>to</a:t>
            </a:r>
            <a:r>
              <a:rPr sz="1800" b="1" spc="-55" dirty="0">
                <a:solidFill>
                  <a:srgbClr val="2E1F63"/>
                </a:solidFill>
                <a:latin typeface="GT America Rg"/>
                <a:cs typeface="GT America Rg"/>
              </a:rPr>
              <a:t> </a:t>
            </a:r>
            <a:r>
              <a:rPr sz="1800" b="1" spc="-20" dirty="0">
                <a:solidFill>
                  <a:srgbClr val="2E1F63"/>
                </a:solidFill>
                <a:latin typeface="GT America Rg"/>
                <a:cs typeface="GT America Rg"/>
              </a:rPr>
              <a:t>initiate</a:t>
            </a:r>
            <a:r>
              <a:rPr sz="1800" b="1" spc="-55" dirty="0">
                <a:solidFill>
                  <a:srgbClr val="2E1F63"/>
                </a:solidFill>
                <a:latin typeface="GT America Rg"/>
                <a:cs typeface="GT America Rg"/>
              </a:rPr>
              <a:t> </a:t>
            </a:r>
            <a:r>
              <a:rPr sz="1800" b="1" spc="-10" dirty="0">
                <a:solidFill>
                  <a:srgbClr val="2E1F63"/>
                </a:solidFill>
                <a:latin typeface="GT America Rg"/>
                <a:cs typeface="GT America Rg"/>
              </a:rPr>
              <a:t>these</a:t>
            </a:r>
            <a:r>
              <a:rPr sz="1800" b="1" spc="-55" dirty="0">
                <a:solidFill>
                  <a:srgbClr val="2E1F63"/>
                </a:solidFill>
                <a:latin typeface="GT America Rg"/>
                <a:cs typeface="GT America Rg"/>
              </a:rPr>
              <a:t> </a:t>
            </a:r>
            <a:r>
              <a:rPr sz="1800" b="1" spc="-20" dirty="0">
                <a:solidFill>
                  <a:srgbClr val="2E1F63"/>
                </a:solidFill>
                <a:latin typeface="GT America Rg"/>
                <a:cs typeface="GT America Rg"/>
              </a:rPr>
              <a:t>conversations.</a:t>
            </a:r>
            <a:endParaRPr sz="1800" dirty="0">
              <a:latin typeface="GT America Rg"/>
              <a:cs typeface="GT America Rg"/>
            </a:endParaRPr>
          </a:p>
          <a:p>
            <a:pPr marL="64769" marR="139700" indent="-52705">
              <a:lnSpc>
                <a:spcPct val="100000"/>
              </a:lnSpc>
              <a:spcBef>
                <a:spcPts val="900"/>
              </a:spcBef>
            </a:pPr>
            <a:r>
              <a:rPr sz="1800" dirty="0">
                <a:solidFill>
                  <a:srgbClr val="2E1F63"/>
                </a:solidFill>
                <a:latin typeface="GTAmerica-Md"/>
                <a:cs typeface="GTAmerica-Md"/>
              </a:rPr>
              <a:t>“We</a:t>
            </a:r>
            <a:r>
              <a:rPr sz="1800" spc="-15" dirty="0">
                <a:solidFill>
                  <a:srgbClr val="2E1F63"/>
                </a:solidFill>
                <a:latin typeface="GTAmerica-Md"/>
                <a:cs typeface="GTAmerica-Md"/>
              </a:rPr>
              <a:t> </a:t>
            </a:r>
            <a:r>
              <a:rPr sz="1800" dirty="0">
                <a:solidFill>
                  <a:srgbClr val="2E1F63"/>
                </a:solidFill>
                <a:latin typeface="GTAmerica-Md"/>
                <a:cs typeface="GTAmerica-Md"/>
              </a:rPr>
              <a:t>get</a:t>
            </a:r>
            <a:r>
              <a:rPr sz="1800" spc="-15" dirty="0">
                <a:solidFill>
                  <a:srgbClr val="2E1F63"/>
                </a:solidFill>
                <a:latin typeface="GTAmerica-Md"/>
                <a:cs typeface="GTAmerica-Md"/>
              </a:rPr>
              <a:t> </a:t>
            </a:r>
            <a:r>
              <a:rPr sz="1800" dirty="0">
                <a:solidFill>
                  <a:srgbClr val="2E1F63"/>
                </a:solidFill>
                <a:latin typeface="GTAmerica-Md"/>
                <a:cs typeface="GTAmerica-Md"/>
              </a:rPr>
              <a:t>a</a:t>
            </a:r>
            <a:r>
              <a:rPr sz="1800" spc="-15" dirty="0">
                <a:solidFill>
                  <a:srgbClr val="2E1F63"/>
                </a:solidFill>
                <a:latin typeface="GTAmerica-Md"/>
                <a:cs typeface="GTAmerica-Md"/>
              </a:rPr>
              <a:t> </a:t>
            </a:r>
            <a:r>
              <a:rPr sz="1800" dirty="0">
                <a:solidFill>
                  <a:srgbClr val="2E1F63"/>
                </a:solidFill>
                <a:latin typeface="GTAmerica-Md"/>
                <a:cs typeface="GTAmerica-Md"/>
              </a:rPr>
              <a:t>lot</a:t>
            </a:r>
            <a:r>
              <a:rPr sz="1800" spc="-15" dirty="0">
                <a:solidFill>
                  <a:srgbClr val="2E1F63"/>
                </a:solidFill>
                <a:latin typeface="GTAmerica-Md"/>
                <a:cs typeface="GTAmerica-Md"/>
              </a:rPr>
              <a:t> </a:t>
            </a:r>
            <a:r>
              <a:rPr sz="1800" dirty="0">
                <a:solidFill>
                  <a:srgbClr val="2E1F63"/>
                </a:solidFill>
                <a:latin typeface="GTAmerica-Md"/>
                <a:cs typeface="GTAmerica-Md"/>
              </a:rPr>
              <a:t>of</a:t>
            </a:r>
            <a:r>
              <a:rPr sz="1800" spc="-10" dirty="0">
                <a:solidFill>
                  <a:srgbClr val="2E1F63"/>
                </a:solidFill>
                <a:latin typeface="GTAmerica-Md"/>
                <a:cs typeface="GTAmerica-Md"/>
              </a:rPr>
              <a:t> </a:t>
            </a:r>
            <a:r>
              <a:rPr sz="1800" dirty="0">
                <a:solidFill>
                  <a:srgbClr val="2E1F63"/>
                </a:solidFill>
                <a:latin typeface="GTAmerica-Md"/>
                <a:cs typeface="GTAmerica-Md"/>
              </a:rPr>
              <a:t>backlash</a:t>
            </a:r>
            <a:r>
              <a:rPr sz="1800" spc="-15" dirty="0">
                <a:solidFill>
                  <a:srgbClr val="2E1F63"/>
                </a:solidFill>
                <a:latin typeface="GTAmerica-Md"/>
                <a:cs typeface="GTAmerica-Md"/>
              </a:rPr>
              <a:t> </a:t>
            </a:r>
            <a:r>
              <a:rPr sz="1800" dirty="0">
                <a:solidFill>
                  <a:srgbClr val="2E1F63"/>
                </a:solidFill>
                <a:latin typeface="GTAmerica-Md"/>
                <a:cs typeface="GTAmerica-Md"/>
              </a:rPr>
              <a:t>from</a:t>
            </a:r>
            <a:r>
              <a:rPr sz="1800" spc="-15" dirty="0">
                <a:solidFill>
                  <a:srgbClr val="2E1F63"/>
                </a:solidFill>
                <a:latin typeface="GTAmerica-Md"/>
                <a:cs typeface="GTAmerica-Md"/>
              </a:rPr>
              <a:t> </a:t>
            </a:r>
            <a:r>
              <a:rPr sz="1800" dirty="0">
                <a:solidFill>
                  <a:srgbClr val="2E1F63"/>
                </a:solidFill>
                <a:latin typeface="GTAmerica-Md"/>
                <a:cs typeface="GTAmerica-Md"/>
              </a:rPr>
              <a:t>our</a:t>
            </a:r>
            <a:r>
              <a:rPr sz="1800" spc="-15" dirty="0">
                <a:solidFill>
                  <a:srgbClr val="2E1F63"/>
                </a:solidFill>
                <a:latin typeface="GTAmerica-Md"/>
                <a:cs typeface="GTAmerica-Md"/>
              </a:rPr>
              <a:t> </a:t>
            </a:r>
            <a:r>
              <a:rPr sz="1800" dirty="0">
                <a:solidFill>
                  <a:srgbClr val="2E1F63"/>
                </a:solidFill>
                <a:latin typeface="GTAmerica-Md"/>
                <a:cs typeface="GTAmerica-Md"/>
              </a:rPr>
              <a:t>patients;</a:t>
            </a:r>
            <a:r>
              <a:rPr sz="1800" spc="-10" dirty="0">
                <a:solidFill>
                  <a:srgbClr val="2E1F63"/>
                </a:solidFill>
                <a:latin typeface="GTAmerica-Md"/>
                <a:cs typeface="GTAmerica-Md"/>
              </a:rPr>
              <a:t> </a:t>
            </a:r>
            <a:r>
              <a:rPr sz="1800" spc="-25" dirty="0">
                <a:solidFill>
                  <a:srgbClr val="2E1F63"/>
                </a:solidFill>
                <a:latin typeface="GTAmerica-Md"/>
                <a:cs typeface="GTAmerica-Md"/>
              </a:rPr>
              <a:t>it’s </a:t>
            </a:r>
            <a:r>
              <a:rPr sz="1800" dirty="0">
                <a:solidFill>
                  <a:srgbClr val="2E1F63"/>
                </a:solidFill>
                <a:latin typeface="GTAmerica-Md"/>
                <a:cs typeface="GTAmerica-Md"/>
              </a:rPr>
              <a:t>hard</a:t>
            </a:r>
            <a:r>
              <a:rPr sz="1800" spc="-5" dirty="0">
                <a:solidFill>
                  <a:srgbClr val="2E1F63"/>
                </a:solidFill>
                <a:latin typeface="GTAmerica-Md"/>
                <a:cs typeface="GTAmerica-Md"/>
              </a:rPr>
              <a:t> </a:t>
            </a:r>
            <a:r>
              <a:rPr sz="1800" dirty="0">
                <a:solidFill>
                  <a:srgbClr val="2E1F63"/>
                </a:solidFill>
                <a:latin typeface="GTAmerica-Md"/>
                <a:cs typeface="GTAmerica-Md"/>
              </a:rPr>
              <a:t>to</a:t>
            </a:r>
            <a:r>
              <a:rPr sz="1800" spc="-5" dirty="0">
                <a:solidFill>
                  <a:srgbClr val="2E1F63"/>
                </a:solidFill>
                <a:latin typeface="GTAmerica-Md"/>
                <a:cs typeface="GTAmerica-Md"/>
              </a:rPr>
              <a:t> </a:t>
            </a:r>
            <a:r>
              <a:rPr sz="1800" dirty="0">
                <a:solidFill>
                  <a:srgbClr val="2E1F63"/>
                </a:solidFill>
                <a:latin typeface="GTAmerica-Md"/>
                <a:cs typeface="GTAmerica-Md"/>
              </a:rPr>
              <a:t>bring</a:t>
            </a:r>
            <a:r>
              <a:rPr sz="1800" spc="-5" dirty="0">
                <a:solidFill>
                  <a:srgbClr val="2E1F63"/>
                </a:solidFill>
                <a:latin typeface="GTAmerica-Md"/>
                <a:cs typeface="GTAmerica-Md"/>
              </a:rPr>
              <a:t> </a:t>
            </a:r>
            <a:r>
              <a:rPr sz="1800" dirty="0">
                <a:solidFill>
                  <a:srgbClr val="2E1F63"/>
                </a:solidFill>
                <a:latin typeface="GTAmerica-Md"/>
                <a:cs typeface="GTAmerica-Md"/>
              </a:rPr>
              <a:t>it</a:t>
            </a:r>
            <a:r>
              <a:rPr sz="1800" spc="-5" dirty="0">
                <a:solidFill>
                  <a:srgbClr val="2E1F63"/>
                </a:solidFill>
                <a:latin typeface="GTAmerica-Md"/>
                <a:cs typeface="GTAmerica-Md"/>
              </a:rPr>
              <a:t> </a:t>
            </a:r>
            <a:r>
              <a:rPr sz="1800" spc="-25" dirty="0">
                <a:solidFill>
                  <a:srgbClr val="2E1F63"/>
                </a:solidFill>
                <a:latin typeface="GTAmerica-Md"/>
                <a:cs typeface="GTAmerica-Md"/>
              </a:rPr>
              <a:t>up”</a:t>
            </a:r>
            <a:endParaRPr sz="1800" dirty="0">
              <a:latin typeface="GTAmerica-Md"/>
              <a:cs typeface="GTAmerica-Md"/>
            </a:endParaRPr>
          </a:p>
          <a:p>
            <a:pPr marL="70485" marR="589280" indent="-30480">
              <a:lnSpc>
                <a:spcPct val="100000"/>
              </a:lnSpc>
              <a:spcBef>
                <a:spcPts val="1800"/>
              </a:spcBef>
            </a:pPr>
            <a:r>
              <a:rPr sz="1800" b="1" spc="-10" dirty="0">
                <a:solidFill>
                  <a:srgbClr val="2E1F63"/>
                </a:solidFill>
                <a:latin typeface="GT America Rg"/>
                <a:cs typeface="GT America Rg"/>
              </a:rPr>
              <a:t>These</a:t>
            </a:r>
            <a:r>
              <a:rPr sz="1800" b="1" spc="-75" dirty="0">
                <a:solidFill>
                  <a:srgbClr val="2E1F63"/>
                </a:solidFill>
                <a:latin typeface="GT America Rg"/>
                <a:cs typeface="GT America Rg"/>
              </a:rPr>
              <a:t> </a:t>
            </a:r>
            <a:r>
              <a:rPr sz="1800" b="1" spc="-20" dirty="0">
                <a:solidFill>
                  <a:srgbClr val="2E1F63"/>
                </a:solidFill>
                <a:latin typeface="GT America Rg"/>
                <a:cs typeface="GT America Rg"/>
              </a:rPr>
              <a:t>providers</a:t>
            </a:r>
            <a:r>
              <a:rPr sz="1800" b="1" spc="-65" dirty="0">
                <a:solidFill>
                  <a:srgbClr val="2E1F63"/>
                </a:solidFill>
                <a:latin typeface="GT America Rg"/>
                <a:cs typeface="GT America Rg"/>
              </a:rPr>
              <a:t> </a:t>
            </a:r>
            <a:r>
              <a:rPr sz="1800" b="1" spc="-10" dirty="0">
                <a:solidFill>
                  <a:srgbClr val="2E1F63"/>
                </a:solidFill>
                <a:latin typeface="GT America Rg"/>
                <a:cs typeface="GT America Rg"/>
              </a:rPr>
              <a:t>want</a:t>
            </a:r>
            <a:r>
              <a:rPr sz="1800" b="1" spc="-65" dirty="0">
                <a:solidFill>
                  <a:srgbClr val="2E1F63"/>
                </a:solidFill>
                <a:latin typeface="GT America Rg"/>
                <a:cs typeface="GT America Rg"/>
              </a:rPr>
              <a:t> </a:t>
            </a:r>
            <a:r>
              <a:rPr sz="1800" b="1" spc="-10" dirty="0">
                <a:solidFill>
                  <a:srgbClr val="2E1F63"/>
                </a:solidFill>
                <a:latin typeface="GT America Rg"/>
                <a:cs typeface="GT America Rg"/>
              </a:rPr>
              <a:t>their</a:t>
            </a:r>
            <a:r>
              <a:rPr sz="1800" b="1" spc="-65" dirty="0">
                <a:solidFill>
                  <a:srgbClr val="2E1F63"/>
                </a:solidFill>
                <a:latin typeface="GT America Rg"/>
                <a:cs typeface="GT America Rg"/>
              </a:rPr>
              <a:t> </a:t>
            </a:r>
            <a:r>
              <a:rPr sz="1800" b="1" spc="-20" dirty="0">
                <a:solidFill>
                  <a:srgbClr val="2E1F63"/>
                </a:solidFill>
                <a:latin typeface="GT America Rg"/>
                <a:cs typeface="GT America Rg"/>
              </a:rPr>
              <a:t>expertise</a:t>
            </a:r>
            <a:r>
              <a:rPr sz="1800" b="1" spc="-65" dirty="0">
                <a:solidFill>
                  <a:srgbClr val="2E1F63"/>
                </a:solidFill>
                <a:latin typeface="GT America Rg"/>
                <a:cs typeface="GT America Rg"/>
              </a:rPr>
              <a:t> </a:t>
            </a:r>
            <a:r>
              <a:rPr sz="1800" b="1" dirty="0">
                <a:solidFill>
                  <a:srgbClr val="2E1F63"/>
                </a:solidFill>
                <a:latin typeface="GT America Rg"/>
                <a:cs typeface="GT America Rg"/>
              </a:rPr>
              <a:t>to</a:t>
            </a:r>
            <a:r>
              <a:rPr sz="1800" b="1" spc="-60" dirty="0">
                <a:solidFill>
                  <a:srgbClr val="2E1F63"/>
                </a:solidFill>
                <a:latin typeface="GT America Rg"/>
                <a:cs typeface="GT America Rg"/>
              </a:rPr>
              <a:t> </a:t>
            </a:r>
            <a:r>
              <a:rPr sz="1800" b="1" spc="-25" dirty="0">
                <a:solidFill>
                  <a:srgbClr val="2E1F63"/>
                </a:solidFill>
                <a:latin typeface="GT America Rg"/>
                <a:cs typeface="GT America Rg"/>
              </a:rPr>
              <a:t>be </a:t>
            </a:r>
            <a:r>
              <a:rPr sz="1800" b="1" spc="-10" dirty="0">
                <a:solidFill>
                  <a:srgbClr val="2E1F63"/>
                </a:solidFill>
                <a:latin typeface="GT America Rg"/>
                <a:cs typeface="GT America Rg"/>
              </a:rPr>
              <a:t>acknowledged.</a:t>
            </a:r>
            <a:endParaRPr sz="1800" dirty="0">
              <a:latin typeface="GT America Rg"/>
              <a:cs typeface="GT America Rg"/>
            </a:endParaRPr>
          </a:p>
          <a:p>
            <a:pPr marL="56515" marR="59690" indent="-44450">
              <a:lnSpc>
                <a:spcPct val="100000"/>
              </a:lnSpc>
              <a:spcBef>
                <a:spcPts val="900"/>
              </a:spcBef>
            </a:pPr>
            <a:r>
              <a:rPr sz="1800" dirty="0">
                <a:solidFill>
                  <a:srgbClr val="2E1F63"/>
                </a:solidFill>
                <a:latin typeface="GTAmerica-Md"/>
                <a:cs typeface="GTAmerica-Md"/>
              </a:rPr>
              <a:t>“They</a:t>
            </a:r>
            <a:r>
              <a:rPr sz="1800" spc="-25" dirty="0">
                <a:solidFill>
                  <a:srgbClr val="2E1F63"/>
                </a:solidFill>
                <a:latin typeface="GTAmerica-Md"/>
                <a:cs typeface="GTAmerica-Md"/>
              </a:rPr>
              <a:t> </a:t>
            </a:r>
            <a:r>
              <a:rPr sz="1800" dirty="0">
                <a:solidFill>
                  <a:srgbClr val="2E1F63"/>
                </a:solidFill>
                <a:latin typeface="GTAmerica-Md"/>
                <a:cs typeface="GTAmerica-Md"/>
              </a:rPr>
              <a:t>don’t</a:t>
            </a:r>
            <a:r>
              <a:rPr sz="1800" spc="-10" dirty="0">
                <a:solidFill>
                  <a:srgbClr val="2E1F63"/>
                </a:solidFill>
                <a:latin typeface="GTAmerica-Md"/>
                <a:cs typeface="GTAmerica-Md"/>
              </a:rPr>
              <a:t> </a:t>
            </a:r>
            <a:r>
              <a:rPr sz="1800" dirty="0">
                <a:solidFill>
                  <a:srgbClr val="2E1F63"/>
                </a:solidFill>
                <a:latin typeface="GTAmerica-Md"/>
                <a:cs typeface="GTAmerica-Md"/>
              </a:rPr>
              <a:t>understand</a:t>
            </a:r>
            <a:r>
              <a:rPr sz="1800" spc="-10" dirty="0">
                <a:solidFill>
                  <a:srgbClr val="2E1F63"/>
                </a:solidFill>
                <a:latin typeface="GTAmerica-Md"/>
                <a:cs typeface="GTAmerica-Md"/>
              </a:rPr>
              <a:t> </a:t>
            </a:r>
            <a:r>
              <a:rPr sz="1800" dirty="0">
                <a:solidFill>
                  <a:srgbClr val="2E1F63"/>
                </a:solidFill>
                <a:latin typeface="GTAmerica-Md"/>
                <a:cs typeface="GTAmerica-Md"/>
              </a:rPr>
              <a:t>the</a:t>
            </a:r>
            <a:r>
              <a:rPr sz="1800" spc="-10" dirty="0">
                <a:solidFill>
                  <a:srgbClr val="2E1F63"/>
                </a:solidFill>
                <a:latin typeface="GTAmerica-Md"/>
                <a:cs typeface="GTAmerica-Md"/>
              </a:rPr>
              <a:t> </a:t>
            </a:r>
            <a:r>
              <a:rPr sz="1800" dirty="0">
                <a:solidFill>
                  <a:srgbClr val="2E1F63"/>
                </a:solidFill>
                <a:latin typeface="GTAmerica-Md"/>
                <a:cs typeface="GTAmerica-Md"/>
              </a:rPr>
              <a:t>extremes</a:t>
            </a:r>
            <a:r>
              <a:rPr sz="1800" spc="-10" dirty="0">
                <a:solidFill>
                  <a:srgbClr val="2E1F63"/>
                </a:solidFill>
                <a:latin typeface="GTAmerica-Md"/>
                <a:cs typeface="GTAmerica-Md"/>
              </a:rPr>
              <a:t> </a:t>
            </a:r>
            <a:r>
              <a:rPr sz="1800" dirty="0">
                <a:solidFill>
                  <a:srgbClr val="2E1F63"/>
                </a:solidFill>
                <a:latin typeface="GTAmerica-Md"/>
                <a:cs typeface="GTAmerica-Md"/>
              </a:rPr>
              <a:t>we</a:t>
            </a:r>
            <a:r>
              <a:rPr sz="1800" spc="-10" dirty="0">
                <a:solidFill>
                  <a:srgbClr val="2E1F63"/>
                </a:solidFill>
                <a:latin typeface="GTAmerica-Md"/>
                <a:cs typeface="GTAmerica-Md"/>
              </a:rPr>
              <a:t> </a:t>
            </a:r>
            <a:r>
              <a:rPr sz="1800" dirty="0">
                <a:solidFill>
                  <a:srgbClr val="2E1F63"/>
                </a:solidFill>
                <a:latin typeface="GTAmerica-Md"/>
                <a:cs typeface="GTAmerica-Md"/>
              </a:rPr>
              <a:t>can</a:t>
            </a:r>
            <a:r>
              <a:rPr sz="1800" spc="-10" dirty="0">
                <a:solidFill>
                  <a:srgbClr val="2E1F63"/>
                </a:solidFill>
                <a:latin typeface="GTAmerica-Md"/>
                <a:cs typeface="GTAmerica-Md"/>
              </a:rPr>
              <a:t> </a:t>
            </a:r>
            <a:r>
              <a:rPr sz="1800" spc="-25" dirty="0">
                <a:solidFill>
                  <a:srgbClr val="2E1F63"/>
                </a:solidFill>
                <a:latin typeface="GTAmerica-Md"/>
                <a:cs typeface="GTAmerica-Md"/>
              </a:rPr>
              <a:t>go </a:t>
            </a:r>
            <a:r>
              <a:rPr sz="1800" dirty="0">
                <a:solidFill>
                  <a:srgbClr val="2E1F63"/>
                </a:solidFill>
                <a:latin typeface="GTAmerica-Md"/>
                <a:cs typeface="GTAmerica-Md"/>
              </a:rPr>
              <a:t>to</a:t>
            </a:r>
            <a:r>
              <a:rPr sz="1800" spc="-20" dirty="0">
                <a:solidFill>
                  <a:srgbClr val="2E1F63"/>
                </a:solidFill>
                <a:latin typeface="GTAmerica-Md"/>
                <a:cs typeface="GTAmerica-Md"/>
              </a:rPr>
              <a:t> </a:t>
            </a:r>
            <a:r>
              <a:rPr sz="1800" dirty="0">
                <a:solidFill>
                  <a:srgbClr val="2E1F63"/>
                </a:solidFill>
                <a:latin typeface="GTAmerica-Md"/>
                <a:cs typeface="GTAmerica-Md"/>
              </a:rPr>
              <a:t>keep</a:t>
            </a:r>
            <a:r>
              <a:rPr sz="1800" spc="-15" dirty="0">
                <a:solidFill>
                  <a:srgbClr val="2E1F63"/>
                </a:solidFill>
                <a:latin typeface="GTAmerica-Md"/>
                <a:cs typeface="GTAmerica-Md"/>
              </a:rPr>
              <a:t> </a:t>
            </a:r>
            <a:r>
              <a:rPr sz="1800" dirty="0">
                <a:solidFill>
                  <a:srgbClr val="2E1F63"/>
                </a:solidFill>
                <a:latin typeface="GTAmerica-Md"/>
                <a:cs typeface="GTAmerica-Md"/>
              </a:rPr>
              <a:t>them</a:t>
            </a:r>
            <a:r>
              <a:rPr sz="1800" spc="-15" dirty="0">
                <a:solidFill>
                  <a:srgbClr val="2E1F63"/>
                </a:solidFill>
                <a:latin typeface="GTAmerica-Md"/>
                <a:cs typeface="GTAmerica-Md"/>
              </a:rPr>
              <a:t> </a:t>
            </a:r>
            <a:r>
              <a:rPr sz="1800" spc="-10" dirty="0">
                <a:solidFill>
                  <a:srgbClr val="2E1F63"/>
                </a:solidFill>
                <a:latin typeface="GTAmerica-Md"/>
                <a:cs typeface="GTAmerica-Md"/>
              </a:rPr>
              <a:t>alive”</a:t>
            </a:r>
            <a:endParaRPr sz="1800" dirty="0">
              <a:latin typeface="GTAmerica-Md"/>
              <a:cs typeface="GTAmerica-Md"/>
            </a:endParaRPr>
          </a:p>
        </p:txBody>
      </p:sp>
      <p:sp>
        <p:nvSpPr>
          <p:cNvPr id="4" name="object 4"/>
          <p:cNvSpPr txBox="1"/>
          <p:nvPr/>
        </p:nvSpPr>
        <p:spPr>
          <a:xfrm>
            <a:off x="6398385" y="1948107"/>
            <a:ext cx="5073650" cy="2967479"/>
          </a:xfrm>
          <a:prstGeom prst="rect">
            <a:avLst/>
          </a:prstGeom>
        </p:spPr>
        <p:txBody>
          <a:bodyPr vert="horz" wrap="square" lIns="0" tIns="12700" rIns="0" bIns="0" rtlCol="0">
            <a:spAutoFit/>
          </a:bodyPr>
          <a:lstStyle/>
          <a:p>
            <a:pPr marL="60325" marR="5080" indent="-20955">
              <a:lnSpc>
                <a:spcPct val="100000"/>
              </a:lnSpc>
              <a:spcBef>
                <a:spcPts val="100"/>
              </a:spcBef>
            </a:pPr>
            <a:r>
              <a:rPr sz="1800" b="1" spc="-10" dirty="0">
                <a:solidFill>
                  <a:srgbClr val="2E1F63"/>
                </a:solidFill>
                <a:latin typeface="GT America Rg"/>
                <a:cs typeface="GT America Rg"/>
              </a:rPr>
              <a:t>They</a:t>
            </a:r>
            <a:r>
              <a:rPr sz="1800" b="1" spc="-100" dirty="0">
                <a:solidFill>
                  <a:srgbClr val="2E1F63"/>
                </a:solidFill>
                <a:latin typeface="GT America Rg"/>
                <a:cs typeface="GT America Rg"/>
              </a:rPr>
              <a:t> </a:t>
            </a:r>
            <a:r>
              <a:rPr sz="1800" b="1" dirty="0">
                <a:solidFill>
                  <a:srgbClr val="2E1F63"/>
                </a:solidFill>
                <a:latin typeface="GT America Rg"/>
                <a:cs typeface="GT America Rg"/>
              </a:rPr>
              <a:t>worry</a:t>
            </a:r>
            <a:r>
              <a:rPr sz="1800" b="1" spc="-85" dirty="0">
                <a:solidFill>
                  <a:srgbClr val="2E1F63"/>
                </a:solidFill>
                <a:latin typeface="GT America Rg"/>
                <a:cs typeface="GT America Rg"/>
              </a:rPr>
              <a:t> </a:t>
            </a:r>
            <a:r>
              <a:rPr sz="1800" b="1" spc="-20" dirty="0">
                <a:solidFill>
                  <a:srgbClr val="2E1F63"/>
                </a:solidFill>
                <a:latin typeface="GT America Rg"/>
                <a:cs typeface="GT America Rg"/>
              </a:rPr>
              <a:t>patients</a:t>
            </a:r>
            <a:r>
              <a:rPr sz="1800" b="1" spc="-85" dirty="0">
                <a:solidFill>
                  <a:srgbClr val="2E1F63"/>
                </a:solidFill>
                <a:latin typeface="GT America Rg"/>
                <a:cs typeface="GT America Rg"/>
              </a:rPr>
              <a:t> </a:t>
            </a:r>
            <a:r>
              <a:rPr sz="1800" b="1" dirty="0">
                <a:solidFill>
                  <a:srgbClr val="2E1F63"/>
                </a:solidFill>
                <a:latin typeface="GT America Rg"/>
                <a:cs typeface="GT America Rg"/>
              </a:rPr>
              <a:t>will</a:t>
            </a:r>
            <a:r>
              <a:rPr sz="1800" b="1" spc="-90" dirty="0">
                <a:solidFill>
                  <a:srgbClr val="2E1F63"/>
                </a:solidFill>
                <a:latin typeface="GT America Rg"/>
                <a:cs typeface="GT America Rg"/>
              </a:rPr>
              <a:t> </a:t>
            </a:r>
            <a:r>
              <a:rPr sz="1800" b="1" spc="-10" dirty="0">
                <a:solidFill>
                  <a:srgbClr val="2E1F63"/>
                </a:solidFill>
                <a:latin typeface="GT America Rg"/>
                <a:cs typeface="GT America Rg"/>
              </a:rPr>
              <a:t>choose</a:t>
            </a:r>
            <a:r>
              <a:rPr sz="1800" b="1" spc="-85" dirty="0">
                <a:solidFill>
                  <a:srgbClr val="2E1F63"/>
                </a:solidFill>
                <a:latin typeface="GT America Rg"/>
                <a:cs typeface="GT America Rg"/>
              </a:rPr>
              <a:t> </a:t>
            </a:r>
            <a:r>
              <a:rPr sz="1800" b="1" dirty="0">
                <a:solidFill>
                  <a:srgbClr val="2E1F63"/>
                </a:solidFill>
                <a:latin typeface="GT America Rg"/>
                <a:cs typeface="GT America Rg"/>
              </a:rPr>
              <a:t>care</a:t>
            </a:r>
            <a:r>
              <a:rPr sz="1800" b="1" spc="-85" dirty="0">
                <a:solidFill>
                  <a:srgbClr val="2E1F63"/>
                </a:solidFill>
                <a:latin typeface="GT America Rg"/>
                <a:cs typeface="GT America Rg"/>
              </a:rPr>
              <a:t> </a:t>
            </a:r>
            <a:r>
              <a:rPr sz="1800" b="1" spc="-10" dirty="0">
                <a:solidFill>
                  <a:srgbClr val="2E1F63"/>
                </a:solidFill>
                <a:latin typeface="GT America Rg"/>
                <a:cs typeface="GT America Rg"/>
              </a:rPr>
              <a:t>they</a:t>
            </a:r>
            <a:r>
              <a:rPr sz="1800" b="1" spc="-85" dirty="0">
                <a:solidFill>
                  <a:srgbClr val="2E1F63"/>
                </a:solidFill>
                <a:latin typeface="GT America Rg"/>
                <a:cs typeface="GT America Rg"/>
              </a:rPr>
              <a:t> </a:t>
            </a:r>
            <a:r>
              <a:rPr sz="1800" b="1" spc="-20" dirty="0">
                <a:solidFill>
                  <a:srgbClr val="2E1F63"/>
                </a:solidFill>
                <a:latin typeface="GT America Rg"/>
                <a:cs typeface="GT America Rg"/>
              </a:rPr>
              <a:t>don’t </a:t>
            </a:r>
            <a:r>
              <a:rPr sz="1800" b="1" spc="-10" dirty="0">
                <a:solidFill>
                  <a:srgbClr val="2E1F63"/>
                </a:solidFill>
                <a:latin typeface="GT America Rg"/>
                <a:cs typeface="GT America Rg"/>
              </a:rPr>
              <a:t>want</a:t>
            </a:r>
            <a:r>
              <a:rPr sz="1800" b="1" spc="-85" dirty="0">
                <a:solidFill>
                  <a:srgbClr val="2E1F63"/>
                </a:solidFill>
                <a:latin typeface="GT America Rg"/>
                <a:cs typeface="GT America Rg"/>
              </a:rPr>
              <a:t> </a:t>
            </a:r>
            <a:r>
              <a:rPr sz="1800" b="1" dirty="0">
                <a:solidFill>
                  <a:srgbClr val="2E1F63"/>
                </a:solidFill>
                <a:latin typeface="GT America Rg"/>
                <a:cs typeface="GT America Rg"/>
              </a:rPr>
              <a:t>to</a:t>
            </a:r>
            <a:r>
              <a:rPr sz="1800" b="1" spc="-85" dirty="0">
                <a:solidFill>
                  <a:srgbClr val="2E1F63"/>
                </a:solidFill>
                <a:latin typeface="GT America Rg"/>
                <a:cs typeface="GT America Rg"/>
              </a:rPr>
              <a:t> </a:t>
            </a:r>
            <a:r>
              <a:rPr sz="1800" b="1" spc="-10" dirty="0">
                <a:solidFill>
                  <a:srgbClr val="2E1F63"/>
                </a:solidFill>
                <a:latin typeface="GT America Rg"/>
                <a:cs typeface="GT America Rg"/>
              </a:rPr>
              <a:t>prescribe.</a:t>
            </a:r>
            <a:endParaRPr sz="1800" dirty="0">
              <a:latin typeface="GT America Rg"/>
              <a:cs typeface="GT America Rg"/>
            </a:endParaRPr>
          </a:p>
          <a:p>
            <a:pPr marL="63500" marR="34925" indent="-51435">
              <a:lnSpc>
                <a:spcPct val="100000"/>
              </a:lnSpc>
              <a:spcBef>
                <a:spcPts val="900"/>
              </a:spcBef>
            </a:pPr>
            <a:r>
              <a:rPr sz="1800" dirty="0">
                <a:solidFill>
                  <a:srgbClr val="2E1F63"/>
                </a:solidFill>
                <a:latin typeface="GTAmerica-Md"/>
                <a:cs typeface="GTAmerica-Md"/>
              </a:rPr>
              <a:t>“My</a:t>
            </a:r>
            <a:r>
              <a:rPr sz="1800" spc="-25" dirty="0">
                <a:solidFill>
                  <a:srgbClr val="2E1F63"/>
                </a:solidFill>
                <a:latin typeface="GTAmerica-Md"/>
                <a:cs typeface="GTAmerica-Md"/>
              </a:rPr>
              <a:t> </a:t>
            </a:r>
            <a:r>
              <a:rPr sz="1800" dirty="0">
                <a:solidFill>
                  <a:srgbClr val="2E1F63"/>
                </a:solidFill>
                <a:latin typeface="GTAmerica-Md"/>
                <a:cs typeface="GTAmerica-Md"/>
              </a:rPr>
              <a:t>initial</a:t>
            </a:r>
            <a:r>
              <a:rPr sz="1800" spc="-10" dirty="0">
                <a:solidFill>
                  <a:srgbClr val="2E1F63"/>
                </a:solidFill>
                <a:latin typeface="GTAmerica-Md"/>
                <a:cs typeface="GTAmerica-Md"/>
              </a:rPr>
              <a:t> </a:t>
            </a:r>
            <a:r>
              <a:rPr sz="1800" dirty="0">
                <a:solidFill>
                  <a:srgbClr val="2E1F63"/>
                </a:solidFill>
                <a:latin typeface="GTAmerica-Md"/>
                <a:cs typeface="GTAmerica-Md"/>
              </a:rPr>
              <a:t>reaction</a:t>
            </a:r>
            <a:r>
              <a:rPr sz="1800" spc="-15" dirty="0">
                <a:solidFill>
                  <a:srgbClr val="2E1F63"/>
                </a:solidFill>
                <a:latin typeface="GTAmerica-Md"/>
                <a:cs typeface="GTAmerica-Md"/>
              </a:rPr>
              <a:t> </a:t>
            </a:r>
            <a:r>
              <a:rPr sz="1800" dirty="0">
                <a:solidFill>
                  <a:srgbClr val="2E1F63"/>
                </a:solidFill>
                <a:latin typeface="GTAmerica-Md"/>
                <a:cs typeface="GTAmerica-Md"/>
              </a:rPr>
              <a:t>[is]</a:t>
            </a:r>
            <a:r>
              <a:rPr sz="1800" spc="-10" dirty="0">
                <a:solidFill>
                  <a:srgbClr val="2E1F63"/>
                </a:solidFill>
                <a:latin typeface="GTAmerica-Md"/>
                <a:cs typeface="GTAmerica-Md"/>
              </a:rPr>
              <a:t> </a:t>
            </a:r>
            <a:r>
              <a:rPr sz="1800" dirty="0">
                <a:solidFill>
                  <a:srgbClr val="2E1F63"/>
                </a:solidFill>
                <a:latin typeface="GTAmerica-Md"/>
                <a:cs typeface="GTAmerica-Md"/>
              </a:rPr>
              <a:t>people</a:t>
            </a:r>
            <a:r>
              <a:rPr sz="1800" spc="-15" dirty="0">
                <a:solidFill>
                  <a:srgbClr val="2E1F63"/>
                </a:solidFill>
                <a:latin typeface="GTAmerica-Md"/>
                <a:cs typeface="GTAmerica-Md"/>
              </a:rPr>
              <a:t> </a:t>
            </a:r>
            <a:r>
              <a:rPr sz="1800" dirty="0">
                <a:solidFill>
                  <a:srgbClr val="2E1F63"/>
                </a:solidFill>
                <a:latin typeface="GTAmerica-Md"/>
                <a:cs typeface="GTAmerica-Md"/>
              </a:rPr>
              <a:t>are</a:t>
            </a:r>
            <a:r>
              <a:rPr sz="1800" spc="-10" dirty="0">
                <a:solidFill>
                  <a:srgbClr val="2E1F63"/>
                </a:solidFill>
                <a:latin typeface="GTAmerica-Md"/>
                <a:cs typeface="GTAmerica-Md"/>
              </a:rPr>
              <a:t> sugarcoating </a:t>
            </a:r>
            <a:r>
              <a:rPr sz="1800" dirty="0">
                <a:solidFill>
                  <a:srgbClr val="2E1F63"/>
                </a:solidFill>
                <a:latin typeface="GTAmerica-Md"/>
                <a:cs typeface="GTAmerica-Md"/>
              </a:rPr>
              <a:t>it</a:t>
            </a:r>
            <a:r>
              <a:rPr sz="1800" spc="-35" dirty="0">
                <a:solidFill>
                  <a:srgbClr val="2E1F63"/>
                </a:solidFill>
                <a:latin typeface="GTAmerica-Md"/>
                <a:cs typeface="GTAmerica-Md"/>
              </a:rPr>
              <a:t> </a:t>
            </a:r>
            <a:r>
              <a:rPr sz="1800" dirty="0">
                <a:solidFill>
                  <a:srgbClr val="2E1F63"/>
                </a:solidFill>
                <a:latin typeface="GTAmerica-Md"/>
                <a:cs typeface="GTAmerica-Md"/>
              </a:rPr>
              <a:t>and</a:t>
            </a:r>
            <a:r>
              <a:rPr sz="1800" spc="-20" dirty="0">
                <a:solidFill>
                  <a:srgbClr val="2E1F63"/>
                </a:solidFill>
                <a:latin typeface="GTAmerica-Md"/>
                <a:cs typeface="GTAmerica-Md"/>
              </a:rPr>
              <a:t> </a:t>
            </a:r>
            <a:r>
              <a:rPr sz="1800" dirty="0">
                <a:solidFill>
                  <a:srgbClr val="2E1F63"/>
                </a:solidFill>
                <a:latin typeface="GTAmerica-Md"/>
                <a:cs typeface="GTAmerica-Md"/>
              </a:rPr>
              <a:t>being</a:t>
            </a:r>
            <a:r>
              <a:rPr sz="1800" spc="-25" dirty="0">
                <a:solidFill>
                  <a:srgbClr val="2E1F63"/>
                </a:solidFill>
                <a:latin typeface="GTAmerica-Md"/>
                <a:cs typeface="GTAmerica-Md"/>
              </a:rPr>
              <a:t> </a:t>
            </a:r>
            <a:r>
              <a:rPr sz="1800" dirty="0">
                <a:solidFill>
                  <a:srgbClr val="2E1F63"/>
                </a:solidFill>
                <a:latin typeface="GTAmerica-Md"/>
                <a:cs typeface="GTAmerica-Md"/>
              </a:rPr>
              <a:t>ambiguous</a:t>
            </a:r>
            <a:r>
              <a:rPr sz="1800" spc="-20" dirty="0">
                <a:solidFill>
                  <a:srgbClr val="2E1F63"/>
                </a:solidFill>
                <a:latin typeface="GTAmerica-Md"/>
                <a:cs typeface="GTAmerica-Md"/>
              </a:rPr>
              <a:t> </a:t>
            </a:r>
            <a:r>
              <a:rPr sz="1800" dirty="0">
                <a:solidFill>
                  <a:srgbClr val="2E1F63"/>
                </a:solidFill>
                <a:latin typeface="GTAmerica-Md"/>
                <a:cs typeface="GTAmerica-Md"/>
              </a:rPr>
              <a:t>like,</a:t>
            </a:r>
            <a:r>
              <a:rPr sz="1800" spc="-20" dirty="0">
                <a:solidFill>
                  <a:srgbClr val="2E1F63"/>
                </a:solidFill>
                <a:latin typeface="GTAmerica-Md"/>
                <a:cs typeface="GTAmerica-Md"/>
              </a:rPr>
              <a:t> ‘We’re</a:t>
            </a:r>
            <a:r>
              <a:rPr sz="1800" spc="-25" dirty="0">
                <a:solidFill>
                  <a:srgbClr val="2E1F63"/>
                </a:solidFill>
                <a:latin typeface="GTAmerica-Md"/>
                <a:cs typeface="GTAmerica-Md"/>
              </a:rPr>
              <a:t> </a:t>
            </a:r>
            <a:r>
              <a:rPr sz="1800" dirty="0">
                <a:solidFill>
                  <a:srgbClr val="2E1F63"/>
                </a:solidFill>
                <a:latin typeface="GTAmerica-Md"/>
                <a:cs typeface="GTAmerica-Md"/>
              </a:rPr>
              <a:t>all</a:t>
            </a:r>
            <a:r>
              <a:rPr sz="1800" spc="-20" dirty="0">
                <a:solidFill>
                  <a:srgbClr val="2E1F63"/>
                </a:solidFill>
                <a:latin typeface="GTAmerica-Md"/>
                <a:cs typeface="GTAmerica-Md"/>
              </a:rPr>
              <a:t> </a:t>
            </a:r>
            <a:r>
              <a:rPr sz="1800" dirty="0">
                <a:solidFill>
                  <a:srgbClr val="2E1F63"/>
                </a:solidFill>
                <a:latin typeface="GTAmerica-Md"/>
                <a:cs typeface="GTAmerica-Md"/>
              </a:rPr>
              <a:t>here</a:t>
            </a:r>
            <a:r>
              <a:rPr sz="1800" spc="-20" dirty="0">
                <a:solidFill>
                  <a:srgbClr val="2E1F63"/>
                </a:solidFill>
                <a:latin typeface="GTAmerica-Md"/>
                <a:cs typeface="GTAmerica-Md"/>
              </a:rPr>
              <a:t> </a:t>
            </a:r>
            <a:r>
              <a:rPr sz="1800" spc="-25" dirty="0">
                <a:solidFill>
                  <a:srgbClr val="2E1F63"/>
                </a:solidFill>
                <a:latin typeface="GTAmerica-Md"/>
                <a:cs typeface="GTAmerica-Md"/>
              </a:rPr>
              <a:t>to </a:t>
            </a:r>
            <a:r>
              <a:rPr sz="1800" dirty="0">
                <a:solidFill>
                  <a:srgbClr val="2E1F63"/>
                </a:solidFill>
                <a:latin typeface="GTAmerica-Md"/>
                <a:cs typeface="GTAmerica-Md"/>
              </a:rPr>
              <a:t>do</a:t>
            </a:r>
            <a:r>
              <a:rPr sz="1800" spc="-30" dirty="0">
                <a:solidFill>
                  <a:srgbClr val="2E1F63"/>
                </a:solidFill>
                <a:latin typeface="GTAmerica-Md"/>
                <a:cs typeface="GTAmerica-Md"/>
              </a:rPr>
              <a:t> </a:t>
            </a:r>
            <a:r>
              <a:rPr sz="1800" dirty="0">
                <a:solidFill>
                  <a:srgbClr val="2E1F63"/>
                </a:solidFill>
                <a:latin typeface="GTAmerica-Md"/>
                <a:cs typeface="GTAmerica-Md"/>
              </a:rPr>
              <a:t>whatever</a:t>
            </a:r>
            <a:r>
              <a:rPr sz="1800" spc="-25" dirty="0">
                <a:solidFill>
                  <a:srgbClr val="2E1F63"/>
                </a:solidFill>
                <a:latin typeface="GTAmerica-Md"/>
                <a:cs typeface="GTAmerica-Md"/>
              </a:rPr>
              <a:t> </a:t>
            </a:r>
            <a:r>
              <a:rPr sz="1800" dirty="0">
                <a:solidFill>
                  <a:srgbClr val="2E1F63"/>
                </a:solidFill>
                <a:latin typeface="GTAmerica-Md"/>
                <a:cs typeface="GTAmerica-Md"/>
              </a:rPr>
              <a:t>you</a:t>
            </a:r>
            <a:r>
              <a:rPr sz="1800" spc="-25" dirty="0">
                <a:solidFill>
                  <a:srgbClr val="2E1F63"/>
                </a:solidFill>
                <a:latin typeface="GTAmerica-Md"/>
                <a:cs typeface="GTAmerica-Md"/>
              </a:rPr>
              <a:t> </a:t>
            </a:r>
            <a:r>
              <a:rPr sz="1800" spc="-10" dirty="0">
                <a:solidFill>
                  <a:srgbClr val="2E1F63"/>
                </a:solidFill>
                <a:latin typeface="GTAmerica-Md"/>
                <a:cs typeface="GTAmerica-Md"/>
              </a:rPr>
              <a:t>want.’”</a:t>
            </a:r>
            <a:endParaRPr sz="1800" dirty="0">
              <a:latin typeface="GTAmerica-Md"/>
              <a:cs typeface="GTAmerica-Md"/>
            </a:endParaRPr>
          </a:p>
          <a:p>
            <a:pPr marL="69215" marR="188595" indent="-29845">
              <a:lnSpc>
                <a:spcPct val="100000"/>
              </a:lnSpc>
              <a:spcBef>
                <a:spcPts val="1800"/>
              </a:spcBef>
            </a:pPr>
            <a:r>
              <a:rPr sz="1800" b="1" dirty="0">
                <a:solidFill>
                  <a:srgbClr val="2E1F63"/>
                </a:solidFill>
                <a:latin typeface="GT America Rg"/>
                <a:cs typeface="GT America Rg"/>
              </a:rPr>
              <a:t>They</a:t>
            </a:r>
            <a:r>
              <a:rPr sz="1800" b="1" spc="-15" dirty="0">
                <a:solidFill>
                  <a:srgbClr val="2E1F63"/>
                </a:solidFill>
                <a:latin typeface="GT America Rg"/>
                <a:cs typeface="GT America Rg"/>
              </a:rPr>
              <a:t> </a:t>
            </a:r>
            <a:r>
              <a:rPr sz="1800" b="1" dirty="0">
                <a:solidFill>
                  <a:srgbClr val="2E1F63"/>
                </a:solidFill>
                <a:latin typeface="GT America Rg"/>
                <a:cs typeface="GT America Rg"/>
              </a:rPr>
              <a:t>agreed</a:t>
            </a:r>
            <a:r>
              <a:rPr sz="1800" b="1" spc="-15" dirty="0">
                <a:solidFill>
                  <a:srgbClr val="2E1F63"/>
                </a:solidFill>
                <a:latin typeface="GT America Rg"/>
                <a:cs typeface="GT America Rg"/>
              </a:rPr>
              <a:t> </a:t>
            </a:r>
            <a:r>
              <a:rPr sz="1800" b="1" dirty="0">
                <a:solidFill>
                  <a:srgbClr val="2E1F63"/>
                </a:solidFill>
                <a:latin typeface="GT America Rg"/>
                <a:cs typeface="GT America Rg"/>
              </a:rPr>
              <a:t>on</a:t>
            </a:r>
            <a:r>
              <a:rPr sz="1800" b="1" spc="-15" dirty="0">
                <a:solidFill>
                  <a:srgbClr val="2E1F63"/>
                </a:solidFill>
                <a:latin typeface="GT America Rg"/>
                <a:cs typeface="GT America Rg"/>
              </a:rPr>
              <a:t> </a:t>
            </a:r>
            <a:r>
              <a:rPr sz="1800" b="1" dirty="0">
                <a:solidFill>
                  <a:srgbClr val="2E1F63"/>
                </a:solidFill>
                <a:latin typeface="GT America Rg"/>
                <a:cs typeface="GT America Rg"/>
              </a:rPr>
              <a:t>what</a:t>
            </a:r>
            <a:r>
              <a:rPr sz="1800" b="1" spc="-15" dirty="0">
                <a:solidFill>
                  <a:srgbClr val="2E1F63"/>
                </a:solidFill>
                <a:latin typeface="GT America Rg"/>
                <a:cs typeface="GT America Rg"/>
              </a:rPr>
              <a:t> </a:t>
            </a:r>
            <a:r>
              <a:rPr sz="1800" b="1" dirty="0">
                <a:solidFill>
                  <a:srgbClr val="2E1F63"/>
                </a:solidFill>
                <a:latin typeface="GT America Rg"/>
                <a:cs typeface="GT America Rg"/>
              </a:rPr>
              <a:t>hospice</a:t>
            </a:r>
            <a:r>
              <a:rPr sz="1800" b="1" spc="-15" dirty="0">
                <a:solidFill>
                  <a:srgbClr val="2E1F63"/>
                </a:solidFill>
                <a:latin typeface="GT America Rg"/>
                <a:cs typeface="GT America Rg"/>
              </a:rPr>
              <a:t> </a:t>
            </a:r>
            <a:r>
              <a:rPr sz="1800" b="1" dirty="0">
                <a:solidFill>
                  <a:srgbClr val="2E1F63"/>
                </a:solidFill>
                <a:latin typeface="GT America Rg"/>
                <a:cs typeface="GT America Rg"/>
              </a:rPr>
              <a:t>is,</a:t>
            </a:r>
            <a:r>
              <a:rPr sz="1800" b="1" spc="-15" dirty="0">
                <a:solidFill>
                  <a:srgbClr val="2E1F63"/>
                </a:solidFill>
                <a:latin typeface="GT America Rg"/>
                <a:cs typeface="GT America Rg"/>
              </a:rPr>
              <a:t> </a:t>
            </a:r>
            <a:r>
              <a:rPr sz="1800" b="1" dirty="0">
                <a:solidFill>
                  <a:srgbClr val="2E1F63"/>
                </a:solidFill>
                <a:latin typeface="GT America Rg"/>
                <a:cs typeface="GT America Rg"/>
              </a:rPr>
              <a:t>but</a:t>
            </a:r>
            <a:r>
              <a:rPr sz="1800" b="1" spc="-15" dirty="0">
                <a:solidFill>
                  <a:srgbClr val="2E1F63"/>
                </a:solidFill>
                <a:latin typeface="GT America Rg"/>
                <a:cs typeface="GT America Rg"/>
              </a:rPr>
              <a:t> </a:t>
            </a:r>
            <a:r>
              <a:rPr sz="1800" b="1" dirty="0">
                <a:solidFill>
                  <a:srgbClr val="2E1F63"/>
                </a:solidFill>
                <a:latin typeface="GT America Rg"/>
                <a:cs typeface="GT America Rg"/>
              </a:rPr>
              <a:t>not</a:t>
            </a:r>
            <a:r>
              <a:rPr sz="1800" b="1" spc="-15" dirty="0">
                <a:solidFill>
                  <a:srgbClr val="2E1F63"/>
                </a:solidFill>
                <a:latin typeface="GT America Rg"/>
                <a:cs typeface="GT America Rg"/>
              </a:rPr>
              <a:t> </a:t>
            </a:r>
            <a:r>
              <a:rPr lang="en-US" b="1" spc="-30" dirty="0">
                <a:solidFill>
                  <a:srgbClr val="2E1F63"/>
                </a:solidFill>
                <a:latin typeface="GT America Rg"/>
                <a:cs typeface="GT America Rg"/>
              </a:rPr>
              <a:t>advance care planning</a:t>
            </a:r>
            <a:r>
              <a:rPr sz="1800" b="1" spc="-30" dirty="0">
                <a:solidFill>
                  <a:srgbClr val="2E1F63"/>
                </a:solidFill>
                <a:latin typeface="GT America Rg"/>
                <a:cs typeface="GT America Rg"/>
              </a:rPr>
              <a:t> </a:t>
            </a:r>
            <a:r>
              <a:rPr sz="1800" b="1" dirty="0">
                <a:solidFill>
                  <a:srgbClr val="2E1F63"/>
                </a:solidFill>
                <a:latin typeface="GT America Rg"/>
                <a:cs typeface="GT America Rg"/>
              </a:rPr>
              <a:t>or </a:t>
            </a:r>
            <a:r>
              <a:rPr lang="en-US" b="1" spc="-25" dirty="0">
                <a:solidFill>
                  <a:srgbClr val="2E1F63"/>
                </a:solidFill>
                <a:latin typeface="GT America Rg"/>
                <a:cs typeface="GT America Rg"/>
              </a:rPr>
              <a:t>palliative care.</a:t>
            </a:r>
            <a:endParaRPr sz="1800" dirty="0">
              <a:latin typeface="GT America Rg"/>
              <a:cs typeface="GT America Rg"/>
            </a:endParaRPr>
          </a:p>
          <a:p>
            <a:pPr marL="64769" marR="363855" indent="57785">
              <a:lnSpc>
                <a:spcPct val="100000"/>
              </a:lnSpc>
              <a:spcBef>
                <a:spcPts val="900"/>
              </a:spcBef>
            </a:pPr>
            <a:r>
              <a:rPr sz="1800" dirty="0">
                <a:solidFill>
                  <a:srgbClr val="2E1F63"/>
                </a:solidFill>
                <a:latin typeface="GTAmerica-Md"/>
                <a:cs typeface="GTAmerica-Md"/>
              </a:rPr>
              <a:t>“I</a:t>
            </a:r>
            <a:r>
              <a:rPr sz="1800" spc="-10" dirty="0">
                <a:solidFill>
                  <a:srgbClr val="2E1F63"/>
                </a:solidFill>
                <a:latin typeface="GTAmerica-Md"/>
                <a:cs typeface="GTAmerica-Md"/>
              </a:rPr>
              <a:t> </a:t>
            </a:r>
            <a:r>
              <a:rPr sz="1800" dirty="0">
                <a:solidFill>
                  <a:srgbClr val="2E1F63"/>
                </a:solidFill>
                <a:latin typeface="GTAmerica-Md"/>
                <a:cs typeface="GTAmerica-Md"/>
              </a:rPr>
              <a:t>guess</a:t>
            </a:r>
            <a:r>
              <a:rPr sz="1800" spc="-10" dirty="0">
                <a:solidFill>
                  <a:srgbClr val="2E1F63"/>
                </a:solidFill>
                <a:latin typeface="GTAmerica-Md"/>
                <a:cs typeface="GTAmerica-Md"/>
              </a:rPr>
              <a:t> </a:t>
            </a:r>
            <a:r>
              <a:rPr sz="1800" dirty="0">
                <a:solidFill>
                  <a:srgbClr val="2E1F63"/>
                </a:solidFill>
                <a:latin typeface="GTAmerica-Md"/>
                <a:cs typeface="GTAmerica-Md"/>
              </a:rPr>
              <a:t>it</a:t>
            </a:r>
            <a:r>
              <a:rPr sz="1800" spc="-5" dirty="0">
                <a:solidFill>
                  <a:srgbClr val="2E1F63"/>
                </a:solidFill>
                <a:latin typeface="GTAmerica-Md"/>
                <a:cs typeface="GTAmerica-Md"/>
              </a:rPr>
              <a:t> </a:t>
            </a:r>
            <a:r>
              <a:rPr sz="1800" dirty="0">
                <a:solidFill>
                  <a:srgbClr val="2E1F63"/>
                </a:solidFill>
                <a:latin typeface="GTAmerica-Md"/>
                <a:cs typeface="GTAmerica-Md"/>
              </a:rPr>
              <a:t>depends</a:t>
            </a:r>
            <a:r>
              <a:rPr sz="1800" spc="-10" dirty="0">
                <a:solidFill>
                  <a:srgbClr val="2E1F63"/>
                </a:solidFill>
                <a:latin typeface="GTAmerica-Md"/>
                <a:cs typeface="GTAmerica-Md"/>
              </a:rPr>
              <a:t> </a:t>
            </a:r>
            <a:r>
              <a:rPr sz="1800" dirty="0">
                <a:solidFill>
                  <a:srgbClr val="2E1F63"/>
                </a:solidFill>
                <a:latin typeface="GTAmerica-Md"/>
                <a:cs typeface="GTAmerica-Md"/>
              </a:rPr>
              <a:t>upon</a:t>
            </a:r>
            <a:r>
              <a:rPr sz="1800" spc="-10" dirty="0">
                <a:solidFill>
                  <a:srgbClr val="2E1F63"/>
                </a:solidFill>
                <a:latin typeface="GTAmerica-Md"/>
                <a:cs typeface="GTAmerica-Md"/>
              </a:rPr>
              <a:t> </a:t>
            </a:r>
            <a:r>
              <a:rPr sz="1800" dirty="0">
                <a:solidFill>
                  <a:srgbClr val="2E1F63"/>
                </a:solidFill>
                <a:latin typeface="GTAmerica-Md"/>
                <a:cs typeface="GTAmerica-Md"/>
              </a:rPr>
              <a:t>what</a:t>
            </a:r>
            <a:r>
              <a:rPr sz="1800" spc="-5" dirty="0">
                <a:solidFill>
                  <a:srgbClr val="2E1F63"/>
                </a:solidFill>
                <a:latin typeface="GTAmerica-Md"/>
                <a:cs typeface="GTAmerica-Md"/>
              </a:rPr>
              <a:t> </a:t>
            </a:r>
            <a:r>
              <a:rPr sz="1800" dirty="0">
                <a:solidFill>
                  <a:srgbClr val="2E1F63"/>
                </a:solidFill>
                <a:latin typeface="GTAmerica-Md"/>
                <a:cs typeface="GTAmerica-Md"/>
              </a:rPr>
              <a:t>you</a:t>
            </a:r>
            <a:r>
              <a:rPr sz="1800" spc="-10" dirty="0">
                <a:solidFill>
                  <a:srgbClr val="2E1F63"/>
                </a:solidFill>
                <a:latin typeface="GTAmerica-Md"/>
                <a:cs typeface="GTAmerica-Md"/>
              </a:rPr>
              <a:t> </a:t>
            </a:r>
            <a:r>
              <a:rPr sz="1800" dirty="0">
                <a:solidFill>
                  <a:srgbClr val="2E1F63"/>
                </a:solidFill>
                <a:latin typeface="GTAmerica-Md"/>
                <a:cs typeface="GTAmerica-Md"/>
              </a:rPr>
              <a:t>mean</a:t>
            </a:r>
            <a:r>
              <a:rPr sz="1800" spc="-5" dirty="0">
                <a:solidFill>
                  <a:srgbClr val="2E1F63"/>
                </a:solidFill>
                <a:latin typeface="GTAmerica-Md"/>
                <a:cs typeface="GTAmerica-Md"/>
              </a:rPr>
              <a:t> </a:t>
            </a:r>
            <a:r>
              <a:rPr sz="1800" spc="-25" dirty="0">
                <a:solidFill>
                  <a:srgbClr val="2E1F63"/>
                </a:solidFill>
                <a:latin typeface="GTAmerica-Md"/>
                <a:cs typeface="GTAmerica-Md"/>
              </a:rPr>
              <a:t>by </a:t>
            </a:r>
            <a:r>
              <a:rPr sz="1800" dirty="0">
                <a:solidFill>
                  <a:srgbClr val="2E1F63"/>
                </a:solidFill>
                <a:latin typeface="GTAmerica-Md"/>
                <a:cs typeface="GTAmerica-Md"/>
              </a:rPr>
              <a:t>palliative</a:t>
            </a:r>
            <a:r>
              <a:rPr sz="1800" spc="-30" dirty="0">
                <a:solidFill>
                  <a:srgbClr val="2E1F63"/>
                </a:solidFill>
                <a:latin typeface="GTAmerica-Md"/>
                <a:cs typeface="GTAmerica-Md"/>
              </a:rPr>
              <a:t> </a:t>
            </a:r>
            <a:r>
              <a:rPr sz="1800" spc="-10" dirty="0">
                <a:solidFill>
                  <a:srgbClr val="2E1F63"/>
                </a:solidFill>
                <a:latin typeface="GTAmerica-Md"/>
                <a:cs typeface="GTAmerica-Md"/>
              </a:rPr>
              <a:t>care…”</a:t>
            </a:r>
            <a:endParaRPr sz="1800" dirty="0">
              <a:latin typeface="GTAmerica-Md"/>
              <a:cs typeface="GTAmerica-Md"/>
            </a:endParaRPr>
          </a:p>
        </p:txBody>
      </p:sp>
    </p:spTree>
    <p:extLst>
      <p:ext uri="{BB962C8B-B14F-4D97-AF65-F5344CB8AC3E}">
        <p14:creationId xmlns:p14="http://schemas.microsoft.com/office/powerpoint/2010/main" val="51046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327751" y="530351"/>
            <a:ext cx="6864350" cy="6126480"/>
          </a:xfrm>
          <a:custGeom>
            <a:avLst/>
            <a:gdLst/>
            <a:ahLst/>
            <a:cxnLst/>
            <a:rect l="l" t="t" r="r" b="b"/>
            <a:pathLst>
              <a:path w="6864350" h="6126480">
                <a:moveTo>
                  <a:pt x="6863943" y="0"/>
                </a:moveTo>
                <a:lnTo>
                  <a:pt x="0" y="0"/>
                </a:lnTo>
                <a:lnTo>
                  <a:pt x="0" y="6126480"/>
                </a:lnTo>
                <a:lnTo>
                  <a:pt x="6863943" y="6126480"/>
                </a:lnTo>
                <a:lnTo>
                  <a:pt x="6863943" y="0"/>
                </a:lnTo>
                <a:close/>
              </a:path>
            </a:pathLst>
          </a:custGeom>
          <a:solidFill>
            <a:srgbClr val="2E1F63"/>
          </a:solidFill>
        </p:spPr>
        <p:txBody>
          <a:bodyPr wrap="square" lIns="0" tIns="0" rIns="0" bIns="0" rtlCol="0"/>
          <a:lstStyle/>
          <a:p>
            <a:endParaRPr/>
          </a:p>
        </p:txBody>
      </p:sp>
      <p:pic>
        <p:nvPicPr>
          <p:cNvPr id="5" name="object 5"/>
          <p:cNvPicPr/>
          <p:nvPr/>
        </p:nvPicPr>
        <p:blipFill>
          <a:blip r:embed="rId2" cstate="print"/>
          <a:stretch>
            <a:fillRect/>
          </a:stretch>
        </p:blipFill>
        <p:spPr>
          <a:xfrm>
            <a:off x="8891625" y="3268764"/>
            <a:ext cx="2960585" cy="2960585"/>
          </a:xfrm>
          <a:prstGeom prst="rect">
            <a:avLst/>
          </a:prstGeom>
        </p:spPr>
      </p:pic>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Visuals</a:t>
            </a:r>
          </a:p>
        </p:txBody>
      </p:sp>
      <p:sp>
        <p:nvSpPr>
          <p:cNvPr id="8" name="object 8"/>
          <p:cNvSpPr txBox="1"/>
          <p:nvPr/>
        </p:nvSpPr>
        <p:spPr>
          <a:xfrm>
            <a:off x="1101915" y="2041750"/>
            <a:ext cx="3517265" cy="3115405"/>
          </a:xfrm>
          <a:prstGeom prst="rect">
            <a:avLst/>
          </a:prstGeom>
        </p:spPr>
        <p:txBody>
          <a:bodyPr vert="horz" wrap="square" lIns="0" tIns="12065" rIns="0" bIns="0" rtlCol="0">
            <a:spAutoFit/>
          </a:bodyPr>
          <a:lstStyle/>
          <a:p>
            <a:pPr marL="304165" marR="303530" indent="-292100">
              <a:lnSpc>
                <a:spcPct val="115799"/>
              </a:lnSpc>
              <a:spcBef>
                <a:spcPts val="95"/>
              </a:spcBef>
              <a:buFont typeface="GT America"/>
              <a:buChar char="•"/>
              <a:tabLst>
                <a:tab pos="305435" algn="l"/>
                <a:tab pos="317500" algn="l"/>
              </a:tabLst>
            </a:pPr>
            <a:r>
              <a:rPr lang="en-US" sz="1800" spc="-10" dirty="0">
                <a:solidFill>
                  <a:srgbClr val="333333"/>
                </a:solidFill>
                <a:latin typeface="GTAmerica-Md"/>
                <a:cs typeface="GTAmerica-Md"/>
              </a:rPr>
              <a:t>Important to reinforce information and communicate emotion</a:t>
            </a:r>
          </a:p>
          <a:p>
            <a:pPr marL="304165" marR="303530" indent="-292100">
              <a:lnSpc>
                <a:spcPct val="115799"/>
              </a:lnSpc>
              <a:spcBef>
                <a:spcPts val="95"/>
              </a:spcBef>
              <a:buFont typeface="GT America"/>
              <a:buChar char="•"/>
              <a:tabLst>
                <a:tab pos="305435" algn="l"/>
                <a:tab pos="317500" algn="l"/>
              </a:tabLst>
            </a:pPr>
            <a:r>
              <a:rPr lang="en-US" spc="-10" dirty="0">
                <a:solidFill>
                  <a:srgbClr val="333333"/>
                </a:solidFill>
                <a:latin typeface="GTAmerica-Md"/>
                <a:cs typeface="GTAmerica-Md"/>
              </a:rPr>
              <a:t>S</a:t>
            </a:r>
            <a:r>
              <a:rPr sz="1800" dirty="0">
                <a:solidFill>
                  <a:srgbClr val="333333"/>
                </a:solidFill>
                <a:latin typeface="GTAmerica-Md"/>
                <a:cs typeface="GTAmerica-Md"/>
              </a:rPr>
              <a:t>hould</a:t>
            </a:r>
            <a:r>
              <a:rPr sz="1800" spc="-75" dirty="0">
                <a:solidFill>
                  <a:srgbClr val="333333"/>
                </a:solidFill>
                <a:latin typeface="GTAmerica-Md"/>
                <a:cs typeface="GTAmerica-Md"/>
              </a:rPr>
              <a:t> </a:t>
            </a:r>
            <a:r>
              <a:rPr sz="1800" dirty="0">
                <a:solidFill>
                  <a:srgbClr val="333333"/>
                </a:solidFill>
                <a:latin typeface="GTAmerica-Md"/>
                <a:cs typeface="GTAmerica-Md"/>
              </a:rPr>
              <a:t>be</a:t>
            </a:r>
            <a:r>
              <a:rPr sz="1800" spc="-75" dirty="0">
                <a:solidFill>
                  <a:srgbClr val="333333"/>
                </a:solidFill>
                <a:latin typeface="GTAmerica-Md"/>
                <a:cs typeface="GTAmerica-Md"/>
              </a:rPr>
              <a:t> </a:t>
            </a:r>
            <a:r>
              <a:rPr sz="1800" spc="-10" dirty="0">
                <a:solidFill>
                  <a:srgbClr val="333333"/>
                </a:solidFill>
                <a:latin typeface="GTAmerica-Md"/>
                <a:cs typeface="GTAmerica-Md"/>
              </a:rPr>
              <a:t>positive</a:t>
            </a:r>
            <a:r>
              <a:rPr sz="1800" spc="-75" dirty="0">
                <a:solidFill>
                  <a:srgbClr val="333333"/>
                </a:solidFill>
                <a:latin typeface="GTAmerica-Md"/>
                <a:cs typeface="GTAmerica-Md"/>
              </a:rPr>
              <a:t> </a:t>
            </a:r>
            <a:r>
              <a:rPr sz="1800" spc="-25" dirty="0">
                <a:solidFill>
                  <a:srgbClr val="333333"/>
                </a:solidFill>
                <a:latin typeface="GTAmerica-Md"/>
                <a:cs typeface="GTAmerica-Md"/>
              </a:rPr>
              <a:t>and 		</a:t>
            </a:r>
            <a:r>
              <a:rPr sz="1800" spc="-10" dirty="0">
                <a:solidFill>
                  <a:srgbClr val="333333"/>
                </a:solidFill>
                <a:latin typeface="GTAmerica-Md"/>
                <a:cs typeface="GTAmerica-Md"/>
              </a:rPr>
              <a:t>aspirational</a:t>
            </a:r>
            <a:endParaRPr sz="1800" dirty="0">
              <a:latin typeface="GTAmerica-Md"/>
              <a:cs typeface="GTAmerica-Md"/>
            </a:endParaRPr>
          </a:p>
          <a:p>
            <a:pPr marL="317500" marR="5080" indent="-305435">
              <a:lnSpc>
                <a:spcPct val="115799"/>
              </a:lnSpc>
              <a:spcBef>
                <a:spcPts val="900"/>
              </a:spcBef>
              <a:buFont typeface="GT America"/>
              <a:buChar char="•"/>
              <a:tabLst>
                <a:tab pos="304800" algn="l"/>
                <a:tab pos="305435" algn="l"/>
              </a:tabLst>
            </a:pPr>
            <a:r>
              <a:rPr lang="en-US" spc="-10" dirty="0">
                <a:solidFill>
                  <a:srgbClr val="333333"/>
                </a:solidFill>
                <a:latin typeface="GTAmerica-Md"/>
                <a:cs typeface="GTAmerica-Md"/>
              </a:rPr>
              <a:t>S</a:t>
            </a:r>
            <a:r>
              <a:rPr sz="1800" dirty="0">
                <a:solidFill>
                  <a:srgbClr val="333333"/>
                </a:solidFill>
                <a:latin typeface="GTAmerica-Md"/>
                <a:cs typeface="GTAmerica-Md"/>
              </a:rPr>
              <a:t>hould</a:t>
            </a:r>
            <a:r>
              <a:rPr sz="1800" spc="-75" dirty="0">
                <a:solidFill>
                  <a:srgbClr val="333333"/>
                </a:solidFill>
                <a:latin typeface="GTAmerica-Md"/>
                <a:cs typeface="GTAmerica-Md"/>
              </a:rPr>
              <a:t> </a:t>
            </a:r>
            <a:r>
              <a:rPr sz="1800" spc="-10" dirty="0">
                <a:solidFill>
                  <a:srgbClr val="333333"/>
                </a:solidFill>
                <a:latin typeface="GTAmerica-Md"/>
                <a:cs typeface="GTAmerica-Md"/>
              </a:rPr>
              <a:t>reinforce</a:t>
            </a:r>
            <a:r>
              <a:rPr sz="1800" spc="-75" dirty="0">
                <a:solidFill>
                  <a:srgbClr val="333333"/>
                </a:solidFill>
                <a:latin typeface="GTAmerica-Md"/>
                <a:cs typeface="GTAmerica-Md"/>
              </a:rPr>
              <a:t> </a:t>
            </a:r>
            <a:r>
              <a:rPr sz="1800" spc="-25" dirty="0">
                <a:solidFill>
                  <a:srgbClr val="333333"/>
                </a:solidFill>
                <a:latin typeface="GTAmerica-Md"/>
                <a:cs typeface="GTAmerica-Md"/>
              </a:rPr>
              <a:t>the </a:t>
            </a:r>
            <a:r>
              <a:rPr sz="1800" dirty="0">
                <a:solidFill>
                  <a:srgbClr val="333333"/>
                </a:solidFill>
                <a:latin typeface="GTAmerica-Md"/>
                <a:cs typeface="GTAmerica-Md"/>
              </a:rPr>
              <a:t>benefits</a:t>
            </a:r>
            <a:r>
              <a:rPr sz="1800" spc="-105" dirty="0">
                <a:solidFill>
                  <a:srgbClr val="333333"/>
                </a:solidFill>
                <a:latin typeface="GTAmerica-Md"/>
                <a:cs typeface="GTAmerica-Md"/>
              </a:rPr>
              <a:t> </a:t>
            </a:r>
            <a:r>
              <a:rPr sz="1800" dirty="0">
                <a:solidFill>
                  <a:srgbClr val="333333"/>
                </a:solidFill>
                <a:latin typeface="GTAmerica-Md"/>
                <a:cs typeface="GTAmerica-Md"/>
              </a:rPr>
              <a:t>of</a:t>
            </a:r>
            <a:r>
              <a:rPr sz="1800" spc="-105" dirty="0">
                <a:solidFill>
                  <a:srgbClr val="333333"/>
                </a:solidFill>
                <a:latin typeface="GTAmerica-Md"/>
                <a:cs typeface="GTAmerica-Md"/>
              </a:rPr>
              <a:t> </a:t>
            </a:r>
            <a:r>
              <a:rPr sz="1800" dirty="0">
                <a:solidFill>
                  <a:srgbClr val="333333"/>
                </a:solidFill>
                <a:latin typeface="GTAmerica-Md"/>
                <a:cs typeface="GTAmerica-Md"/>
              </a:rPr>
              <a:t>serious</a:t>
            </a:r>
            <a:r>
              <a:rPr sz="1800" spc="-105" dirty="0">
                <a:solidFill>
                  <a:srgbClr val="333333"/>
                </a:solidFill>
                <a:latin typeface="GTAmerica-Md"/>
                <a:cs typeface="GTAmerica-Md"/>
              </a:rPr>
              <a:t> </a:t>
            </a:r>
            <a:r>
              <a:rPr sz="1800" dirty="0">
                <a:solidFill>
                  <a:srgbClr val="333333"/>
                </a:solidFill>
                <a:latin typeface="GTAmerica-Md"/>
                <a:cs typeface="GTAmerica-Md"/>
              </a:rPr>
              <a:t>illness</a:t>
            </a:r>
            <a:r>
              <a:rPr sz="1800" spc="-100" dirty="0">
                <a:solidFill>
                  <a:srgbClr val="333333"/>
                </a:solidFill>
                <a:latin typeface="GTAmerica-Md"/>
                <a:cs typeface="GTAmerica-Md"/>
              </a:rPr>
              <a:t> </a:t>
            </a:r>
            <a:r>
              <a:rPr sz="1800" spc="-20" dirty="0">
                <a:solidFill>
                  <a:srgbClr val="333333"/>
                </a:solidFill>
                <a:latin typeface="GTAmerica-Md"/>
                <a:cs typeface="GTAmerica-Md"/>
              </a:rPr>
              <a:t>care</a:t>
            </a:r>
            <a:endParaRPr sz="1800" dirty="0">
              <a:latin typeface="GTAmerica-Md"/>
              <a:cs typeface="GTAmerica-Md"/>
            </a:endParaRPr>
          </a:p>
          <a:p>
            <a:pPr marL="317500" marR="232410" indent="-305435">
              <a:lnSpc>
                <a:spcPct val="115700"/>
              </a:lnSpc>
              <a:spcBef>
                <a:spcPts val="900"/>
              </a:spcBef>
              <a:buFont typeface="GT America"/>
              <a:buChar char="•"/>
              <a:tabLst>
                <a:tab pos="304800" algn="l"/>
                <a:tab pos="305435" algn="l"/>
              </a:tabLst>
            </a:pPr>
            <a:r>
              <a:rPr sz="1800" dirty="0">
                <a:solidFill>
                  <a:srgbClr val="333333"/>
                </a:solidFill>
                <a:latin typeface="GTAmerica-Md"/>
                <a:cs typeface="GTAmerica-Md"/>
              </a:rPr>
              <a:t>Instead</a:t>
            </a:r>
            <a:r>
              <a:rPr sz="1800" spc="-85" dirty="0">
                <a:solidFill>
                  <a:srgbClr val="333333"/>
                </a:solidFill>
                <a:latin typeface="GTAmerica-Md"/>
                <a:cs typeface="GTAmerica-Md"/>
              </a:rPr>
              <a:t> </a:t>
            </a:r>
            <a:r>
              <a:rPr sz="1800" dirty="0">
                <a:solidFill>
                  <a:srgbClr val="333333"/>
                </a:solidFill>
                <a:latin typeface="GTAmerica-Md"/>
                <a:cs typeface="GTAmerica-Md"/>
              </a:rPr>
              <a:t>of</a:t>
            </a:r>
            <a:r>
              <a:rPr sz="1800" spc="-85" dirty="0">
                <a:solidFill>
                  <a:srgbClr val="333333"/>
                </a:solidFill>
                <a:latin typeface="GTAmerica-Md"/>
                <a:cs typeface="GTAmerica-Md"/>
              </a:rPr>
              <a:t> </a:t>
            </a:r>
            <a:r>
              <a:rPr sz="1800" spc="-10" dirty="0">
                <a:solidFill>
                  <a:srgbClr val="333333"/>
                </a:solidFill>
                <a:latin typeface="GTAmerica-Md"/>
                <a:cs typeface="GTAmerica-Md"/>
              </a:rPr>
              <a:t>hands,</a:t>
            </a:r>
            <a:r>
              <a:rPr sz="1800" spc="-85" dirty="0">
                <a:solidFill>
                  <a:srgbClr val="333333"/>
                </a:solidFill>
                <a:latin typeface="GTAmerica-Md"/>
                <a:cs typeface="GTAmerica-Md"/>
              </a:rPr>
              <a:t> </a:t>
            </a:r>
            <a:r>
              <a:rPr sz="1800" spc="-10" dirty="0">
                <a:solidFill>
                  <a:srgbClr val="333333"/>
                </a:solidFill>
                <a:latin typeface="GTAmerica-Md"/>
                <a:cs typeface="GTAmerica-Md"/>
              </a:rPr>
              <a:t>show</a:t>
            </a:r>
            <a:r>
              <a:rPr sz="1800" spc="-85" dirty="0">
                <a:solidFill>
                  <a:srgbClr val="333333"/>
                </a:solidFill>
                <a:latin typeface="GTAmerica-Md"/>
                <a:cs typeface="GTAmerica-Md"/>
              </a:rPr>
              <a:t> </a:t>
            </a:r>
            <a:r>
              <a:rPr sz="1800" spc="-20" dirty="0">
                <a:solidFill>
                  <a:srgbClr val="333333"/>
                </a:solidFill>
                <a:latin typeface="GTAmerica-Md"/>
                <a:cs typeface="GTAmerica-Md"/>
              </a:rPr>
              <a:t>what </a:t>
            </a:r>
            <a:r>
              <a:rPr sz="1800" dirty="0">
                <a:solidFill>
                  <a:srgbClr val="333333"/>
                </a:solidFill>
                <a:latin typeface="GTAmerica-Md"/>
                <a:cs typeface="GTAmerica-Md"/>
              </a:rPr>
              <a:t>living</a:t>
            </a:r>
            <a:r>
              <a:rPr sz="1800" spc="-85" dirty="0">
                <a:solidFill>
                  <a:srgbClr val="333333"/>
                </a:solidFill>
                <a:latin typeface="GTAmerica-Md"/>
                <a:cs typeface="GTAmerica-Md"/>
              </a:rPr>
              <a:t> </a:t>
            </a:r>
            <a:r>
              <a:rPr sz="1800" spc="-10" dirty="0">
                <a:solidFill>
                  <a:srgbClr val="333333"/>
                </a:solidFill>
                <a:latin typeface="GTAmerica-Md"/>
                <a:cs typeface="GTAmerica-Md"/>
              </a:rPr>
              <a:t>well</a:t>
            </a:r>
            <a:r>
              <a:rPr sz="1800" spc="-80" dirty="0">
                <a:solidFill>
                  <a:srgbClr val="333333"/>
                </a:solidFill>
                <a:latin typeface="GTAmerica-Md"/>
                <a:cs typeface="GTAmerica-Md"/>
              </a:rPr>
              <a:t> </a:t>
            </a:r>
            <a:r>
              <a:rPr sz="1800" spc="-10" dirty="0">
                <a:solidFill>
                  <a:srgbClr val="333333"/>
                </a:solidFill>
                <a:latin typeface="GTAmerica-Md"/>
                <a:cs typeface="GTAmerica-Md"/>
              </a:rPr>
              <a:t>looks</a:t>
            </a:r>
            <a:r>
              <a:rPr sz="1800" spc="-80" dirty="0">
                <a:solidFill>
                  <a:srgbClr val="333333"/>
                </a:solidFill>
                <a:latin typeface="GTAmerica-Md"/>
                <a:cs typeface="GTAmerica-Md"/>
              </a:rPr>
              <a:t> </a:t>
            </a:r>
            <a:r>
              <a:rPr sz="1800" spc="-20" dirty="0">
                <a:solidFill>
                  <a:srgbClr val="333333"/>
                </a:solidFill>
                <a:latin typeface="GTAmerica-Md"/>
                <a:cs typeface="GTAmerica-Md"/>
              </a:rPr>
              <a:t>like</a:t>
            </a:r>
            <a:endParaRPr sz="1800" dirty="0">
              <a:latin typeface="GTAmerica-Md"/>
              <a:cs typeface="GTAmerica-Md"/>
            </a:endParaRPr>
          </a:p>
        </p:txBody>
      </p:sp>
      <p:grpSp>
        <p:nvGrpSpPr>
          <p:cNvPr id="10" name="object 10"/>
          <p:cNvGrpSpPr/>
          <p:nvPr/>
        </p:nvGrpSpPr>
        <p:grpSpPr>
          <a:xfrm>
            <a:off x="6006539" y="512545"/>
            <a:ext cx="2898140" cy="2895600"/>
            <a:chOff x="6006539" y="512545"/>
            <a:chExt cx="2898140" cy="2895600"/>
          </a:xfrm>
        </p:grpSpPr>
        <p:pic>
          <p:nvPicPr>
            <p:cNvPr id="11" name="object 11"/>
            <p:cNvPicPr/>
            <p:nvPr/>
          </p:nvPicPr>
          <p:blipFill>
            <a:blip r:embed="rId3" cstate="print"/>
            <a:stretch>
              <a:fillRect/>
            </a:stretch>
          </p:blipFill>
          <p:spPr>
            <a:xfrm>
              <a:off x="6173851" y="932688"/>
              <a:ext cx="2563317" cy="2052383"/>
            </a:xfrm>
            <a:prstGeom prst="rect">
              <a:avLst/>
            </a:prstGeom>
          </p:spPr>
        </p:pic>
        <p:sp>
          <p:nvSpPr>
            <p:cNvPr id="12" name="object 12"/>
            <p:cNvSpPr/>
            <p:nvPr/>
          </p:nvSpPr>
          <p:spPr>
            <a:xfrm>
              <a:off x="6006539" y="512545"/>
              <a:ext cx="2898140" cy="2895600"/>
            </a:xfrm>
            <a:custGeom>
              <a:avLst/>
              <a:gdLst/>
              <a:ahLst/>
              <a:cxnLst/>
              <a:rect l="l" t="t" r="r" b="b"/>
              <a:pathLst>
                <a:path w="2898140" h="2895600">
                  <a:moveTo>
                    <a:pt x="1726350" y="25400"/>
                  </a:moveTo>
                  <a:lnTo>
                    <a:pt x="1185825" y="25400"/>
                  </a:lnTo>
                  <a:lnTo>
                    <a:pt x="948584" y="88900"/>
                  </a:lnTo>
                  <a:lnTo>
                    <a:pt x="902497" y="114300"/>
                  </a:lnTo>
                  <a:lnTo>
                    <a:pt x="856962" y="127000"/>
                  </a:lnTo>
                  <a:lnTo>
                    <a:pt x="767724" y="177800"/>
                  </a:lnTo>
                  <a:lnTo>
                    <a:pt x="681211" y="228600"/>
                  </a:lnTo>
                  <a:lnTo>
                    <a:pt x="639232" y="254000"/>
                  </a:lnTo>
                  <a:lnTo>
                    <a:pt x="598346" y="279400"/>
                  </a:lnTo>
                  <a:lnTo>
                    <a:pt x="558580" y="304800"/>
                  </a:lnTo>
                  <a:lnTo>
                    <a:pt x="519958" y="342900"/>
                  </a:lnTo>
                  <a:lnTo>
                    <a:pt x="482506" y="368300"/>
                  </a:lnTo>
                  <a:lnTo>
                    <a:pt x="446248" y="406400"/>
                  </a:lnTo>
                  <a:lnTo>
                    <a:pt x="411210" y="444500"/>
                  </a:lnTo>
                  <a:lnTo>
                    <a:pt x="377417" y="482600"/>
                  </a:lnTo>
                  <a:lnTo>
                    <a:pt x="344894" y="508000"/>
                  </a:lnTo>
                  <a:lnTo>
                    <a:pt x="313667" y="546100"/>
                  </a:lnTo>
                  <a:lnTo>
                    <a:pt x="283759" y="596900"/>
                  </a:lnTo>
                  <a:lnTo>
                    <a:pt x="255198" y="635000"/>
                  </a:lnTo>
                  <a:lnTo>
                    <a:pt x="228007" y="673100"/>
                  </a:lnTo>
                  <a:lnTo>
                    <a:pt x="202212" y="711200"/>
                  </a:lnTo>
                  <a:lnTo>
                    <a:pt x="177839" y="762000"/>
                  </a:lnTo>
                  <a:lnTo>
                    <a:pt x="154911" y="800100"/>
                  </a:lnTo>
                  <a:lnTo>
                    <a:pt x="133455" y="850900"/>
                  </a:lnTo>
                  <a:lnTo>
                    <a:pt x="113496" y="889000"/>
                  </a:lnTo>
                  <a:lnTo>
                    <a:pt x="95058" y="939800"/>
                  </a:lnTo>
                  <a:lnTo>
                    <a:pt x="78168" y="977900"/>
                  </a:lnTo>
                  <a:lnTo>
                    <a:pt x="62849" y="1028700"/>
                  </a:lnTo>
                  <a:lnTo>
                    <a:pt x="49128" y="1079500"/>
                  </a:lnTo>
                  <a:lnTo>
                    <a:pt x="37029" y="1130300"/>
                  </a:lnTo>
                  <a:lnTo>
                    <a:pt x="26613" y="1181100"/>
                  </a:lnTo>
                  <a:lnTo>
                    <a:pt x="17917" y="1219200"/>
                  </a:lnTo>
                  <a:lnTo>
                    <a:pt x="10935" y="1270000"/>
                  </a:lnTo>
                  <a:lnTo>
                    <a:pt x="5659" y="1320800"/>
                  </a:lnTo>
                  <a:lnTo>
                    <a:pt x="2083" y="1371600"/>
                  </a:lnTo>
                  <a:lnTo>
                    <a:pt x="199" y="1422400"/>
                  </a:lnTo>
                  <a:lnTo>
                    <a:pt x="0" y="1473200"/>
                  </a:lnTo>
                  <a:lnTo>
                    <a:pt x="1478" y="1524000"/>
                  </a:lnTo>
                  <a:lnTo>
                    <a:pt x="4627" y="1574800"/>
                  </a:lnTo>
                  <a:lnTo>
                    <a:pt x="9440" y="1612900"/>
                  </a:lnTo>
                  <a:lnTo>
                    <a:pt x="15909" y="1663700"/>
                  </a:lnTo>
                  <a:lnTo>
                    <a:pt x="24026" y="1714500"/>
                  </a:lnTo>
                  <a:lnTo>
                    <a:pt x="33786" y="1765300"/>
                  </a:lnTo>
                  <a:lnTo>
                    <a:pt x="45181" y="1816100"/>
                  </a:lnTo>
                  <a:lnTo>
                    <a:pt x="58203" y="1854200"/>
                  </a:lnTo>
                  <a:lnTo>
                    <a:pt x="72845" y="1905000"/>
                  </a:lnTo>
                  <a:lnTo>
                    <a:pt x="89101" y="1955800"/>
                  </a:lnTo>
                  <a:lnTo>
                    <a:pt x="106963" y="1993900"/>
                  </a:lnTo>
                  <a:lnTo>
                    <a:pt x="126424" y="2044700"/>
                  </a:lnTo>
                  <a:lnTo>
                    <a:pt x="147476" y="2095500"/>
                  </a:lnTo>
                  <a:lnTo>
                    <a:pt x="170113" y="2133600"/>
                  </a:lnTo>
                  <a:lnTo>
                    <a:pt x="194328" y="2171700"/>
                  </a:lnTo>
                  <a:lnTo>
                    <a:pt x="220112" y="2222500"/>
                  </a:lnTo>
                  <a:lnTo>
                    <a:pt x="247362" y="2260600"/>
                  </a:lnTo>
                  <a:lnTo>
                    <a:pt x="275952" y="2298700"/>
                  </a:lnTo>
                  <a:lnTo>
                    <a:pt x="305845" y="2349500"/>
                  </a:lnTo>
                  <a:lnTo>
                    <a:pt x="337007" y="2387600"/>
                  </a:lnTo>
                  <a:lnTo>
                    <a:pt x="369402" y="2425700"/>
                  </a:lnTo>
                  <a:lnTo>
                    <a:pt x="402995" y="2451100"/>
                  </a:lnTo>
                  <a:lnTo>
                    <a:pt x="437751" y="2489200"/>
                  </a:lnTo>
                  <a:lnTo>
                    <a:pt x="473634" y="2527300"/>
                  </a:lnTo>
                  <a:lnTo>
                    <a:pt x="510610" y="2552700"/>
                  </a:lnTo>
                  <a:lnTo>
                    <a:pt x="548643" y="2590800"/>
                  </a:lnTo>
                  <a:lnTo>
                    <a:pt x="587698" y="2616200"/>
                  </a:lnTo>
                  <a:lnTo>
                    <a:pt x="627739" y="2641600"/>
                  </a:lnTo>
                  <a:lnTo>
                    <a:pt x="668731" y="2679700"/>
                  </a:lnTo>
                  <a:lnTo>
                    <a:pt x="710640" y="2705100"/>
                  </a:lnTo>
                  <a:lnTo>
                    <a:pt x="753429" y="2717800"/>
                  </a:lnTo>
                  <a:lnTo>
                    <a:pt x="797064" y="2743200"/>
                  </a:lnTo>
                  <a:lnTo>
                    <a:pt x="886729" y="2794000"/>
                  </a:lnTo>
                  <a:lnTo>
                    <a:pt x="979354" y="2819400"/>
                  </a:lnTo>
                  <a:lnTo>
                    <a:pt x="1026688" y="2844800"/>
                  </a:lnTo>
                  <a:lnTo>
                    <a:pt x="1123222" y="2870200"/>
                  </a:lnTo>
                  <a:lnTo>
                    <a:pt x="1172177" y="2870200"/>
                  </a:lnTo>
                  <a:lnTo>
                    <a:pt x="1270564" y="2895600"/>
                  </a:lnTo>
                  <a:lnTo>
                    <a:pt x="1615438" y="2895600"/>
                  </a:lnTo>
                  <a:lnTo>
                    <a:pt x="1664202" y="2882900"/>
                  </a:lnTo>
                  <a:lnTo>
                    <a:pt x="1712711" y="2882900"/>
                  </a:lnTo>
                  <a:lnTo>
                    <a:pt x="1903355" y="2832100"/>
                  </a:lnTo>
                  <a:lnTo>
                    <a:pt x="1949953" y="2806700"/>
                  </a:lnTo>
                  <a:lnTo>
                    <a:pt x="2041576" y="2781300"/>
                  </a:lnTo>
                  <a:lnTo>
                    <a:pt x="2130814" y="2730500"/>
                  </a:lnTo>
                  <a:lnTo>
                    <a:pt x="1315192" y="2730500"/>
                  </a:lnTo>
                  <a:lnTo>
                    <a:pt x="1264944" y="2717800"/>
                  </a:lnTo>
                  <a:lnTo>
                    <a:pt x="1214859" y="2717800"/>
                  </a:lnTo>
                  <a:lnTo>
                    <a:pt x="1018065" y="2667000"/>
                  </a:lnTo>
                  <a:lnTo>
                    <a:pt x="970598" y="2641600"/>
                  </a:lnTo>
                  <a:lnTo>
                    <a:pt x="923998" y="2628900"/>
                  </a:lnTo>
                  <a:lnTo>
                    <a:pt x="878314" y="2603500"/>
                  </a:lnTo>
                  <a:lnTo>
                    <a:pt x="833592" y="2578100"/>
                  </a:lnTo>
                  <a:lnTo>
                    <a:pt x="789880" y="2552700"/>
                  </a:lnTo>
                  <a:lnTo>
                    <a:pt x="747225" y="2527300"/>
                  </a:lnTo>
                  <a:lnTo>
                    <a:pt x="705676" y="2501900"/>
                  </a:lnTo>
                  <a:lnTo>
                    <a:pt x="665279" y="2463800"/>
                  </a:lnTo>
                  <a:lnTo>
                    <a:pt x="626083" y="2438400"/>
                  </a:lnTo>
                  <a:lnTo>
                    <a:pt x="588135" y="2400300"/>
                  </a:lnTo>
                  <a:lnTo>
                    <a:pt x="551481" y="2374900"/>
                  </a:lnTo>
                  <a:lnTo>
                    <a:pt x="516171" y="2336800"/>
                  </a:lnTo>
                  <a:lnTo>
                    <a:pt x="482251" y="2298700"/>
                  </a:lnTo>
                  <a:lnTo>
                    <a:pt x="449769" y="2260600"/>
                  </a:lnTo>
                  <a:lnTo>
                    <a:pt x="418772" y="2222500"/>
                  </a:lnTo>
                  <a:lnTo>
                    <a:pt x="389308" y="2171700"/>
                  </a:lnTo>
                  <a:lnTo>
                    <a:pt x="361425" y="2133600"/>
                  </a:lnTo>
                  <a:lnTo>
                    <a:pt x="335059" y="2082800"/>
                  </a:lnTo>
                  <a:lnTo>
                    <a:pt x="310620" y="2044700"/>
                  </a:lnTo>
                  <a:lnTo>
                    <a:pt x="288059" y="1993900"/>
                  </a:lnTo>
                  <a:lnTo>
                    <a:pt x="267388" y="1955800"/>
                  </a:lnTo>
                  <a:lnTo>
                    <a:pt x="248620" y="1905000"/>
                  </a:lnTo>
                  <a:lnTo>
                    <a:pt x="231769" y="1854200"/>
                  </a:lnTo>
                  <a:lnTo>
                    <a:pt x="216847" y="1803400"/>
                  </a:lnTo>
                  <a:lnTo>
                    <a:pt x="203868" y="1752600"/>
                  </a:lnTo>
                  <a:lnTo>
                    <a:pt x="192845" y="1701800"/>
                  </a:lnTo>
                  <a:lnTo>
                    <a:pt x="183790" y="1663700"/>
                  </a:lnTo>
                  <a:lnTo>
                    <a:pt x="176718" y="1612900"/>
                  </a:lnTo>
                  <a:lnTo>
                    <a:pt x="171641" y="1562100"/>
                  </a:lnTo>
                  <a:lnTo>
                    <a:pt x="168572" y="1511300"/>
                  </a:lnTo>
                  <a:lnTo>
                    <a:pt x="167524" y="1460500"/>
                  </a:lnTo>
                  <a:lnTo>
                    <a:pt x="168511" y="1409700"/>
                  </a:lnTo>
                  <a:lnTo>
                    <a:pt x="171545" y="1346200"/>
                  </a:lnTo>
                  <a:lnTo>
                    <a:pt x="176640" y="1295400"/>
                  </a:lnTo>
                  <a:lnTo>
                    <a:pt x="178983" y="1295400"/>
                  </a:lnTo>
                  <a:lnTo>
                    <a:pt x="183362" y="1282700"/>
                  </a:lnTo>
                  <a:lnTo>
                    <a:pt x="189602" y="1270000"/>
                  </a:lnTo>
                  <a:lnTo>
                    <a:pt x="197532" y="1270000"/>
                  </a:lnTo>
                  <a:lnTo>
                    <a:pt x="206725" y="1257300"/>
                  </a:lnTo>
                  <a:lnTo>
                    <a:pt x="979891" y="1257300"/>
                  </a:lnTo>
                  <a:lnTo>
                    <a:pt x="274925" y="1092200"/>
                  </a:lnTo>
                  <a:lnTo>
                    <a:pt x="257134" y="1092200"/>
                  </a:lnTo>
                  <a:lnTo>
                    <a:pt x="249785" y="1079500"/>
                  </a:lnTo>
                  <a:lnTo>
                    <a:pt x="243823" y="1079500"/>
                  </a:lnTo>
                  <a:lnTo>
                    <a:pt x="242464" y="1066800"/>
                  </a:lnTo>
                  <a:lnTo>
                    <a:pt x="238374" y="1066800"/>
                  </a:lnTo>
                  <a:lnTo>
                    <a:pt x="236414" y="1054100"/>
                  </a:lnTo>
                  <a:lnTo>
                    <a:pt x="236619" y="1041400"/>
                  </a:lnTo>
                  <a:lnTo>
                    <a:pt x="239023" y="1028700"/>
                  </a:lnTo>
                  <a:lnTo>
                    <a:pt x="256253" y="990600"/>
                  </a:lnTo>
                  <a:lnTo>
                    <a:pt x="275224" y="939800"/>
                  </a:lnTo>
                  <a:lnTo>
                    <a:pt x="295900" y="889000"/>
                  </a:lnTo>
                  <a:lnTo>
                    <a:pt x="318245" y="850900"/>
                  </a:lnTo>
                  <a:lnTo>
                    <a:pt x="342224" y="800100"/>
                  </a:lnTo>
                  <a:lnTo>
                    <a:pt x="367801" y="762000"/>
                  </a:lnTo>
                  <a:lnTo>
                    <a:pt x="394941" y="723900"/>
                  </a:lnTo>
                  <a:lnTo>
                    <a:pt x="423609" y="685800"/>
                  </a:lnTo>
                  <a:lnTo>
                    <a:pt x="453769" y="647700"/>
                  </a:lnTo>
                  <a:lnTo>
                    <a:pt x="485385" y="609600"/>
                  </a:lnTo>
                  <a:lnTo>
                    <a:pt x="518423" y="571500"/>
                  </a:lnTo>
                  <a:lnTo>
                    <a:pt x="552847" y="533400"/>
                  </a:lnTo>
                  <a:lnTo>
                    <a:pt x="588621" y="508000"/>
                  </a:lnTo>
                  <a:lnTo>
                    <a:pt x="625709" y="469900"/>
                  </a:lnTo>
                  <a:lnTo>
                    <a:pt x="664077" y="444500"/>
                  </a:lnTo>
                  <a:lnTo>
                    <a:pt x="703690" y="406400"/>
                  </a:lnTo>
                  <a:lnTo>
                    <a:pt x="744510" y="381000"/>
                  </a:lnTo>
                  <a:lnTo>
                    <a:pt x="786504" y="355600"/>
                  </a:lnTo>
                  <a:lnTo>
                    <a:pt x="829636" y="330200"/>
                  </a:lnTo>
                  <a:lnTo>
                    <a:pt x="918500" y="279400"/>
                  </a:lnTo>
                  <a:lnTo>
                    <a:pt x="963963" y="266700"/>
                  </a:lnTo>
                  <a:lnTo>
                    <a:pt x="1010041" y="241300"/>
                  </a:lnTo>
                  <a:lnTo>
                    <a:pt x="1199407" y="190500"/>
                  </a:lnTo>
                  <a:lnTo>
                    <a:pt x="1247740" y="190500"/>
                  </a:lnTo>
                  <a:lnTo>
                    <a:pt x="1296362" y="177800"/>
                  </a:lnTo>
                  <a:lnTo>
                    <a:pt x="1345216" y="177800"/>
                  </a:lnTo>
                  <a:lnTo>
                    <a:pt x="1394250" y="165100"/>
                  </a:lnTo>
                  <a:lnTo>
                    <a:pt x="2123276" y="165100"/>
                  </a:lnTo>
                  <a:lnTo>
                    <a:pt x="2101459" y="152400"/>
                  </a:lnTo>
                  <a:lnTo>
                    <a:pt x="2057014" y="139700"/>
                  </a:lnTo>
                  <a:lnTo>
                    <a:pt x="2011794" y="114300"/>
                  </a:lnTo>
                  <a:lnTo>
                    <a:pt x="1965835" y="101600"/>
                  </a:lnTo>
                  <a:lnTo>
                    <a:pt x="1919171" y="76200"/>
                  </a:lnTo>
                  <a:lnTo>
                    <a:pt x="1726350" y="25400"/>
                  </a:lnTo>
                  <a:close/>
                </a:path>
                <a:path w="2898140" h="2895600">
                  <a:moveTo>
                    <a:pt x="979891" y="1257300"/>
                  </a:moveTo>
                  <a:lnTo>
                    <a:pt x="237499" y="1257300"/>
                  </a:lnTo>
                  <a:lnTo>
                    <a:pt x="2623536" y="1803400"/>
                  </a:lnTo>
                  <a:lnTo>
                    <a:pt x="2633481" y="1816100"/>
                  </a:lnTo>
                  <a:lnTo>
                    <a:pt x="2642402" y="1816100"/>
                  </a:lnTo>
                  <a:lnTo>
                    <a:pt x="2650018" y="1828800"/>
                  </a:lnTo>
                  <a:lnTo>
                    <a:pt x="2656048" y="1828800"/>
                  </a:lnTo>
                  <a:lnTo>
                    <a:pt x="2660135" y="1841500"/>
                  </a:lnTo>
                  <a:lnTo>
                    <a:pt x="2662089" y="1854200"/>
                  </a:lnTo>
                  <a:lnTo>
                    <a:pt x="2661883" y="1866900"/>
                  </a:lnTo>
                  <a:lnTo>
                    <a:pt x="2659490" y="1879600"/>
                  </a:lnTo>
                  <a:lnTo>
                    <a:pt x="2641796" y="1917700"/>
                  </a:lnTo>
                  <a:lnTo>
                    <a:pt x="2622277" y="1968500"/>
                  </a:lnTo>
                  <a:lnTo>
                    <a:pt x="2600969" y="2019300"/>
                  </a:lnTo>
                  <a:lnTo>
                    <a:pt x="2577913" y="2057400"/>
                  </a:lnTo>
                  <a:lnTo>
                    <a:pt x="2553147" y="2108200"/>
                  </a:lnTo>
                  <a:lnTo>
                    <a:pt x="2526708" y="2146300"/>
                  </a:lnTo>
                  <a:lnTo>
                    <a:pt x="2498636" y="2184400"/>
                  </a:lnTo>
                  <a:lnTo>
                    <a:pt x="2468970" y="2235200"/>
                  </a:lnTo>
                  <a:lnTo>
                    <a:pt x="2437747" y="2273300"/>
                  </a:lnTo>
                  <a:lnTo>
                    <a:pt x="2405006" y="2311400"/>
                  </a:lnTo>
                  <a:lnTo>
                    <a:pt x="2370786" y="2349500"/>
                  </a:lnTo>
                  <a:lnTo>
                    <a:pt x="2335125" y="2374900"/>
                  </a:lnTo>
                  <a:lnTo>
                    <a:pt x="2298062" y="2413000"/>
                  </a:lnTo>
                  <a:lnTo>
                    <a:pt x="2259635" y="2451100"/>
                  </a:lnTo>
                  <a:lnTo>
                    <a:pt x="2219882" y="2476500"/>
                  </a:lnTo>
                  <a:lnTo>
                    <a:pt x="2178843" y="2501900"/>
                  </a:lnTo>
                  <a:lnTo>
                    <a:pt x="2136556" y="2540000"/>
                  </a:lnTo>
                  <a:lnTo>
                    <a:pt x="2093060" y="2565400"/>
                  </a:lnTo>
                  <a:lnTo>
                    <a:pt x="2048392" y="2590800"/>
                  </a:lnTo>
                  <a:lnTo>
                    <a:pt x="2002769" y="2616200"/>
                  </a:lnTo>
                  <a:lnTo>
                    <a:pt x="1956426" y="2628900"/>
                  </a:lnTo>
                  <a:lnTo>
                    <a:pt x="1909421" y="2654300"/>
                  </a:lnTo>
                  <a:lnTo>
                    <a:pt x="1616797" y="2730500"/>
                  </a:lnTo>
                  <a:lnTo>
                    <a:pt x="2130814" y="2730500"/>
                  </a:lnTo>
                  <a:lnTo>
                    <a:pt x="2217327" y="2679700"/>
                  </a:lnTo>
                  <a:lnTo>
                    <a:pt x="2259265" y="2654300"/>
                  </a:lnTo>
                  <a:lnTo>
                    <a:pt x="2300110" y="2628900"/>
                  </a:lnTo>
                  <a:lnTo>
                    <a:pt x="2339836" y="2590800"/>
                  </a:lnTo>
                  <a:lnTo>
                    <a:pt x="2378419" y="2565400"/>
                  </a:lnTo>
                  <a:lnTo>
                    <a:pt x="2415832" y="2527300"/>
                  </a:lnTo>
                  <a:lnTo>
                    <a:pt x="2452053" y="2501900"/>
                  </a:lnTo>
                  <a:lnTo>
                    <a:pt x="2487054" y="2463800"/>
                  </a:lnTo>
                  <a:lnTo>
                    <a:pt x="2520812" y="2425700"/>
                  </a:lnTo>
                  <a:lnTo>
                    <a:pt x="2553300" y="2387600"/>
                  </a:lnTo>
                  <a:lnTo>
                    <a:pt x="2584495" y="2349500"/>
                  </a:lnTo>
                  <a:lnTo>
                    <a:pt x="2614370" y="2311400"/>
                  </a:lnTo>
                  <a:lnTo>
                    <a:pt x="2642901" y="2273300"/>
                  </a:lnTo>
                  <a:lnTo>
                    <a:pt x="2670063" y="2235200"/>
                  </a:lnTo>
                  <a:lnTo>
                    <a:pt x="2695831" y="2197100"/>
                  </a:lnTo>
                  <a:lnTo>
                    <a:pt x="2720180" y="2146300"/>
                  </a:lnTo>
                  <a:lnTo>
                    <a:pt x="2743084" y="2108200"/>
                  </a:lnTo>
                  <a:lnTo>
                    <a:pt x="2764518" y="2057400"/>
                  </a:lnTo>
                  <a:lnTo>
                    <a:pt x="2784458" y="2019300"/>
                  </a:lnTo>
                  <a:lnTo>
                    <a:pt x="2802878" y="1968500"/>
                  </a:lnTo>
                  <a:lnTo>
                    <a:pt x="2819754" y="1917700"/>
                  </a:lnTo>
                  <a:lnTo>
                    <a:pt x="2835059" y="1879600"/>
                  </a:lnTo>
                  <a:lnTo>
                    <a:pt x="2848770" y="1828800"/>
                  </a:lnTo>
                  <a:lnTo>
                    <a:pt x="2860861" y="1778000"/>
                  </a:lnTo>
                  <a:lnTo>
                    <a:pt x="2871273" y="1727200"/>
                  </a:lnTo>
                  <a:lnTo>
                    <a:pt x="2879967" y="1676400"/>
                  </a:lnTo>
                  <a:lnTo>
                    <a:pt x="2883459" y="1651000"/>
                  </a:lnTo>
                  <a:lnTo>
                    <a:pt x="2660963" y="1651000"/>
                  </a:lnTo>
                  <a:lnTo>
                    <a:pt x="979891" y="1257300"/>
                  </a:lnTo>
                  <a:close/>
                </a:path>
                <a:path w="2898140" h="2895600">
                  <a:moveTo>
                    <a:pt x="2123276" y="165100"/>
                  </a:moveTo>
                  <a:lnTo>
                    <a:pt x="1492637" y="165100"/>
                  </a:lnTo>
                  <a:lnTo>
                    <a:pt x="1541882" y="177800"/>
                  </a:lnTo>
                  <a:lnTo>
                    <a:pt x="1640200" y="177800"/>
                  </a:lnTo>
                  <a:lnTo>
                    <a:pt x="1880870" y="241300"/>
                  </a:lnTo>
                  <a:lnTo>
                    <a:pt x="1927069" y="266700"/>
                  </a:lnTo>
                  <a:lnTo>
                    <a:pt x="1972470" y="279400"/>
                  </a:lnTo>
                  <a:lnTo>
                    <a:pt x="2017024" y="304800"/>
                  </a:lnTo>
                  <a:lnTo>
                    <a:pt x="2060688" y="330200"/>
                  </a:lnTo>
                  <a:lnTo>
                    <a:pt x="2103415" y="342900"/>
                  </a:lnTo>
                  <a:lnTo>
                    <a:pt x="2145159" y="368300"/>
                  </a:lnTo>
                  <a:lnTo>
                    <a:pt x="2185876" y="406400"/>
                  </a:lnTo>
                  <a:lnTo>
                    <a:pt x="2225519" y="431800"/>
                  </a:lnTo>
                  <a:lnTo>
                    <a:pt x="2264042" y="457200"/>
                  </a:lnTo>
                  <a:lnTo>
                    <a:pt x="2301401" y="495300"/>
                  </a:lnTo>
                  <a:lnTo>
                    <a:pt x="2337548" y="520700"/>
                  </a:lnTo>
                  <a:lnTo>
                    <a:pt x="2372440" y="558800"/>
                  </a:lnTo>
                  <a:lnTo>
                    <a:pt x="2406030" y="596900"/>
                  </a:lnTo>
                  <a:lnTo>
                    <a:pt x="2438272" y="635000"/>
                  </a:lnTo>
                  <a:lnTo>
                    <a:pt x="2469120" y="673100"/>
                  </a:lnTo>
                  <a:lnTo>
                    <a:pt x="2498530" y="711200"/>
                  </a:lnTo>
                  <a:lnTo>
                    <a:pt x="2526361" y="762000"/>
                  </a:lnTo>
                  <a:lnTo>
                    <a:pt x="2552480" y="800100"/>
                  </a:lnTo>
                  <a:lnTo>
                    <a:pt x="2576876" y="838200"/>
                  </a:lnTo>
                  <a:lnTo>
                    <a:pt x="2599534" y="889000"/>
                  </a:lnTo>
                  <a:lnTo>
                    <a:pt x="2620442" y="927100"/>
                  </a:lnTo>
                  <a:lnTo>
                    <a:pt x="2639585" y="977900"/>
                  </a:lnTo>
                  <a:lnTo>
                    <a:pt x="2656950" y="1016000"/>
                  </a:lnTo>
                  <a:lnTo>
                    <a:pt x="2672525" y="1066800"/>
                  </a:lnTo>
                  <a:lnTo>
                    <a:pt x="2686295" y="1117600"/>
                  </a:lnTo>
                  <a:lnTo>
                    <a:pt x="2698247" y="1168400"/>
                  </a:lnTo>
                  <a:lnTo>
                    <a:pt x="2708368" y="1206500"/>
                  </a:lnTo>
                  <a:lnTo>
                    <a:pt x="2716645" y="1257300"/>
                  </a:lnTo>
                  <a:lnTo>
                    <a:pt x="2723063" y="1308100"/>
                  </a:lnTo>
                  <a:lnTo>
                    <a:pt x="2727611" y="1358900"/>
                  </a:lnTo>
                  <a:lnTo>
                    <a:pt x="2730273" y="1409700"/>
                  </a:lnTo>
                  <a:lnTo>
                    <a:pt x="2731038" y="1460500"/>
                  </a:lnTo>
                  <a:lnTo>
                    <a:pt x="2729891" y="1511300"/>
                  </a:lnTo>
                  <a:lnTo>
                    <a:pt x="2726819" y="1549400"/>
                  </a:lnTo>
                  <a:lnTo>
                    <a:pt x="2721809" y="1600200"/>
                  </a:lnTo>
                  <a:lnTo>
                    <a:pt x="2708857" y="1638300"/>
                  </a:lnTo>
                  <a:lnTo>
                    <a:pt x="2691731" y="1638300"/>
                  </a:lnTo>
                  <a:lnTo>
                    <a:pt x="2681775" y="1651000"/>
                  </a:lnTo>
                  <a:lnTo>
                    <a:pt x="2883459" y="1651000"/>
                  </a:lnTo>
                  <a:lnTo>
                    <a:pt x="2886951" y="1625600"/>
                  </a:lnTo>
                  <a:lnTo>
                    <a:pt x="2892233" y="1587500"/>
                  </a:lnTo>
                  <a:lnTo>
                    <a:pt x="2895818" y="1536700"/>
                  </a:lnTo>
                  <a:lnTo>
                    <a:pt x="2897714" y="1485900"/>
                  </a:lnTo>
                  <a:lnTo>
                    <a:pt x="2897928" y="1435100"/>
                  </a:lnTo>
                  <a:lnTo>
                    <a:pt x="2896468" y="1384300"/>
                  </a:lnTo>
                  <a:lnTo>
                    <a:pt x="2893339" y="1333500"/>
                  </a:lnTo>
                  <a:lnTo>
                    <a:pt x="2888551" y="1282700"/>
                  </a:lnTo>
                  <a:lnTo>
                    <a:pt x="2882109" y="1231900"/>
                  </a:lnTo>
                  <a:lnTo>
                    <a:pt x="2874020" y="1193800"/>
                  </a:lnTo>
                  <a:lnTo>
                    <a:pt x="2864292" y="1143000"/>
                  </a:lnTo>
                  <a:lnTo>
                    <a:pt x="2852932" y="1092200"/>
                  </a:lnTo>
                  <a:lnTo>
                    <a:pt x="2839947" y="1041400"/>
                  </a:lnTo>
                  <a:lnTo>
                    <a:pt x="2825344" y="1003300"/>
                  </a:lnTo>
                  <a:lnTo>
                    <a:pt x="2809130" y="952500"/>
                  </a:lnTo>
                  <a:lnTo>
                    <a:pt x="2791312" y="901700"/>
                  </a:lnTo>
                  <a:lnTo>
                    <a:pt x="2771898" y="863600"/>
                  </a:lnTo>
                  <a:lnTo>
                    <a:pt x="2750893" y="812800"/>
                  </a:lnTo>
                  <a:lnTo>
                    <a:pt x="2728306" y="774700"/>
                  </a:lnTo>
                  <a:lnTo>
                    <a:pt x="2704144" y="723900"/>
                  </a:lnTo>
                  <a:lnTo>
                    <a:pt x="2678413" y="685800"/>
                  </a:lnTo>
                  <a:lnTo>
                    <a:pt x="2651161" y="647700"/>
                  </a:lnTo>
                  <a:lnTo>
                    <a:pt x="2622571" y="596900"/>
                  </a:lnTo>
                  <a:lnTo>
                    <a:pt x="2592677" y="558800"/>
                  </a:lnTo>
                  <a:lnTo>
                    <a:pt x="2561514" y="520700"/>
                  </a:lnTo>
                  <a:lnTo>
                    <a:pt x="2529119" y="482600"/>
                  </a:lnTo>
                  <a:lnTo>
                    <a:pt x="2495525" y="444500"/>
                  </a:lnTo>
                  <a:lnTo>
                    <a:pt x="2460769" y="419100"/>
                  </a:lnTo>
                  <a:lnTo>
                    <a:pt x="2424885" y="381000"/>
                  </a:lnTo>
                  <a:lnTo>
                    <a:pt x="2387910" y="342900"/>
                  </a:lnTo>
                  <a:lnTo>
                    <a:pt x="2349877" y="317500"/>
                  </a:lnTo>
                  <a:lnTo>
                    <a:pt x="2310823" y="292100"/>
                  </a:lnTo>
                  <a:lnTo>
                    <a:pt x="2270782" y="254000"/>
                  </a:lnTo>
                  <a:lnTo>
                    <a:pt x="2229790" y="228600"/>
                  </a:lnTo>
                  <a:lnTo>
                    <a:pt x="2187882" y="203200"/>
                  </a:lnTo>
                  <a:lnTo>
                    <a:pt x="2145093" y="177800"/>
                  </a:lnTo>
                  <a:lnTo>
                    <a:pt x="2123276" y="165100"/>
                  </a:lnTo>
                  <a:close/>
                </a:path>
                <a:path w="2898140" h="2895600">
                  <a:moveTo>
                    <a:pt x="1627966" y="12700"/>
                  </a:moveTo>
                  <a:lnTo>
                    <a:pt x="1283098" y="12700"/>
                  </a:lnTo>
                  <a:lnTo>
                    <a:pt x="1234335" y="25400"/>
                  </a:lnTo>
                  <a:lnTo>
                    <a:pt x="1677223" y="25400"/>
                  </a:lnTo>
                  <a:lnTo>
                    <a:pt x="1627966" y="12700"/>
                  </a:lnTo>
                  <a:close/>
                </a:path>
                <a:path w="2898140" h="2895600">
                  <a:moveTo>
                    <a:pt x="1529231" y="0"/>
                  </a:moveTo>
                  <a:lnTo>
                    <a:pt x="1381216" y="0"/>
                  </a:lnTo>
                  <a:lnTo>
                    <a:pt x="1332073" y="12700"/>
                  </a:lnTo>
                  <a:lnTo>
                    <a:pt x="1578621" y="12700"/>
                  </a:lnTo>
                  <a:lnTo>
                    <a:pt x="1529231" y="0"/>
                  </a:lnTo>
                  <a:close/>
                </a:path>
              </a:pathLst>
            </a:custGeom>
            <a:solidFill>
              <a:srgbClr val="E80000"/>
            </a:solidFill>
          </p:spPr>
          <p:txBody>
            <a:bodyPr wrap="square" lIns="0" tIns="0" rIns="0" bIns="0" rtlCol="0"/>
            <a:lstStyle/>
            <a:p>
              <a:endParaRPr/>
            </a:p>
          </p:txBody>
        </p:sp>
      </p:grpSp>
    </p:spTree>
    <p:extLst>
      <p:ext uri="{BB962C8B-B14F-4D97-AF65-F5344CB8AC3E}">
        <p14:creationId xmlns:p14="http://schemas.microsoft.com/office/powerpoint/2010/main" val="505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r of hands holding each other&#10;&#10;Description automatically generated with low confidence">
            <a:extLst>
              <a:ext uri="{FF2B5EF4-FFF2-40B4-BE49-F238E27FC236}">
                <a16:creationId xmlns:a16="http://schemas.microsoft.com/office/drawing/2014/main" id="{1C11863D-3B4F-254A-F3F2-AF61A1510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36333"/>
            <a:ext cx="5226074" cy="5159159"/>
          </a:xfrm>
          <a:prstGeom prst="rect">
            <a:avLst/>
          </a:prstGeom>
        </p:spPr>
      </p:pic>
      <p:sp>
        <p:nvSpPr>
          <p:cNvPr id="2" name="Title 1">
            <a:extLst>
              <a:ext uri="{FF2B5EF4-FFF2-40B4-BE49-F238E27FC236}">
                <a16:creationId xmlns:a16="http://schemas.microsoft.com/office/drawing/2014/main" id="{1FC29FCC-24C5-CD91-210E-EFC87A97A652}"/>
              </a:ext>
            </a:extLst>
          </p:cNvPr>
          <p:cNvSpPr>
            <a:spLocks noGrp="1"/>
          </p:cNvSpPr>
          <p:nvPr>
            <p:ph type="title"/>
          </p:nvPr>
        </p:nvSpPr>
        <p:spPr/>
        <p:txBody>
          <a:bodyPr>
            <a:normAutofit/>
          </a:bodyPr>
          <a:lstStyle/>
          <a:p>
            <a:r>
              <a:rPr lang="en-US" dirty="0"/>
              <a:t>But we’ve trained CMS and the media</a:t>
            </a:r>
          </a:p>
        </p:txBody>
      </p:sp>
      <p:sp>
        <p:nvSpPr>
          <p:cNvPr id="6" name="Content Placeholder 5">
            <a:extLst>
              <a:ext uri="{FF2B5EF4-FFF2-40B4-BE49-F238E27FC236}">
                <a16:creationId xmlns:a16="http://schemas.microsoft.com/office/drawing/2014/main" id="{A213105C-AEF6-354C-388E-9ADCFCF178F9}"/>
              </a:ext>
            </a:extLst>
          </p:cNvPr>
          <p:cNvSpPr>
            <a:spLocks noGrp="1"/>
          </p:cNvSpPr>
          <p:nvPr>
            <p:ph sz="half" idx="1"/>
          </p:nvPr>
        </p:nvSpPr>
        <p:spPr/>
        <p:txBody>
          <a:bodyPr/>
          <a:lstStyle/>
          <a:p>
            <a:endParaRPr lang="en-US" dirty="0"/>
          </a:p>
        </p:txBody>
      </p:sp>
      <p:sp>
        <p:nvSpPr>
          <p:cNvPr id="7" name="Content Placeholder 6">
            <a:extLst>
              <a:ext uri="{FF2B5EF4-FFF2-40B4-BE49-F238E27FC236}">
                <a16:creationId xmlns:a16="http://schemas.microsoft.com/office/drawing/2014/main" id="{7208CED1-7AF6-F268-176F-71E8D975AAF3}"/>
              </a:ext>
            </a:extLst>
          </p:cNvPr>
          <p:cNvSpPr>
            <a:spLocks noGrp="1"/>
          </p:cNvSpPr>
          <p:nvPr>
            <p:ph sz="half" idx="2"/>
          </p:nvPr>
        </p:nvSpPr>
        <p:spPr/>
        <p:txBody>
          <a:bodyPr/>
          <a:lstStyle/>
          <a:p>
            <a:endParaRPr lang="en-US"/>
          </a:p>
        </p:txBody>
      </p:sp>
      <p:pic>
        <p:nvPicPr>
          <p:cNvPr id="4" name="Picture 3" descr="A close up of a hand&#10;&#10;Description automatically generated">
            <a:extLst>
              <a:ext uri="{FF2B5EF4-FFF2-40B4-BE49-F238E27FC236}">
                <a16:creationId xmlns:a16="http://schemas.microsoft.com/office/drawing/2014/main" id="{59FBC47D-F5E0-CF47-F1AD-CEFA56213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50" y="1752600"/>
            <a:ext cx="5378450" cy="4886575"/>
          </a:xfrm>
          <a:prstGeom prst="rect">
            <a:avLst/>
          </a:prstGeom>
        </p:spPr>
      </p:pic>
    </p:spTree>
    <p:extLst>
      <p:ext uri="{BB962C8B-B14F-4D97-AF65-F5344CB8AC3E}">
        <p14:creationId xmlns:p14="http://schemas.microsoft.com/office/powerpoint/2010/main" val="419081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9622" y="713478"/>
            <a:ext cx="6892925" cy="756920"/>
          </a:xfrm>
          <a:prstGeom prst="rect">
            <a:avLst/>
          </a:prstGeom>
        </p:spPr>
        <p:txBody>
          <a:bodyPr vert="horz" wrap="square" lIns="0" tIns="12700" rIns="0" bIns="0" rtlCol="0">
            <a:spAutoFit/>
          </a:bodyPr>
          <a:lstStyle/>
          <a:p>
            <a:pPr marL="12700">
              <a:lnSpc>
                <a:spcPct val="100000"/>
              </a:lnSpc>
              <a:spcBef>
                <a:spcPts val="100"/>
              </a:spcBef>
              <a:tabLst>
                <a:tab pos="1442720" algn="l"/>
                <a:tab pos="2261870" algn="l"/>
                <a:tab pos="3515995" algn="l"/>
                <a:tab pos="4899025" algn="l"/>
              </a:tabLst>
            </a:pPr>
            <a:r>
              <a:rPr sz="4800" spc="-25" dirty="0">
                <a:solidFill>
                  <a:srgbClr val="7030A0"/>
                </a:solidFill>
              </a:rPr>
              <a:t>How</a:t>
            </a:r>
            <a:r>
              <a:rPr lang="en-US" sz="4800" spc="-25" dirty="0">
                <a:solidFill>
                  <a:srgbClr val="7030A0"/>
                </a:solidFill>
              </a:rPr>
              <a:t> </a:t>
            </a:r>
            <a:r>
              <a:rPr sz="4800" spc="-25" dirty="0">
                <a:solidFill>
                  <a:srgbClr val="7030A0"/>
                </a:solidFill>
              </a:rPr>
              <a:t>To</a:t>
            </a:r>
            <a:r>
              <a:rPr lang="en-US" sz="4800" spc="-25" dirty="0">
                <a:solidFill>
                  <a:srgbClr val="7030A0"/>
                </a:solidFill>
              </a:rPr>
              <a:t> </a:t>
            </a:r>
            <a:r>
              <a:rPr sz="4800" spc="-25" dirty="0">
                <a:solidFill>
                  <a:srgbClr val="7030A0"/>
                </a:solidFill>
              </a:rPr>
              <a:t>Use</a:t>
            </a:r>
            <a:r>
              <a:rPr lang="en-US" sz="4800" spc="-25" dirty="0">
                <a:solidFill>
                  <a:srgbClr val="7030A0"/>
                </a:solidFill>
              </a:rPr>
              <a:t> </a:t>
            </a:r>
            <a:r>
              <a:rPr sz="4800" spc="-20" dirty="0">
                <a:solidFill>
                  <a:srgbClr val="7030A0"/>
                </a:solidFill>
              </a:rPr>
              <a:t>Th</a:t>
            </a:r>
            <a:r>
              <a:rPr lang="en-US" sz="4800" spc="-20" dirty="0">
                <a:solidFill>
                  <a:srgbClr val="7030A0"/>
                </a:solidFill>
              </a:rPr>
              <a:t>e </a:t>
            </a:r>
            <a:r>
              <a:rPr sz="4800" spc="-55" dirty="0">
                <a:solidFill>
                  <a:srgbClr val="7030A0"/>
                </a:solidFill>
              </a:rPr>
              <a:t>Toolki</a:t>
            </a:r>
            <a:r>
              <a:rPr lang="en-US" sz="4800" spc="-55" dirty="0">
                <a:solidFill>
                  <a:srgbClr val="7030A0"/>
                </a:solidFill>
              </a:rPr>
              <a:t>t</a:t>
            </a:r>
            <a:endParaRPr sz="4800" dirty="0">
              <a:solidFill>
                <a:srgbClr val="7030A0"/>
              </a:solidFill>
            </a:endParaRPr>
          </a:p>
        </p:txBody>
      </p:sp>
      <p:pic>
        <p:nvPicPr>
          <p:cNvPr id="3" name="object 3"/>
          <p:cNvPicPr/>
          <p:nvPr/>
        </p:nvPicPr>
        <p:blipFill>
          <a:blip r:embed="rId2" cstate="print"/>
          <a:stretch>
            <a:fillRect/>
          </a:stretch>
        </p:blipFill>
        <p:spPr>
          <a:xfrm>
            <a:off x="3446170" y="2129853"/>
            <a:ext cx="5299354" cy="409949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000000"/>
          </a:solidFill>
        </p:spPr>
        <p:txBody>
          <a:bodyPr wrap="square" lIns="0" tIns="0" rIns="0" bIns="0" rtlCol="0"/>
          <a:lstStyle/>
          <a:p>
            <a:endParaRPr/>
          </a:p>
        </p:txBody>
      </p:sp>
      <p:sp>
        <p:nvSpPr>
          <p:cNvPr id="5" name="object 5"/>
          <p:cNvSpPr txBox="1">
            <a:spLocks noGrp="1"/>
          </p:cNvSpPr>
          <p:nvPr>
            <p:ph type="title"/>
          </p:nvPr>
        </p:nvSpPr>
        <p:spPr>
          <a:xfrm>
            <a:off x="787400" y="1355883"/>
            <a:ext cx="10617200" cy="959485"/>
          </a:xfrm>
          <a:prstGeom prst="rect">
            <a:avLst/>
          </a:prstGeom>
        </p:spPr>
        <p:txBody>
          <a:bodyPr vert="horz" wrap="square" lIns="0" tIns="15875" rIns="0" bIns="0" rtlCol="0">
            <a:spAutoFit/>
          </a:bodyPr>
          <a:lstStyle/>
          <a:p>
            <a:pPr marL="12700">
              <a:lnSpc>
                <a:spcPct val="100000"/>
              </a:lnSpc>
              <a:spcBef>
                <a:spcPts val="125"/>
              </a:spcBef>
            </a:pPr>
            <a:r>
              <a:rPr sz="5900" spc="-10" dirty="0">
                <a:solidFill>
                  <a:srgbClr val="18E8B1"/>
                </a:solidFill>
                <a:hlinkClick r:id="rId2"/>
              </a:rPr>
              <a:t>Seriousillnessmessaging.org</a:t>
            </a:r>
            <a:endParaRPr sz="5900" dirty="0"/>
          </a:p>
        </p:txBody>
      </p:sp>
      <p:pic>
        <p:nvPicPr>
          <p:cNvPr id="6" name="object 6"/>
          <p:cNvPicPr/>
          <p:nvPr/>
        </p:nvPicPr>
        <p:blipFill>
          <a:blip r:embed="rId3" cstate="print"/>
          <a:stretch>
            <a:fillRect/>
          </a:stretch>
        </p:blipFill>
        <p:spPr>
          <a:xfrm>
            <a:off x="8233493" y="3044949"/>
            <a:ext cx="3158101" cy="3813050"/>
          </a:xfrm>
          <a:prstGeom prst="rect">
            <a:avLst/>
          </a:prstGeom>
        </p:spPr>
      </p:pic>
    </p:spTree>
    <p:extLst>
      <p:ext uri="{BB962C8B-B14F-4D97-AF65-F5344CB8AC3E}">
        <p14:creationId xmlns:p14="http://schemas.microsoft.com/office/powerpoint/2010/main" val="3972000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65896" y="0"/>
            <a:ext cx="4025900" cy="6858000"/>
          </a:xfrm>
          <a:custGeom>
            <a:avLst/>
            <a:gdLst/>
            <a:ahLst/>
            <a:cxnLst/>
            <a:rect l="l" t="t" r="r" b="b"/>
            <a:pathLst>
              <a:path w="4025900" h="6858000">
                <a:moveTo>
                  <a:pt x="4025798" y="0"/>
                </a:moveTo>
                <a:lnTo>
                  <a:pt x="0" y="0"/>
                </a:lnTo>
                <a:lnTo>
                  <a:pt x="0" y="6858000"/>
                </a:lnTo>
                <a:lnTo>
                  <a:pt x="4025798" y="6858000"/>
                </a:lnTo>
                <a:lnTo>
                  <a:pt x="4025798" y="0"/>
                </a:lnTo>
                <a:close/>
              </a:path>
            </a:pathLst>
          </a:custGeom>
          <a:solidFill>
            <a:srgbClr val="000000"/>
          </a:solidFill>
        </p:spPr>
        <p:txBody>
          <a:bodyPr wrap="square" lIns="0" tIns="0" rIns="0" bIns="0" rtlCol="0"/>
          <a:lstStyle/>
          <a:p>
            <a:endParaRPr/>
          </a:p>
        </p:txBody>
      </p:sp>
      <p:sp>
        <p:nvSpPr>
          <p:cNvPr id="3" name="object 3"/>
          <p:cNvSpPr txBox="1"/>
          <p:nvPr/>
        </p:nvSpPr>
        <p:spPr>
          <a:xfrm>
            <a:off x="8879837" y="1661535"/>
            <a:ext cx="2568575" cy="305689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95921"/>
                </a:solidFill>
                <a:latin typeface="GT America Rg"/>
                <a:cs typeface="GT America Rg"/>
              </a:rPr>
              <a:t>The 5 </a:t>
            </a:r>
            <a:r>
              <a:rPr sz="1800" b="1" spc="-10" dirty="0">
                <a:solidFill>
                  <a:srgbClr val="F95921"/>
                </a:solidFill>
                <a:latin typeface="GT America Rg"/>
                <a:cs typeface="GT America Rg"/>
              </a:rPr>
              <a:t>Principles</a:t>
            </a:r>
            <a:endParaRPr sz="1800" dirty="0">
              <a:latin typeface="GT America Rg"/>
              <a:cs typeface="GT America Rg"/>
            </a:endParaRPr>
          </a:p>
          <a:p>
            <a:pPr marL="469900" indent="-400050">
              <a:lnSpc>
                <a:spcPct val="100000"/>
              </a:lnSpc>
              <a:spcBef>
                <a:spcPts val="1800"/>
              </a:spcBef>
              <a:buSzPct val="94444"/>
              <a:buFont typeface="GT America Mono"/>
              <a:buAutoNum type="arabicPeriod"/>
              <a:tabLst>
                <a:tab pos="469900" algn="l"/>
              </a:tabLst>
            </a:pPr>
            <a:r>
              <a:rPr sz="1800" spc="-60" dirty="0">
                <a:solidFill>
                  <a:srgbClr val="FFFFFF"/>
                </a:solidFill>
                <a:latin typeface="GTAmerica-Md"/>
                <a:cs typeface="GTAmerica-Md"/>
              </a:rPr>
              <a:t>Talk</a:t>
            </a:r>
            <a:r>
              <a:rPr sz="1800" spc="-100" dirty="0">
                <a:solidFill>
                  <a:srgbClr val="FFFFFF"/>
                </a:solidFill>
                <a:latin typeface="GTAmerica-Md"/>
                <a:cs typeface="GTAmerica-Md"/>
              </a:rPr>
              <a:t> </a:t>
            </a:r>
            <a:r>
              <a:rPr sz="1800" spc="-20" dirty="0">
                <a:solidFill>
                  <a:srgbClr val="FFFFFF"/>
                </a:solidFill>
                <a:latin typeface="GTAmerica-Md"/>
                <a:cs typeface="GTAmerica-Md"/>
              </a:rPr>
              <a:t>Up</a:t>
            </a:r>
            <a:r>
              <a:rPr sz="1800" spc="-90" dirty="0">
                <a:solidFill>
                  <a:srgbClr val="FFFFFF"/>
                </a:solidFill>
                <a:latin typeface="GTAmerica-Md"/>
                <a:cs typeface="GTAmerica-Md"/>
              </a:rPr>
              <a:t> </a:t>
            </a:r>
            <a:r>
              <a:rPr sz="1800" spc="-10" dirty="0">
                <a:solidFill>
                  <a:srgbClr val="FFFFFF"/>
                </a:solidFill>
                <a:latin typeface="GTAmerica-Md"/>
                <a:cs typeface="GTAmerica-Md"/>
              </a:rPr>
              <a:t>the</a:t>
            </a:r>
            <a:r>
              <a:rPr sz="1800" spc="-90" dirty="0">
                <a:solidFill>
                  <a:srgbClr val="FFFFFF"/>
                </a:solidFill>
                <a:latin typeface="GTAmerica-Md"/>
                <a:cs typeface="GTAmerica-Md"/>
              </a:rPr>
              <a:t> </a:t>
            </a:r>
            <a:r>
              <a:rPr sz="1800" spc="-10" dirty="0">
                <a:solidFill>
                  <a:srgbClr val="FFFFFF"/>
                </a:solidFill>
                <a:latin typeface="GTAmerica-Md"/>
                <a:cs typeface="GTAmerica-Md"/>
              </a:rPr>
              <a:t>Benefits</a:t>
            </a:r>
            <a:endParaRPr sz="1800" dirty="0">
              <a:latin typeface="GTAmerica-Md"/>
              <a:cs typeface="GTAmerica-Md"/>
            </a:endParaRPr>
          </a:p>
          <a:p>
            <a:pPr marL="469900" marR="130810" indent="-400050">
              <a:lnSpc>
                <a:spcPct val="100000"/>
              </a:lnSpc>
              <a:spcBef>
                <a:spcPts val="655"/>
              </a:spcBef>
              <a:buSzPct val="94444"/>
              <a:buFont typeface="GT America Mono"/>
              <a:buAutoNum type="arabicPeriod"/>
              <a:tabLst>
                <a:tab pos="469900" algn="l"/>
              </a:tabLst>
            </a:pPr>
            <a:r>
              <a:rPr sz="1800" spc="-45" dirty="0">
                <a:solidFill>
                  <a:srgbClr val="FFFFFF"/>
                </a:solidFill>
                <a:latin typeface="GTAmerica-Md"/>
                <a:cs typeface="GTAmerica-Md"/>
              </a:rPr>
              <a:t>Present</a:t>
            </a:r>
            <a:r>
              <a:rPr sz="1800" spc="-175" dirty="0">
                <a:solidFill>
                  <a:srgbClr val="FFFFFF"/>
                </a:solidFill>
                <a:latin typeface="GTAmerica-Md"/>
                <a:cs typeface="GTAmerica-Md"/>
              </a:rPr>
              <a:t> </a:t>
            </a:r>
            <a:r>
              <a:rPr sz="1800" spc="-45" dirty="0">
                <a:solidFill>
                  <a:srgbClr val="FFFFFF"/>
                </a:solidFill>
                <a:latin typeface="GTAmerica-Md"/>
                <a:cs typeface="GTAmerica-Md"/>
              </a:rPr>
              <a:t>Choices</a:t>
            </a:r>
            <a:r>
              <a:rPr sz="1800" spc="-165" dirty="0">
                <a:solidFill>
                  <a:srgbClr val="FFFFFF"/>
                </a:solidFill>
                <a:latin typeface="GTAmerica-Md"/>
                <a:cs typeface="GTAmerica-Md"/>
              </a:rPr>
              <a:t> </a:t>
            </a:r>
            <a:r>
              <a:rPr sz="1800" spc="-50" dirty="0">
                <a:solidFill>
                  <a:srgbClr val="FFFFFF"/>
                </a:solidFill>
                <a:latin typeface="GTAmerica-Md"/>
                <a:cs typeface="GTAmerica-Md"/>
              </a:rPr>
              <a:t>for Every</a:t>
            </a:r>
            <a:r>
              <a:rPr sz="1800" spc="-125" dirty="0">
                <a:solidFill>
                  <a:srgbClr val="FFFFFF"/>
                </a:solidFill>
                <a:latin typeface="GTAmerica-Md"/>
                <a:cs typeface="GTAmerica-Md"/>
              </a:rPr>
              <a:t> </a:t>
            </a:r>
            <a:r>
              <a:rPr sz="1800" spc="-20" dirty="0">
                <a:solidFill>
                  <a:srgbClr val="FFFFFF"/>
                </a:solidFill>
                <a:latin typeface="GTAmerica-Md"/>
                <a:cs typeface="GTAmerica-Md"/>
              </a:rPr>
              <a:t>Step</a:t>
            </a:r>
            <a:endParaRPr sz="1800" dirty="0">
              <a:latin typeface="GTAmerica-Md"/>
              <a:cs typeface="GTAmerica-Md"/>
            </a:endParaRPr>
          </a:p>
          <a:p>
            <a:pPr marL="469900" marR="683895" indent="-400050">
              <a:lnSpc>
                <a:spcPct val="100000"/>
              </a:lnSpc>
              <a:spcBef>
                <a:spcPts val="660"/>
              </a:spcBef>
              <a:buSzPct val="94444"/>
              <a:buFont typeface="GT America Mono"/>
              <a:buAutoNum type="arabicPeriod"/>
              <a:tabLst>
                <a:tab pos="469900" algn="l"/>
              </a:tabLst>
            </a:pPr>
            <a:r>
              <a:rPr sz="1800" spc="-40" dirty="0">
                <a:solidFill>
                  <a:srgbClr val="FFFFFF"/>
                </a:solidFill>
                <a:latin typeface="GTAmerica-Md"/>
                <a:cs typeface="GTAmerica-Md"/>
              </a:rPr>
              <a:t>Use</a:t>
            </a:r>
            <a:r>
              <a:rPr sz="1800" spc="-140" dirty="0">
                <a:solidFill>
                  <a:srgbClr val="FFFFFF"/>
                </a:solidFill>
                <a:latin typeface="GTAmerica-Md"/>
                <a:cs typeface="GTAmerica-Md"/>
              </a:rPr>
              <a:t> </a:t>
            </a:r>
            <a:r>
              <a:rPr sz="1800" spc="-55" dirty="0">
                <a:solidFill>
                  <a:srgbClr val="FFFFFF"/>
                </a:solidFill>
                <a:latin typeface="GTAmerica-Md"/>
                <a:cs typeface="GTAmerica-Md"/>
              </a:rPr>
              <a:t>Stories</a:t>
            </a:r>
            <a:r>
              <a:rPr sz="1800" spc="-135" dirty="0">
                <a:solidFill>
                  <a:srgbClr val="FFFFFF"/>
                </a:solidFill>
                <a:latin typeface="GTAmerica-Md"/>
                <a:cs typeface="GTAmerica-Md"/>
              </a:rPr>
              <a:t> </a:t>
            </a:r>
            <a:r>
              <a:rPr sz="1800" spc="-50" dirty="0">
                <a:solidFill>
                  <a:srgbClr val="FFFFFF"/>
                </a:solidFill>
                <a:latin typeface="GTAmerica-Md"/>
                <a:cs typeface="GTAmerica-Md"/>
              </a:rPr>
              <a:t>— </a:t>
            </a:r>
            <a:r>
              <a:rPr sz="1800" spc="-60" dirty="0">
                <a:solidFill>
                  <a:srgbClr val="FFFFFF"/>
                </a:solidFill>
                <a:latin typeface="GTAmerica-Md"/>
                <a:cs typeface="GTAmerica-Md"/>
              </a:rPr>
              <a:t>Positive</a:t>
            </a:r>
            <a:r>
              <a:rPr sz="1800" spc="-130" dirty="0">
                <a:solidFill>
                  <a:srgbClr val="FFFFFF"/>
                </a:solidFill>
                <a:latin typeface="GTAmerica-Md"/>
                <a:cs typeface="GTAmerica-Md"/>
              </a:rPr>
              <a:t> </a:t>
            </a:r>
            <a:r>
              <a:rPr sz="1800" spc="-20" dirty="0">
                <a:solidFill>
                  <a:srgbClr val="FFFFFF"/>
                </a:solidFill>
                <a:latin typeface="GTAmerica-Md"/>
                <a:cs typeface="GTAmerica-Md"/>
              </a:rPr>
              <a:t>Ones</a:t>
            </a:r>
            <a:endParaRPr sz="1800" dirty="0">
              <a:latin typeface="GTAmerica-Md"/>
              <a:cs typeface="GTAmerica-Md"/>
            </a:endParaRPr>
          </a:p>
          <a:p>
            <a:pPr marL="469900" marR="197485" indent="-400050">
              <a:lnSpc>
                <a:spcPct val="100000"/>
              </a:lnSpc>
              <a:spcBef>
                <a:spcPts val="655"/>
              </a:spcBef>
              <a:buSzPct val="94444"/>
              <a:buFont typeface="GT America Mono"/>
              <a:buAutoNum type="arabicPeriod"/>
              <a:tabLst>
                <a:tab pos="469900" algn="l"/>
              </a:tabLst>
            </a:pPr>
            <a:r>
              <a:rPr sz="1800" spc="-25" dirty="0">
                <a:solidFill>
                  <a:srgbClr val="FFFFFF"/>
                </a:solidFill>
                <a:latin typeface="GTAmerica-Md"/>
                <a:cs typeface="GTAmerica-Md"/>
              </a:rPr>
              <a:t>Invite</a:t>
            </a:r>
            <a:r>
              <a:rPr sz="1800" spc="-65" dirty="0">
                <a:solidFill>
                  <a:srgbClr val="FFFFFF"/>
                </a:solidFill>
                <a:latin typeface="GTAmerica-Md"/>
                <a:cs typeface="GTAmerica-Md"/>
              </a:rPr>
              <a:t> </a:t>
            </a:r>
            <a:r>
              <a:rPr sz="1800" spc="-25" dirty="0">
                <a:solidFill>
                  <a:srgbClr val="FFFFFF"/>
                </a:solidFill>
                <a:latin typeface="GTAmerica-Md"/>
                <a:cs typeface="GTAmerica-Md"/>
              </a:rPr>
              <a:t>Dialogue</a:t>
            </a:r>
            <a:r>
              <a:rPr sz="1800" spc="-65" dirty="0">
                <a:solidFill>
                  <a:srgbClr val="FFFFFF"/>
                </a:solidFill>
                <a:latin typeface="GTAmerica-Md"/>
                <a:cs typeface="GTAmerica-Md"/>
              </a:rPr>
              <a:t> </a:t>
            </a:r>
            <a:r>
              <a:rPr sz="1800" spc="-50" dirty="0">
                <a:solidFill>
                  <a:srgbClr val="FFFFFF"/>
                </a:solidFill>
                <a:latin typeface="GTAmerica-Md"/>
                <a:cs typeface="GTAmerica-Md"/>
              </a:rPr>
              <a:t>— </a:t>
            </a:r>
            <a:r>
              <a:rPr sz="1800" spc="-20" dirty="0">
                <a:solidFill>
                  <a:srgbClr val="FFFFFF"/>
                </a:solidFill>
                <a:latin typeface="GTAmerica-Md"/>
                <a:cs typeface="GTAmerica-Md"/>
              </a:rPr>
              <a:t>and</a:t>
            </a:r>
            <a:r>
              <a:rPr sz="1800" spc="-100" dirty="0">
                <a:solidFill>
                  <a:srgbClr val="FFFFFF"/>
                </a:solidFill>
                <a:latin typeface="GTAmerica-Md"/>
                <a:cs typeface="GTAmerica-Md"/>
              </a:rPr>
              <a:t> </a:t>
            </a:r>
            <a:r>
              <a:rPr sz="1800" spc="-10" dirty="0">
                <a:solidFill>
                  <a:srgbClr val="FFFFFF"/>
                </a:solidFill>
                <a:latin typeface="GTAmerica-Md"/>
                <a:cs typeface="GTAmerica-Md"/>
              </a:rPr>
              <a:t>Not</a:t>
            </a:r>
            <a:r>
              <a:rPr sz="1800" spc="-85" dirty="0">
                <a:solidFill>
                  <a:srgbClr val="FFFFFF"/>
                </a:solidFill>
                <a:latin typeface="GTAmerica-Md"/>
                <a:cs typeface="GTAmerica-Md"/>
              </a:rPr>
              <a:t> </a:t>
            </a:r>
            <a:r>
              <a:rPr sz="1800" spc="-10" dirty="0">
                <a:solidFill>
                  <a:srgbClr val="FFFFFF"/>
                </a:solidFill>
                <a:latin typeface="GTAmerica-Md"/>
                <a:cs typeface="GTAmerica-Md"/>
              </a:rPr>
              <a:t>Just</a:t>
            </a:r>
            <a:r>
              <a:rPr sz="1800" spc="-85" dirty="0">
                <a:solidFill>
                  <a:srgbClr val="FFFFFF"/>
                </a:solidFill>
                <a:latin typeface="GTAmerica-Md"/>
                <a:cs typeface="GTAmerica-Md"/>
              </a:rPr>
              <a:t> </a:t>
            </a:r>
            <a:r>
              <a:rPr sz="1800" spc="-20" dirty="0">
                <a:solidFill>
                  <a:srgbClr val="FFFFFF"/>
                </a:solidFill>
                <a:latin typeface="GTAmerica-Md"/>
                <a:cs typeface="GTAmerica-Md"/>
              </a:rPr>
              <a:t>Once</a:t>
            </a:r>
            <a:endParaRPr sz="1800" dirty="0">
              <a:latin typeface="GTAmerica-Md"/>
              <a:cs typeface="GTAmerica-Md"/>
            </a:endParaRPr>
          </a:p>
          <a:p>
            <a:pPr marL="469900" indent="-400050">
              <a:lnSpc>
                <a:spcPct val="100000"/>
              </a:lnSpc>
              <a:spcBef>
                <a:spcPts val="655"/>
              </a:spcBef>
              <a:buSzPct val="94444"/>
              <a:buFont typeface="GT America Mono"/>
              <a:buAutoNum type="arabicPeriod"/>
              <a:tabLst>
                <a:tab pos="469900" algn="l"/>
              </a:tabLst>
            </a:pPr>
            <a:r>
              <a:rPr sz="1800" spc="-35" dirty="0">
                <a:solidFill>
                  <a:srgbClr val="FFFFFF"/>
                </a:solidFill>
                <a:latin typeface="GTAmerica-Md"/>
                <a:cs typeface="GTAmerica-Md"/>
              </a:rPr>
              <a:t>Invoke</a:t>
            </a:r>
            <a:r>
              <a:rPr sz="1800" spc="-85" dirty="0">
                <a:solidFill>
                  <a:srgbClr val="FFFFFF"/>
                </a:solidFill>
                <a:latin typeface="GTAmerica-Md"/>
                <a:cs typeface="GTAmerica-Md"/>
              </a:rPr>
              <a:t> </a:t>
            </a:r>
            <a:r>
              <a:rPr sz="1800" dirty="0">
                <a:solidFill>
                  <a:srgbClr val="FFFFFF"/>
                </a:solidFill>
                <a:latin typeface="GTAmerica-Md"/>
                <a:cs typeface="GTAmerica-Md"/>
              </a:rPr>
              <a:t>a</a:t>
            </a:r>
            <a:r>
              <a:rPr sz="1800" spc="-85" dirty="0">
                <a:solidFill>
                  <a:srgbClr val="FFFFFF"/>
                </a:solidFill>
                <a:latin typeface="GTAmerica-Md"/>
                <a:cs typeface="GTAmerica-Md"/>
              </a:rPr>
              <a:t> </a:t>
            </a:r>
            <a:r>
              <a:rPr sz="1800" spc="-20" dirty="0">
                <a:solidFill>
                  <a:srgbClr val="FFFFFF"/>
                </a:solidFill>
                <a:latin typeface="GTAmerica-Md"/>
                <a:cs typeface="GTAmerica-Md"/>
              </a:rPr>
              <a:t>New</a:t>
            </a:r>
            <a:r>
              <a:rPr sz="1800" spc="-85" dirty="0">
                <a:solidFill>
                  <a:srgbClr val="FFFFFF"/>
                </a:solidFill>
                <a:latin typeface="GTAmerica-Md"/>
                <a:cs typeface="GTAmerica-Md"/>
              </a:rPr>
              <a:t> </a:t>
            </a:r>
            <a:r>
              <a:rPr sz="1800" spc="-20" dirty="0">
                <a:solidFill>
                  <a:srgbClr val="FFFFFF"/>
                </a:solidFill>
                <a:latin typeface="GTAmerica-Md"/>
                <a:cs typeface="GTAmerica-Md"/>
              </a:rPr>
              <a:t>Team</a:t>
            </a:r>
            <a:endParaRPr sz="1800" dirty="0">
              <a:latin typeface="GTAmerica-Md"/>
              <a:cs typeface="GTAmerica-Md"/>
            </a:endParaRPr>
          </a:p>
        </p:txBody>
      </p:sp>
      <p:sp>
        <p:nvSpPr>
          <p:cNvPr id="8" name="object 8"/>
          <p:cNvSpPr txBox="1"/>
          <p:nvPr/>
        </p:nvSpPr>
        <p:spPr>
          <a:xfrm>
            <a:off x="470763" y="6213235"/>
            <a:ext cx="1030605" cy="346075"/>
          </a:xfrm>
          <a:prstGeom prst="rect">
            <a:avLst/>
          </a:prstGeom>
        </p:spPr>
        <p:txBody>
          <a:bodyPr vert="horz" wrap="square" lIns="0" tIns="12700" rIns="0" bIns="0" rtlCol="0">
            <a:spAutoFit/>
          </a:bodyPr>
          <a:lstStyle/>
          <a:p>
            <a:pPr marL="12700">
              <a:lnSpc>
                <a:spcPct val="100000"/>
              </a:lnSpc>
              <a:spcBef>
                <a:spcPts val="100"/>
              </a:spcBef>
            </a:pPr>
            <a:r>
              <a:rPr sz="950" b="1" dirty="0">
                <a:latin typeface="GT America Rg"/>
                <a:cs typeface="GT America Rg"/>
              </a:rPr>
              <a:t>Serious</a:t>
            </a:r>
            <a:r>
              <a:rPr sz="950" b="1" spc="75" dirty="0">
                <a:latin typeface="GT America Rg"/>
                <a:cs typeface="GT America Rg"/>
              </a:rPr>
              <a:t> </a:t>
            </a:r>
            <a:r>
              <a:rPr sz="950" b="1" spc="-10" dirty="0">
                <a:latin typeface="GT America Rg"/>
                <a:cs typeface="GT America Rg"/>
              </a:rPr>
              <a:t>Illness</a:t>
            </a:r>
            <a:endParaRPr sz="950">
              <a:latin typeface="GT America Rg"/>
              <a:cs typeface="GT America Rg"/>
            </a:endParaRPr>
          </a:p>
          <a:p>
            <a:pPr marL="12700">
              <a:lnSpc>
                <a:spcPct val="100000"/>
              </a:lnSpc>
              <a:spcBef>
                <a:spcPts val="200"/>
              </a:spcBef>
            </a:pPr>
            <a:r>
              <a:rPr sz="950" dirty="0">
                <a:latin typeface="GT America Rg"/>
                <a:cs typeface="GT America Rg"/>
              </a:rPr>
              <a:t>Messaging</a:t>
            </a:r>
            <a:r>
              <a:rPr sz="950" spc="75" dirty="0">
                <a:latin typeface="GT America Rg"/>
                <a:cs typeface="GT America Rg"/>
              </a:rPr>
              <a:t> </a:t>
            </a:r>
            <a:r>
              <a:rPr sz="950" spc="-10" dirty="0">
                <a:latin typeface="GT America Rg"/>
                <a:cs typeface="GT America Rg"/>
              </a:rPr>
              <a:t>Toolkit</a:t>
            </a:r>
            <a:endParaRPr sz="950">
              <a:latin typeface="GT America Rg"/>
              <a:cs typeface="GT America Rg"/>
            </a:endParaRPr>
          </a:p>
        </p:txBody>
      </p:sp>
      <p:sp>
        <p:nvSpPr>
          <p:cNvPr id="4" name="object 4"/>
          <p:cNvSpPr txBox="1"/>
          <p:nvPr/>
        </p:nvSpPr>
        <p:spPr>
          <a:xfrm>
            <a:off x="787400" y="1943473"/>
            <a:ext cx="2860675" cy="3404870"/>
          </a:xfrm>
          <a:prstGeom prst="rect">
            <a:avLst/>
          </a:prstGeom>
        </p:spPr>
        <p:txBody>
          <a:bodyPr vert="horz" wrap="square" lIns="0" tIns="12700" rIns="0" bIns="0" rtlCol="0">
            <a:spAutoFit/>
          </a:bodyPr>
          <a:lstStyle/>
          <a:p>
            <a:pPr marL="12700" marR="5080">
              <a:lnSpc>
                <a:spcPct val="105600"/>
              </a:lnSpc>
              <a:spcBef>
                <a:spcPts val="100"/>
              </a:spcBef>
            </a:pPr>
            <a:r>
              <a:rPr sz="1500" spc="-10" dirty="0">
                <a:solidFill>
                  <a:srgbClr val="333333"/>
                </a:solidFill>
                <a:latin typeface="GTAmerica-Md"/>
                <a:cs typeface="GTAmerica-Md"/>
              </a:rPr>
              <a:t>We</a:t>
            </a:r>
            <a:r>
              <a:rPr sz="1500" spc="-85" dirty="0">
                <a:solidFill>
                  <a:srgbClr val="333333"/>
                </a:solidFill>
                <a:latin typeface="GTAmerica-Md"/>
                <a:cs typeface="GTAmerica-Md"/>
              </a:rPr>
              <a:t> </a:t>
            </a:r>
            <a:r>
              <a:rPr sz="1500" dirty="0">
                <a:solidFill>
                  <a:srgbClr val="333333"/>
                </a:solidFill>
                <a:latin typeface="GTAmerica-Md"/>
                <a:cs typeface="GTAmerica-Md"/>
              </a:rPr>
              <a:t>built</a:t>
            </a:r>
            <a:r>
              <a:rPr sz="1500" spc="-70" dirty="0">
                <a:solidFill>
                  <a:srgbClr val="333333"/>
                </a:solidFill>
                <a:latin typeface="GTAmerica-Md"/>
                <a:cs typeface="GTAmerica-Md"/>
              </a:rPr>
              <a:t> </a:t>
            </a:r>
            <a:r>
              <a:rPr sz="1500" dirty="0">
                <a:solidFill>
                  <a:srgbClr val="333333"/>
                </a:solidFill>
                <a:latin typeface="GTAmerica-Md"/>
                <a:cs typeface="GTAmerica-Md"/>
              </a:rPr>
              <a:t>this</a:t>
            </a:r>
            <a:r>
              <a:rPr sz="1500" spc="-70" dirty="0">
                <a:solidFill>
                  <a:srgbClr val="333333"/>
                </a:solidFill>
                <a:latin typeface="GTAmerica-Md"/>
                <a:cs typeface="GTAmerica-Md"/>
              </a:rPr>
              <a:t> </a:t>
            </a:r>
            <a:r>
              <a:rPr sz="1500" spc="-10" dirty="0">
                <a:solidFill>
                  <a:srgbClr val="333333"/>
                </a:solidFill>
                <a:latin typeface="GTAmerica-Md"/>
                <a:cs typeface="GTAmerica-Md"/>
              </a:rPr>
              <a:t>toolkit</a:t>
            </a:r>
            <a:r>
              <a:rPr sz="1500" spc="-70" dirty="0">
                <a:solidFill>
                  <a:srgbClr val="333333"/>
                </a:solidFill>
                <a:latin typeface="GTAmerica-Md"/>
                <a:cs typeface="GTAmerica-Md"/>
              </a:rPr>
              <a:t> </a:t>
            </a:r>
            <a:r>
              <a:rPr sz="1500" spc="-10" dirty="0">
                <a:solidFill>
                  <a:srgbClr val="333333"/>
                </a:solidFill>
                <a:latin typeface="GTAmerica-Md"/>
                <a:cs typeface="GTAmerica-Md"/>
              </a:rPr>
              <a:t>because</a:t>
            </a:r>
            <a:r>
              <a:rPr sz="1500" spc="-70" dirty="0">
                <a:solidFill>
                  <a:srgbClr val="333333"/>
                </a:solidFill>
                <a:latin typeface="GTAmerica-Md"/>
                <a:cs typeface="GTAmerica-Md"/>
              </a:rPr>
              <a:t> </a:t>
            </a:r>
            <a:r>
              <a:rPr sz="1500" spc="-25" dirty="0">
                <a:solidFill>
                  <a:srgbClr val="333333"/>
                </a:solidFill>
                <a:latin typeface="GTAmerica-Md"/>
                <a:cs typeface="GTAmerica-Md"/>
              </a:rPr>
              <a:t>we </a:t>
            </a:r>
            <a:r>
              <a:rPr sz="1500" spc="-10" dirty="0">
                <a:solidFill>
                  <a:srgbClr val="333333"/>
                </a:solidFill>
                <a:latin typeface="GTAmerica-Md"/>
                <a:cs typeface="GTAmerica-Md"/>
              </a:rPr>
              <a:t>want</a:t>
            </a:r>
            <a:r>
              <a:rPr sz="1500" spc="-75" dirty="0">
                <a:solidFill>
                  <a:srgbClr val="333333"/>
                </a:solidFill>
                <a:latin typeface="GTAmerica-Md"/>
                <a:cs typeface="GTAmerica-Md"/>
              </a:rPr>
              <a:t> </a:t>
            </a:r>
            <a:r>
              <a:rPr sz="1500" dirty="0">
                <a:solidFill>
                  <a:srgbClr val="333333"/>
                </a:solidFill>
                <a:latin typeface="GTAmerica-Md"/>
                <a:cs typeface="GTAmerica-Md"/>
              </a:rPr>
              <a:t>to</a:t>
            </a:r>
            <a:r>
              <a:rPr sz="1500" spc="-65" dirty="0">
                <a:solidFill>
                  <a:srgbClr val="333333"/>
                </a:solidFill>
                <a:latin typeface="GTAmerica-Md"/>
                <a:cs typeface="GTAmerica-Md"/>
              </a:rPr>
              <a:t> </a:t>
            </a:r>
            <a:r>
              <a:rPr sz="1500" spc="-10" dirty="0">
                <a:solidFill>
                  <a:srgbClr val="333333"/>
                </a:solidFill>
                <a:latin typeface="GTAmerica-Md"/>
                <a:cs typeface="GTAmerica-Md"/>
              </a:rPr>
              <a:t>change</a:t>
            </a:r>
            <a:r>
              <a:rPr sz="1500" spc="-60" dirty="0">
                <a:solidFill>
                  <a:srgbClr val="333333"/>
                </a:solidFill>
                <a:latin typeface="GTAmerica-Md"/>
                <a:cs typeface="GTAmerica-Md"/>
              </a:rPr>
              <a:t> </a:t>
            </a:r>
            <a:r>
              <a:rPr sz="1500" dirty="0">
                <a:solidFill>
                  <a:srgbClr val="333333"/>
                </a:solidFill>
                <a:latin typeface="GTAmerica-Md"/>
                <a:cs typeface="GTAmerica-Md"/>
              </a:rPr>
              <a:t>how</a:t>
            </a:r>
            <a:r>
              <a:rPr sz="1500" spc="-65" dirty="0">
                <a:solidFill>
                  <a:srgbClr val="333333"/>
                </a:solidFill>
                <a:latin typeface="GTAmerica-Md"/>
                <a:cs typeface="GTAmerica-Md"/>
              </a:rPr>
              <a:t> </a:t>
            </a:r>
            <a:r>
              <a:rPr sz="1500" dirty="0">
                <a:solidFill>
                  <a:srgbClr val="333333"/>
                </a:solidFill>
                <a:latin typeface="GTAmerica-Md"/>
                <a:cs typeface="GTAmerica-Md"/>
              </a:rPr>
              <a:t>the</a:t>
            </a:r>
            <a:r>
              <a:rPr sz="1500" spc="-60" dirty="0">
                <a:solidFill>
                  <a:srgbClr val="333333"/>
                </a:solidFill>
                <a:latin typeface="GTAmerica-Md"/>
                <a:cs typeface="GTAmerica-Md"/>
              </a:rPr>
              <a:t> </a:t>
            </a:r>
            <a:r>
              <a:rPr sz="1500" spc="-10" dirty="0">
                <a:solidFill>
                  <a:srgbClr val="333333"/>
                </a:solidFill>
                <a:latin typeface="GTAmerica-Md"/>
                <a:cs typeface="GTAmerica-Md"/>
              </a:rPr>
              <a:t>public views</a:t>
            </a:r>
            <a:r>
              <a:rPr sz="1500" spc="-70" dirty="0">
                <a:solidFill>
                  <a:srgbClr val="333333"/>
                </a:solidFill>
                <a:latin typeface="GTAmerica-Md"/>
                <a:cs typeface="GTAmerica-Md"/>
              </a:rPr>
              <a:t> </a:t>
            </a:r>
            <a:r>
              <a:rPr sz="1500" spc="-10" dirty="0">
                <a:solidFill>
                  <a:srgbClr val="333333"/>
                </a:solidFill>
                <a:latin typeface="GTAmerica-Md"/>
                <a:cs typeface="GTAmerica-Md"/>
              </a:rPr>
              <a:t>serious</a:t>
            </a:r>
            <a:r>
              <a:rPr sz="1500" spc="-60" dirty="0">
                <a:solidFill>
                  <a:srgbClr val="333333"/>
                </a:solidFill>
                <a:latin typeface="GTAmerica-Md"/>
                <a:cs typeface="GTAmerica-Md"/>
              </a:rPr>
              <a:t> </a:t>
            </a:r>
            <a:r>
              <a:rPr sz="1500" spc="-10" dirty="0">
                <a:solidFill>
                  <a:srgbClr val="333333"/>
                </a:solidFill>
                <a:latin typeface="GTAmerica-Md"/>
                <a:cs typeface="GTAmerica-Md"/>
              </a:rPr>
              <a:t>illness</a:t>
            </a:r>
            <a:r>
              <a:rPr sz="1500" spc="-60" dirty="0">
                <a:solidFill>
                  <a:srgbClr val="333333"/>
                </a:solidFill>
                <a:latin typeface="GTAmerica-Md"/>
                <a:cs typeface="GTAmerica-Md"/>
              </a:rPr>
              <a:t> </a:t>
            </a:r>
            <a:r>
              <a:rPr sz="1500" dirty="0">
                <a:solidFill>
                  <a:srgbClr val="333333"/>
                </a:solidFill>
                <a:latin typeface="GTAmerica-Md"/>
                <a:cs typeface="GTAmerica-Md"/>
              </a:rPr>
              <a:t>care</a:t>
            </a:r>
            <a:r>
              <a:rPr sz="1500" spc="-60" dirty="0">
                <a:solidFill>
                  <a:srgbClr val="333333"/>
                </a:solidFill>
                <a:latin typeface="GTAmerica-Md"/>
                <a:cs typeface="GTAmerica-Md"/>
              </a:rPr>
              <a:t> </a:t>
            </a:r>
            <a:r>
              <a:rPr sz="1500" dirty="0">
                <a:solidFill>
                  <a:srgbClr val="333333"/>
                </a:solidFill>
                <a:latin typeface="GTAmerica-Md"/>
                <a:cs typeface="GTAmerica-Md"/>
              </a:rPr>
              <a:t>-</a:t>
            </a:r>
            <a:r>
              <a:rPr sz="1500" spc="-55" dirty="0">
                <a:solidFill>
                  <a:srgbClr val="333333"/>
                </a:solidFill>
                <a:latin typeface="GTAmerica-Md"/>
                <a:cs typeface="GTAmerica-Md"/>
              </a:rPr>
              <a:t> </a:t>
            </a:r>
            <a:r>
              <a:rPr sz="1500" spc="-25" dirty="0">
                <a:solidFill>
                  <a:srgbClr val="333333"/>
                </a:solidFill>
                <a:latin typeface="GTAmerica-Md"/>
                <a:cs typeface="GTAmerica-Md"/>
              </a:rPr>
              <a:t>so </a:t>
            </a:r>
            <a:r>
              <a:rPr sz="1500" dirty="0">
                <a:solidFill>
                  <a:srgbClr val="333333"/>
                </a:solidFill>
                <a:latin typeface="GTAmerica-Md"/>
                <a:cs typeface="GTAmerica-Md"/>
              </a:rPr>
              <a:t>that</a:t>
            </a:r>
            <a:r>
              <a:rPr sz="1500" spc="-65" dirty="0">
                <a:solidFill>
                  <a:srgbClr val="333333"/>
                </a:solidFill>
                <a:latin typeface="GTAmerica-Md"/>
                <a:cs typeface="GTAmerica-Md"/>
              </a:rPr>
              <a:t> </a:t>
            </a:r>
            <a:r>
              <a:rPr sz="1500" dirty="0">
                <a:solidFill>
                  <a:srgbClr val="333333"/>
                </a:solidFill>
                <a:latin typeface="GTAmerica-Md"/>
                <a:cs typeface="GTAmerica-Md"/>
              </a:rPr>
              <a:t>more</a:t>
            </a:r>
            <a:r>
              <a:rPr sz="1500" spc="-55" dirty="0">
                <a:solidFill>
                  <a:srgbClr val="333333"/>
                </a:solidFill>
                <a:latin typeface="GTAmerica-Md"/>
                <a:cs typeface="GTAmerica-Md"/>
              </a:rPr>
              <a:t> </a:t>
            </a:r>
            <a:r>
              <a:rPr sz="1500" spc="-10" dirty="0">
                <a:solidFill>
                  <a:srgbClr val="333333"/>
                </a:solidFill>
                <a:latin typeface="GTAmerica-Md"/>
                <a:cs typeface="GTAmerica-Md"/>
              </a:rPr>
              <a:t>people</a:t>
            </a:r>
            <a:r>
              <a:rPr sz="1500" spc="-55" dirty="0">
                <a:solidFill>
                  <a:srgbClr val="333333"/>
                </a:solidFill>
                <a:latin typeface="GTAmerica-Md"/>
                <a:cs typeface="GTAmerica-Md"/>
              </a:rPr>
              <a:t> </a:t>
            </a:r>
            <a:r>
              <a:rPr sz="1500" spc="-20" dirty="0">
                <a:solidFill>
                  <a:srgbClr val="333333"/>
                </a:solidFill>
                <a:latin typeface="GTAmerica-Md"/>
                <a:cs typeface="GTAmerica-Md"/>
              </a:rPr>
              <a:t>experience</a:t>
            </a:r>
            <a:r>
              <a:rPr sz="1500" spc="-50" dirty="0">
                <a:solidFill>
                  <a:srgbClr val="333333"/>
                </a:solidFill>
                <a:latin typeface="GTAmerica-Md"/>
                <a:cs typeface="GTAmerica-Md"/>
              </a:rPr>
              <a:t> </a:t>
            </a:r>
            <a:r>
              <a:rPr sz="1500" spc="-25" dirty="0">
                <a:solidFill>
                  <a:srgbClr val="333333"/>
                </a:solidFill>
                <a:latin typeface="GTAmerica-Md"/>
                <a:cs typeface="GTAmerica-Md"/>
              </a:rPr>
              <a:t>the </a:t>
            </a:r>
            <a:r>
              <a:rPr sz="1500" spc="-10" dirty="0">
                <a:solidFill>
                  <a:srgbClr val="333333"/>
                </a:solidFill>
                <a:latin typeface="GTAmerica-Md"/>
                <a:cs typeface="GTAmerica-Md"/>
              </a:rPr>
              <a:t>benefits</a:t>
            </a:r>
            <a:r>
              <a:rPr sz="1500" spc="-60" dirty="0">
                <a:solidFill>
                  <a:srgbClr val="333333"/>
                </a:solidFill>
                <a:latin typeface="GTAmerica-Md"/>
                <a:cs typeface="GTAmerica-Md"/>
              </a:rPr>
              <a:t> </a:t>
            </a:r>
            <a:r>
              <a:rPr sz="1500" dirty="0">
                <a:solidFill>
                  <a:srgbClr val="333333"/>
                </a:solidFill>
                <a:latin typeface="GTAmerica-Md"/>
                <a:cs typeface="GTAmerica-Md"/>
              </a:rPr>
              <a:t>of</a:t>
            </a:r>
            <a:r>
              <a:rPr sz="1500" spc="-55" dirty="0">
                <a:solidFill>
                  <a:srgbClr val="333333"/>
                </a:solidFill>
                <a:latin typeface="GTAmerica-Md"/>
                <a:cs typeface="GTAmerica-Md"/>
              </a:rPr>
              <a:t> </a:t>
            </a:r>
            <a:r>
              <a:rPr sz="1500" dirty="0">
                <a:solidFill>
                  <a:srgbClr val="333333"/>
                </a:solidFill>
                <a:latin typeface="GTAmerica-Md"/>
                <a:cs typeface="GTAmerica-Md"/>
              </a:rPr>
              <a:t>our</a:t>
            </a:r>
            <a:r>
              <a:rPr sz="1500" spc="-55" dirty="0">
                <a:solidFill>
                  <a:srgbClr val="333333"/>
                </a:solidFill>
                <a:latin typeface="GTAmerica-Md"/>
                <a:cs typeface="GTAmerica-Md"/>
              </a:rPr>
              <a:t> </a:t>
            </a:r>
            <a:r>
              <a:rPr sz="1500" spc="-10" dirty="0">
                <a:solidFill>
                  <a:srgbClr val="333333"/>
                </a:solidFill>
                <a:latin typeface="GTAmerica-Md"/>
                <a:cs typeface="GTAmerica-Md"/>
              </a:rPr>
              <a:t>work.</a:t>
            </a:r>
            <a:r>
              <a:rPr sz="1500" spc="-55" dirty="0">
                <a:solidFill>
                  <a:srgbClr val="333333"/>
                </a:solidFill>
                <a:latin typeface="GTAmerica-Md"/>
                <a:cs typeface="GTAmerica-Md"/>
              </a:rPr>
              <a:t> </a:t>
            </a:r>
            <a:r>
              <a:rPr sz="1500" spc="-10" dirty="0">
                <a:solidFill>
                  <a:srgbClr val="333333"/>
                </a:solidFill>
                <a:latin typeface="GTAmerica-Md"/>
                <a:cs typeface="GTAmerica-Md"/>
              </a:rPr>
              <a:t>Based</a:t>
            </a:r>
            <a:r>
              <a:rPr sz="1500" spc="-55" dirty="0">
                <a:solidFill>
                  <a:srgbClr val="333333"/>
                </a:solidFill>
                <a:latin typeface="GTAmerica-Md"/>
                <a:cs typeface="GTAmerica-Md"/>
              </a:rPr>
              <a:t> </a:t>
            </a:r>
            <a:r>
              <a:rPr sz="1500" spc="-25" dirty="0">
                <a:solidFill>
                  <a:srgbClr val="333333"/>
                </a:solidFill>
                <a:latin typeface="GTAmerica-Md"/>
                <a:cs typeface="GTAmerica-Md"/>
              </a:rPr>
              <a:t>on </a:t>
            </a:r>
            <a:r>
              <a:rPr sz="1500" spc="-10" dirty="0">
                <a:solidFill>
                  <a:srgbClr val="333333"/>
                </a:solidFill>
                <a:latin typeface="GTAmerica-Md"/>
                <a:cs typeface="GTAmerica-Md"/>
              </a:rPr>
              <a:t>empirical</a:t>
            </a:r>
            <a:r>
              <a:rPr sz="1500" spc="-70" dirty="0">
                <a:solidFill>
                  <a:srgbClr val="333333"/>
                </a:solidFill>
                <a:latin typeface="GTAmerica-Md"/>
                <a:cs typeface="GTAmerica-Md"/>
              </a:rPr>
              <a:t> </a:t>
            </a:r>
            <a:r>
              <a:rPr sz="1500" spc="-10" dirty="0">
                <a:solidFill>
                  <a:srgbClr val="333333"/>
                </a:solidFill>
                <a:latin typeface="GTAmerica-Md"/>
                <a:cs typeface="GTAmerica-Md"/>
              </a:rPr>
              <a:t>research</a:t>
            </a:r>
            <a:r>
              <a:rPr sz="1500" spc="-65" dirty="0">
                <a:solidFill>
                  <a:srgbClr val="333333"/>
                </a:solidFill>
                <a:latin typeface="GTAmerica-Md"/>
                <a:cs typeface="GTAmerica-Md"/>
              </a:rPr>
              <a:t> </a:t>
            </a:r>
            <a:r>
              <a:rPr sz="1500" dirty="0">
                <a:solidFill>
                  <a:srgbClr val="333333"/>
                </a:solidFill>
                <a:latin typeface="GTAmerica-Md"/>
                <a:cs typeface="GTAmerica-Md"/>
              </a:rPr>
              <a:t>and</a:t>
            </a:r>
            <a:r>
              <a:rPr sz="1500" spc="-65" dirty="0">
                <a:solidFill>
                  <a:srgbClr val="333333"/>
                </a:solidFill>
                <a:latin typeface="GTAmerica-Md"/>
                <a:cs typeface="GTAmerica-Md"/>
              </a:rPr>
              <a:t> </a:t>
            </a:r>
            <a:r>
              <a:rPr sz="1500" spc="-10" dirty="0">
                <a:solidFill>
                  <a:srgbClr val="333333"/>
                </a:solidFill>
                <a:latin typeface="GTAmerica-Md"/>
                <a:cs typeface="GTAmerica-Md"/>
              </a:rPr>
              <a:t>decades </a:t>
            </a:r>
            <a:r>
              <a:rPr sz="1500" dirty="0">
                <a:solidFill>
                  <a:srgbClr val="333333"/>
                </a:solidFill>
                <a:latin typeface="GTAmerica-Md"/>
                <a:cs typeface="GTAmerica-Md"/>
              </a:rPr>
              <a:t>of</a:t>
            </a:r>
            <a:r>
              <a:rPr sz="1500" spc="-45" dirty="0">
                <a:solidFill>
                  <a:srgbClr val="333333"/>
                </a:solidFill>
                <a:latin typeface="GTAmerica-Md"/>
                <a:cs typeface="GTAmerica-Md"/>
              </a:rPr>
              <a:t> </a:t>
            </a:r>
            <a:r>
              <a:rPr sz="1500" spc="-20" dirty="0">
                <a:solidFill>
                  <a:srgbClr val="333333"/>
                </a:solidFill>
                <a:latin typeface="GTAmerica-Md"/>
                <a:cs typeface="GTAmerica-Md"/>
              </a:rPr>
              <a:t>experience,</a:t>
            </a:r>
            <a:r>
              <a:rPr sz="1500" spc="-45" dirty="0">
                <a:solidFill>
                  <a:srgbClr val="333333"/>
                </a:solidFill>
                <a:latin typeface="GTAmerica-Md"/>
                <a:cs typeface="GTAmerica-Md"/>
              </a:rPr>
              <a:t> </a:t>
            </a:r>
            <a:r>
              <a:rPr sz="1500" spc="-20" dirty="0">
                <a:solidFill>
                  <a:srgbClr val="333333"/>
                </a:solidFill>
                <a:latin typeface="GTAmerica-Md"/>
                <a:cs typeface="GTAmerica-Md"/>
              </a:rPr>
              <a:t>we’ve</a:t>
            </a:r>
            <a:r>
              <a:rPr sz="1500" spc="-45" dirty="0">
                <a:solidFill>
                  <a:srgbClr val="333333"/>
                </a:solidFill>
                <a:latin typeface="GTAmerica-Md"/>
                <a:cs typeface="GTAmerica-Md"/>
              </a:rPr>
              <a:t> </a:t>
            </a:r>
            <a:r>
              <a:rPr sz="1500" spc="-10" dirty="0">
                <a:solidFill>
                  <a:srgbClr val="333333"/>
                </a:solidFill>
                <a:latin typeface="GTAmerica-Md"/>
                <a:cs typeface="GTAmerica-Md"/>
              </a:rPr>
              <a:t>developed </a:t>
            </a:r>
            <a:r>
              <a:rPr sz="1500" spc="-20" dirty="0">
                <a:solidFill>
                  <a:srgbClr val="333333"/>
                </a:solidFill>
                <a:latin typeface="GTAmerica-Md"/>
                <a:cs typeface="GTAmerica-Md"/>
              </a:rPr>
              <a:t>resources</a:t>
            </a:r>
            <a:r>
              <a:rPr sz="1500" spc="-65" dirty="0">
                <a:solidFill>
                  <a:srgbClr val="333333"/>
                </a:solidFill>
                <a:latin typeface="GTAmerica-Md"/>
                <a:cs typeface="GTAmerica-Md"/>
              </a:rPr>
              <a:t> </a:t>
            </a:r>
            <a:r>
              <a:rPr sz="1500" dirty="0">
                <a:solidFill>
                  <a:srgbClr val="333333"/>
                </a:solidFill>
                <a:latin typeface="GTAmerica-Md"/>
                <a:cs typeface="GTAmerica-Md"/>
              </a:rPr>
              <a:t>that</a:t>
            </a:r>
            <a:r>
              <a:rPr sz="1500" spc="-55" dirty="0">
                <a:solidFill>
                  <a:srgbClr val="333333"/>
                </a:solidFill>
                <a:latin typeface="GTAmerica-Md"/>
                <a:cs typeface="GTAmerica-Md"/>
              </a:rPr>
              <a:t> </a:t>
            </a:r>
            <a:r>
              <a:rPr sz="1500" dirty="0">
                <a:solidFill>
                  <a:srgbClr val="333333"/>
                </a:solidFill>
                <a:latin typeface="GTAmerica-Md"/>
                <a:cs typeface="GTAmerica-Md"/>
              </a:rPr>
              <a:t>can</a:t>
            </a:r>
            <a:r>
              <a:rPr sz="1500" spc="-55" dirty="0">
                <a:solidFill>
                  <a:srgbClr val="333333"/>
                </a:solidFill>
                <a:latin typeface="GTAmerica-Md"/>
                <a:cs typeface="GTAmerica-Md"/>
              </a:rPr>
              <a:t> </a:t>
            </a:r>
            <a:r>
              <a:rPr sz="1500" dirty="0">
                <a:solidFill>
                  <a:srgbClr val="333333"/>
                </a:solidFill>
                <a:latin typeface="GTAmerica-Md"/>
                <a:cs typeface="GTAmerica-Md"/>
              </a:rPr>
              <a:t>help</a:t>
            </a:r>
            <a:r>
              <a:rPr sz="1500" spc="-55" dirty="0">
                <a:solidFill>
                  <a:srgbClr val="333333"/>
                </a:solidFill>
                <a:latin typeface="GTAmerica-Md"/>
                <a:cs typeface="GTAmerica-Md"/>
              </a:rPr>
              <a:t> </a:t>
            </a:r>
            <a:r>
              <a:rPr sz="1500" spc="-25" dirty="0">
                <a:solidFill>
                  <a:srgbClr val="333333"/>
                </a:solidFill>
                <a:latin typeface="GTAmerica-Md"/>
                <a:cs typeface="GTAmerica-Md"/>
              </a:rPr>
              <a:t>any </a:t>
            </a:r>
            <a:r>
              <a:rPr sz="1500" spc="-10" dirty="0">
                <a:solidFill>
                  <a:srgbClr val="333333"/>
                </a:solidFill>
                <a:latin typeface="GTAmerica-Md"/>
                <a:cs typeface="GTAmerica-Md"/>
              </a:rPr>
              <a:t>health</a:t>
            </a:r>
            <a:r>
              <a:rPr sz="1500" spc="-20" dirty="0">
                <a:solidFill>
                  <a:srgbClr val="333333"/>
                </a:solidFill>
                <a:latin typeface="GTAmerica-Md"/>
                <a:cs typeface="GTAmerica-Md"/>
              </a:rPr>
              <a:t> communicator</a:t>
            </a:r>
            <a:r>
              <a:rPr sz="1500" spc="-10" dirty="0">
                <a:solidFill>
                  <a:srgbClr val="333333"/>
                </a:solidFill>
                <a:latin typeface="GTAmerica-Md"/>
                <a:cs typeface="GTAmerica-Md"/>
              </a:rPr>
              <a:t> effectively write</a:t>
            </a:r>
            <a:r>
              <a:rPr sz="1500" spc="-65" dirty="0">
                <a:solidFill>
                  <a:srgbClr val="333333"/>
                </a:solidFill>
                <a:latin typeface="GTAmerica-Md"/>
                <a:cs typeface="GTAmerica-Md"/>
              </a:rPr>
              <a:t> </a:t>
            </a:r>
            <a:r>
              <a:rPr sz="1500" spc="-20" dirty="0">
                <a:solidFill>
                  <a:srgbClr val="333333"/>
                </a:solidFill>
                <a:latin typeface="GTAmerica-Md"/>
                <a:cs typeface="GTAmerica-Md"/>
              </a:rPr>
              <a:t>content</a:t>
            </a:r>
            <a:r>
              <a:rPr sz="1500" spc="-50" dirty="0">
                <a:solidFill>
                  <a:srgbClr val="333333"/>
                </a:solidFill>
                <a:latin typeface="GTAmerica-Md"/>
                <a:cs typeface="GTAmerica-Md"/>
              </a:rPr>
              <a:t> </a:t>
            </a:r>
            <a:r>
              <a:rPr sz="1500" dirty="0">
                <a:solidFill>
                  <a:srgbClr val="333333"/>
                </a:solidFill>
                <a:latin typeface="GTAmerica-Md"/>
                <a:cs typeface="GTAmerica-Md"/>
              </a:rPr>
              <a:t>and</a:t>
            </a:r>
            <a:r>
              <a:rPr sz="1500" spc="-55" dirty="0">
                <a:solidFill>
                  <a:srgbClr val="333333"/>
                </a:solidFill>
                <a:latin typeface="GTAmerica-Md"/>
                <a:cs typeface="GTAmerica-Md"/>
              </a:rPr>
              <a:t> </a:t>
            </a:r>
            <a:r>
              <a:rPr sz="1500" dirty="0">
                <a:solidFill>
                  <a:srgbClr val="333333"/>
                </a:solidFill>
                <a:latin typeface="GTAmerica-Md"/>
                <a:cs typeface="GTAmerica-Md"/>
              </a:rPr>
              <a:t>hold</a:t>
            </a:r>
            <a:r>
              <a:rPr sz="1500" spc="-50" dirty="0">
                <a:solidFill>
                  <a:srgbClr val="333333"/>
                </a:solidFill>
                <a:latin typeface="GTAmerica-Md"/>
                <a:cs typeface="GTAmerica-Md"/>
              </a:rPr>
              <a:t> </a:t>
            </a:r>
            <a:r>
              <a:rPr sz="1500" spc="-10" dirty="0">
                <a:solidFill>
                  <a:srgbClr val="333333"/>
                </a:solidFill>
                <a:latin typeface="GTAmerica-Md"/>
                <a:cs typeface="GTAmerica-Md"/>
              </a:rPr>
              <a:t>positive </a:t>
            </a:r>
            <a:r>
              <a:rPr sz="1500" spc="-20" dirty="0">
                <a:solidFill>
                  <a:srgbClr val="333333"/>
                </a:solidFill>
                <a:latin typeface="GTAmerica-Md"/>
                <a:cs typeface="GTAmerica-Md"/>
              </a:rPr>
              <a:t>conversations</a:t>
            </a:r>
            <a:r>
              <a:rPr sz="1500" spc="-60" dirty="0">
                <a:solidFill>
                  <a:srgbClr val="333333"/>
                </a:solidFill>
                <a:latin typeface="GTAmerica-Md"/>
                <a:cs typeface="GTAmerica-Md"/>
              </a:rPr>
              <a:t> </a:t>
            </a:r>
            <a:r>
              <a:rPr sz="1500" dirty="0">
                <a:solidFill>
                  <a:srgbClr val="333333"/>
                </a:solidFill>
                <a:latin typeface="GTAmerica-Md"/>
                <a:cs typeface="GTAmerica-Md"/>
              </a:rPr>
              <a:t>with</a:t>
            </a:r>
            <a:r>
              <a:rPr sz="1500" spc="-45" dirty="0">
                <a:solidFill>
                  <a:srgbClr val="333333"/>
                </a:solidFill>
                <a:latin typeface="GTAmerica-Md"/>
                <a:cs typeface="GTAmerica-Md"/>
              </a:rPr>
              <a:t> </a:t>
            </a:r>
            <a:r>
              <a:rPr sz="1500" dirty="0">
                <a:solidFill>
                  <a:srgbClr val="333333"/>
                </a:solidFill>
                <a:latin typeface="GTAmerica-Md"/>
                <a:cs typeface="GTAmerica-Md"/>
              </a:rPr>
              <a:t>the</a:t>
            </a:r>
            <a:r>
              <a:rPr sz="1500" spc="-45" dirty="0">
                <a:solidFill>
                  <a:srgbClr val="333333"/>
                </a:solidFill>
                <a:latin typeface="GTAmerica-Md"/>
                <a:cs typeface="GTAmerica-Md"/>
              </a:rPr>
              <a:t> </a:t>
            </a:r>
            <a:r>
              <a:rPr sz="1500" spc="-10" dirty="0">
                <a:solidFill>
                  <a:srgbClr val="333333"/>
                </a:solidFill>
                <a:latin typeface="GTAmerica-Md"/>
                <a:cs typeface="GTAmerica-Md"/>
              </a:rPr>
              <a:t>general public</a:t>
            </a:r>
            <a:r>
              <a:rPr sz="1500" spc="-65" dirty="0">
                <a:solidFill>
                  <a:srgbClr val="333333"/>
                </a:solidFill>
                <a:latin typeface="GTAmerica-Md"/>
                <a:cs typeface="GTAmerica-Md"/>
              </a:rPr>
              <a:t> </a:t>
            </a:r>
            <a:r>
              <a:rPr sz="1500" dirty="0">
                <a:solidFill>
                  <a:srgbClr val="333333"/>
                </a:solidFill>
                <a:latin typeface="GTAmerica-Md"/>
                <a:cs typeface="GTAmerica-Md"/>
              </a:rPr>
              <a:t>about</a:t>
            </a:r>
            <a:r>
              <a:rPr sz="1500" spc="-65" dirty="0">
                <a:solidFill>
                  <a:srgbClr val="333333"/>
                </a:solidFill>
                <a:latin typeface="GTAmerica-Md"/>
                <a:cs typeface="GTAmerica-Md"/>
              </a:rPr>
              <a:t> </a:t>
            </a:r>
            <a:r>
              <a:rPr sz="1500" dirty="0">
                <a:solidFill>
                  <a:srgbClr val="333333"/>
                </a:solidFill>
                <a:latin typeface="GTAmerica-Md"/>
                <a:cs typeface="GTAmerica-Md"/>
              </a:rPr>
              <a:t>the</a:t>
            </a:r>
            <a:r>
              <a:rPr sz="1500" spc="-65" dirty="0">
                <a:solidFill>
                  <a:srgbClr val="333333"/>
                </a:solidFill>
                <a:latin typeface="GTAmerica-Md"/>
                <a:cs typeface="GTAmerica-Md"/>
              </a:rPr>
              <a:t> </a:t>
            </a:r>
            <a:r>
              <a:rPr sz="1500" spc="-10" dirty="0">
                <a:solidFill>
                  <a:srgbClr val="333333"/>
                </a:solidFill>
                <a:latin typeface="GTAmerica-Md"/>
                <a:cs typeface="GTAmerica-Md"/>
              </a:rPr>
              <a:t>benefits</a:t>
            </a:r>
            <a:r>
              <a:rPr sz="1500" spc="-65" dirty="0">
                <a:solidFill>
                  <a:srgbClr val="333333"/>
                </a:solidFill>
                <a:latin typeface="GTAmerica-Md"/>
                <a:cs typeface="GTAmerica-Md"/>
              </a:rPr>
              <a:t> </a:t>
            </a:r>
            <a:r>
              <a:rPr sz="1500" spc="-25" dirty="0">
                <a:solidFill>
                  <a:srgbClr val="333333"/>
                </a:solidFill>
                <a:latin typeface="GTAmerica-Md"/>
                <a:cs typeface="GTAmerica-Md"/>
              </a:rPr>
              <a:t>of </a:t>
            </a:r>
            <a:r>
              <a:rPr sz="1500" spc="-10" dirty="0">
                <a:solidFill>
                  <a:srgbClr val="333333"/>
                </a:solidFill>
                <a:latin typeface="GTAmerica-Md"/>
                <a:cs typeface="GTAmerica-Md"/>
              </a:rPr>
              <a:t>advance</a:t>
            </a:r>
            <a:r>
              <a:rPr sz="1500" spc="-85" dirty="0">
                <a:solidFill>
                  <a:srgbClr val="333333"/>
                </a:solidFill>
                <a:latin typeface="GTAmerica-Md"/>
                <a:cs typeface="GTAmerica-Md"/>
              </a:rPr>
              <a:t> </a:t>
            </a:r>
            <a:r>
              <a:rPr sz="1500" dirty="0">
                <a:solidFill>
                  <a:srgbClr val="333333"/>
                </a:solidFill>
                <a:latin typeface="GTAmerica-Md"/>
                <a:cs typeface="GTAmerica-Md"/>
              </a:rPr>
              <a:t>care</a:t>
            </a:r>
            <a:r>
              <a:rPr sz="1500" spc="-75" dirty="0">
                <a:solidFill>
                  <a:srgbClr val="333333"/>
                </a:solidFill>
                <a:latin typeface="GTAmerica-Md"/>
                <a:cs typeface="GTAmerica-Md"/>
              </a:rPr>
              <a:t> </a:t>
            </a:r>
            <a:r>
              <a:rPr sz="1500" spc="-10" dirty="0">
                <a:solidFill>
                  <a:srgbClr val="333333"/>
                </a:solidFill>
                <a:latin typeface="GTAmerica-Md"/>
                <a:cs typeface="GTAmerica-Md"/>
              </a:rPr>
              <a:t>planning,</a:t>
            </a:r>
            <a:r>
              <a:rPr sz="1500" spc="-70" dirty="0">
                <a:solidFill>
                  <a:srgbClr val="333333"/>
                </a:solidFill>
                <a:latin typeface="GTAmerica-Md"/>
                <a:cs typeface="GTAmerica-Md"/>
              </a:rPr>
              <a:t> </a:t>
            </a:r>
            <a:r>
              <a:rPr sz="1500" spc="-25" dirty="0">
                <a:solidFill>
                  <a:srgbClr val="333333"/>
                </a:solidFill>
                <a:latin typeface="GTAmerica-Md"/>
                <a:cs typeface="GTAmerica-Md"/>
              </a:rPr>
              <a:t>palliative </a:t>
            </a:r>
            <a:r>
              <a:rPr sz="1500" spc="-10" dirty="0">
                <a:solidFill>
                  <a:srgbClr val="333333"/>
                </a:solidFill>
                <a:latin typeface="GTAmerica-Md"/>
                <a:cs typeface="GTAmerica-Md"/>
              </a:rPr>
              <a:t>care,</a:t>
            </a:r>
            <a:r>
              <a:rPr sz="1500" spc="-65" dirty="0">
                <a:solidFill>
                  <a:srgbClr val="333333"/>
                </a:solidFill>
                <a:latin typeface="GTAmerica-Md"/>
                <a:cs typeface="GTAmerica-Md"/>
              </a:rPr>
              <a:t> </a:t>
            </a:r>
            <a:r>
              <a:rPr sz="1500" dirty="0">
                <a:solidFill>
                  <a:srgbClr val="333333"/>
                </a:solidFill>
                <a:latin typeface="GTAmerica-Md"/>
                <a:cs typeface="GTAmerica-Md"/>
              </a:rPr>
              <a:t>and</a:t>
            </a:r>
            <a:r>
              <a:rPr sz="1500" spc="-65" dirty="0">
                <a:solidFill>
                  <a:srgbClr val="333333"/>
                </a:solidFill>
                <a:latin typeface="GTAmerica-Md"/>
                <a:cs typeface="GTAmerica-Md"/>
              </a:rPr>
              <a:t> </a:t>
            </a:r>
            <a:r>
              <a:rPr sz="1500" spc="-10" dirty="0">
                <a:solidFill>
                  <a:srgbClr val="333333"/>
                </a:solidFill>
                <a:latin typeface="GTAmerica-Md"/>
                <a:cs typeface="GTAmerica-Md"/>
              </a:rPr>
              <a:t>hospice.</a:t>
            </a:r>
            <a:endParaRPr sz="1500" dirty="0">
              <a:latin typeface="GTAmerica-Md"/>
              <a:cs typeface="GTAmerica-Md"/>
            </a:endParaRPr>
          </a:p>
        </p:txBody>
      </p:sp>
      <p:sp>
        <p:nvSpPr>
          <p:cNvPr id="5" name="object 5"/>
          <p:cNvSpPr txBox="1"/>
          <p:nvPr/>
        </p:nvSpPr>
        <p:spPr>
          <a:xfrm>
            <a:off x="4389183" y="1944235"/>
            <a:ext cx="3168650" cy="2445798"/>
          </a:xfrm>
          <a:prstGeom prst="rect">
            <a:avLst/>
          </a:prstGeom>
        </p:spPr>
        <p:txBody>
          <a:bodyPr vert="horz" wrap="square" lIns="0" tIns="12700" rIns="0" bIns="0" rtlCol="0">
            <a:spAutoFit/>
          </a:bodyPr>
          <a:lstStyle/>
          <a:p>
            <a:pPr marL="12700" marR="5080" algn="just">
              <a:lnSpc>
                <a:spcPct val="105600"/>
              </a:lnSpc>
              <a:spcBef>
                <a:spcPts val="100"/>
              </a:spcBef>
            </a:pPr>
            <a:r>
              <a:rPr sz="1500" dirty="0">
                <a:solidFill>
                  <a:srgbClr val="333333"/>
                </a:solidFill>
                <a:latin typeface="GTAmerica-Md"/>
                <a:cs typeface="GTAmerica-Md"/>
              </a:rPr>
              <a:t>Our</a:t>
            </a:r>
            <a:r>
              <a:rPr sz="1500" spc="-70" dirty="0">
                <a:solidFill>
                  <a:srgbClr val="333333"/>
                </a:solidFill>
                <a:latin typeface="GTAmerica-Md"/>
                <a:cs typeface="GTAmerica-Md"/>
              </a:rPr>
              <a:t> </a:t>
            </a:r>
            <a:r>
              <a:rPr sz="1500" dirty="0">
                <a:solidFill>
                  <a:srgbClr val="333333"/>
                </a:solidFill>
                <a:latin typeface="GTAmerica-Md"/>
                <a:cs typeface="GTAmerica-Md"/>
              </a:rPr>
              <a:t>field</a:t>
            </a:r>
            <a:r>
              <a:rPr sz="1500" spc="-70" dirty="0">
                <a:solidFill>
                  <a:srgbClr val="333333"/>
                </a:solidFill>
                <a:latin typeface="GTAmerica-Md"/>
                <a:cs typeface="GTAmerica-Md"/>
              </a:rPr>
              <a:t> </a:t>
            </a:r>
            <a:r>
              <a:rPr sz="1500" spc="-10" dirty="0">
                <a:solidFill>
                  <a:srgbClr val="333333"/>
                </a:solidFill>
                <a:latin typeface="GTAmerica-Md"/>
                <a:cs typeface="GTAmerica-Md"/>
              </a:rPr>
              <a:t>started</a:t>
            </a:r>
            <a:r>
              <a:rPr sz="1500" spc="-65" dirty="0">
                <a:solidFill>
                  <a:srgbClr val="333333"/>
                </a:solidFill>
                <a:latin typeface="GTAmerica-Md"/>
                <a:cs typeface="GTAmerica-Md"/>
              </a:rPr>
              <a:t> </a:t>
            </a:r>
            <a:r>
              <a:rPr sz="1500" dirty="0">
                <a:solidFill>
                  <a:srgbClr val="333333"/>
                </a:solidFill>
                <a:latin typeface="GTAmerica-Md"/>
                <a:cs typeface="GTAmerica-Md"/>
              </a:rPr>
              <a:t>with</a:t>
            </a:r>
            <a:r>
              <a:rPr sz="1500" spc="-70" dirty="0">
                <a:solidFill>
                  <a:srgbClr val="333333"/>
                </a:solidFill>
                <a:latin typeface="GTAmerica-Md"/>
                <a:cs typeface="GTAmerica-Md"/>
              </a:rPr>
              <a:t> </a:t>
            </a:r>
            <a:r>
              <a:rPr sz="1500" dirty="0">
                <a:solidFill>
                  <a:srgbClr val="333333"/>
                </a:solidFill>
                <a:latin typeface="GTAmerica-Md"/>
                <a:cs typeface="GTAmerica-Md"/>
              </a:rPr>
              <a:t>the</a:t>
            </a:r>
            <a:r>
              <a:rPr sz="1500" spc="-65" dirty="0">
                <a:solidFill>
                  <a:srgbClr val="333333"/>
                </a:solidFill>
                <a:latin typeface="GTAmerica-Md"/>
                <a:cs typeface="GTAmerica-Md"/>
              </a:rPr>
              <a:t> </a:t>
            </a:r>
            <a:r>
              <a:rPr sz="1500" spc="-20" dirty="0">
                <a:solidFill>
                  <a:srgbClr val="333333"/>
                </a:solidFill>
                <a:latin typeface="GTAmerica-Md"/>
                <a:cs typeface="GTAmerica-Md"/>
              </a:rPr>
              <a:t>pioneering </a:t>
            </a:r>
            <a:r>
              <a:rPr sz="1500" dirty="0">
                <a:solidFill>
                  <a:srgbClr val="333333"/>
                </a:solidFill>
                <a:latin typeface="GTAmerica-Md"/>
                <a:cs typeface="GTAmerica-Md"/>
              </a:rPr>
              <a:t>work</a:t>
            </a:r>
            <a:r>
              <a:rPr sz="1500" spc="-80" dirty="0">
                <a:solidFill>
                  <a:srgbClr val="333333"/>
                </a:solidFill>
                <a:latin typeface="GTAmerica-Md"/>
                <a:cs typeface="GTAmerica-Md"/>
              </a:rPr>
              <a:t> </a:t>
            </a:r>
            <a:r>
              <a:rPr sz="1500" dirty="0">
                <a:solidFill>
                  <a:srgbClr val="333333"/>
                </a:solidFill>
                <a:latin typeface="GTAmerica-Md"/>
                <a:cs typeface="GTAmerica-Md"/>
              </a:rPr>
              <a:t>of</a:t>
            </a:r>
            <a:r>
              <a:rPr sz="1500" spc="-65" dirty="0">
                <a:solidFill>
                  <a:srgbClr val="333333"/>
                </a:solidFill>
                <a:latin typeface="GTAmerica-Md"/>
                <a:cs typeface="GTAmerica-Md"/>
              </a:rPr>
              <a:t> </a:t>
            </a:r>
            <a:r>
              <a:rPr sz="1500" spc="-10" dirty="0">
                <a:solidFill>
                  <a:srgbClr val="333333"/>
                </a:solidFill>
                <a:latin typeface="GTAmerica-Md"/>
                <a:cs typeface="GTAmerica-Md"/>
              </a:rPr>
              <a:t>hospice.</a:t>
            </a:r>
            <a:r>
              <a:rPr sz="1500" spc="-70" dirty="0">
                <a:solidFill>
                  <a:srgbClr val="333333"/>
                </a:solidFill>
                <a:latin typeface="GTAmerica-Md"/>
                <a:cs typeface="GTAmerica-Md"/>
              </a:rPr>
              <a:t> </a:t>
            </a:r>
            <a:r>
              <a:rPr sz="1500" dirty="0">
                <a:solidFill>
                  <a:srgbClr val="333333"/>
                </a:solidFill>
                <a:latin typeface="GTAmerica-Md"/>
                <a:cs typeface="GTAmerica-Md"/>
              </a:rPr>
              <a:t>The</a:t>
            </a:r>
            <a:r>
              <a:rPr sz="1500" spc="-65" dirty="0">
                <a:solidFill>
                  <a:srgbClr val="333333"/>
                </a:solidFill>
                <a:latin typeface="GTAmerica-Md"/>
                <a:cs typeface="GTAmerica-Md"/>
              </a:rPr>
              <a:t> </a:t>
            </a:r>
            <a:r>
              <a:rPr sz="1500" spc="-10" dirty="0">
                <a:solidFill>
                  <a:srgbClr val="333333"/>
                </a:solidFill>
                <a:latin typeface="GTAmerica-Md"/>
                <a:cs typeface="GTAmerica-Md"/>
              </a:rPr>
              <a:t>hospice</a:t>
            </a:r>
            <a:r>
              <a:rPr sz="1500" spc="-65" dirty="0">
                <a:solidFill>
                  <a:srgbClr val="333333"/>
                </a:solidFill>
                <a:latin typeface="GTAmerica-Md"/>
                <a:cs typeface="GTAmerica-Md"/>
              </a:rPr>
              <a:t> </a:t>
            </a:r>
            <a:r>
              <a:rPr sz="1500" spc="-10" dirty="0">
                <a:solidFill>
                  <a:srgbClr val="333333"/>
                </a:solidFill>
                <a:latin typeface="GTAmerica-Md"/>
                <a:cs typeface="GTAmerica-Md"/>
              </a:rPr>
              <a:t>public </a:t>
            </a:r>
            <a:r>
              <a:rPr sz="1500" spc="-20" dirty="0">
                <a:solidFill>
                  <a:srgbClr val="333333"/>
                </a:solidFill>
                <a:latin typeface="GTAmerica-Md"/>
                <a:cs typeface="GTAmerica-Md"/>
              </a:rPr>
              <a:t>message</a:t>
            </a:r>
            <a:r>
              <a:rPr sz="1500" spc="-30" dirty="0">
                <a:solidFill>
                  <a:srgbClr val="333333"/>
                </a:solidFill>
                <a:latin typeface="GTAmerica-Md"/>
                <a:cs typeface="GTAmerica-Md"/>
              </a:rPr>
              <a:t> </a:t>
            </a:r>
            <a:r>
              <a:rPr sz="1500" dirty="0">
                <a:solidFill>
                  <a:srgbClr val="333333"/>
                </a:solidFill>
                <a:latin typeface="GTAmerica-Md"/>
                <a:cs typeface="GTAmerica-Md"/>
              </a:rPr>
              <a:t>was</a:t>
            </a:r>
            <a:r>
              <a:rPr sz="1500" spc="-25" dirty="0">
                <a:solidFill>
                  <a:srgbClr val="333333"/>
                </a:solidFill>
                <a:latin typeface="GTAmerica-Md"/>
                <a:cs typeface="GTAmerica-Md"/>
              </a:rPr>
              <a:t> </a:t>
            </a:r>
            <a:r>
              <a:rPr sz="1500" spc="-20" dirty="0">
                <a:solidFill>
                  <a:srgbClr val="333333"/>
                </a:solidFill>
                <a:latin typeface="GTAmerica-Md"/>
                <a:cs typeface="GTAmerica-Md"/>
              </a:rPr>
              <a:t>essentially:</a:t>
            </a:r>
            <a:r>
              <a:rPr sz="1500" spc="-25" dirty="0">
                <a:solidFill>
                  <a:srgbClr val="333333"/>
                </a:solidFill>
                <a:latin typeface="GTAmerica-Md"/>
                <a:cs typeface="GTAmerica-Md"/>
              </a:rPr>
              <a:t> </a:t>
            </a:r>
            <a:r>
              <a:rPr sz="1500" spc="-20" dirty="0">
                <a:solidFill>
                  <a:srgbClr val="333333"/>
                </a:solidFill>
                <a:latin typeface="GTAmerica-Md"/>
                <a:cs typeface="GTAmerica-Md"/>
              </a:rPr>
              <a:t>we’ll</a:t>
            </a:r>
            <a:endParaRPr sz="1500" dirty="0">
              <a:latin typeface="GTAmerica-Md"/>
              <a:cs typeface="GTAmerica-Md"/>
            </a:endParaRPr>
          </a:p>
          <a:p>
            <a:pPr marL="12700" marR="122555">
              <a:lnSpc>
                <a:spcPct val="105600"/>
              </a:lnSpc>
            </a:pPr>
            <a:r>
              <a:rPr sz="1500" dirty="0">
                <a:solidFill>
                  <a:srgbClr val="333333"/>
                </a:solidFill>
                <a:latin typeface="GTAmerica-Md"/>
                <a:cs typeface="GTAmerica-Md"/>
              </a:rPr>
              <a:t>give</a:t>
            </a:r>
            <a:r>
              <a:rPr sz="1500" spc="-85" dirty="0">
                <a:solidFill>
                  <a:srgbClr val="333333"/>
                </a:solidFill>
                <a:latin typeface="GTAmerica-Md"/>
                <a:cs typeface="GTAmerica-Md"/>
              </a:rPr>
              <a:t> </a:t>
            </a:r>
            <a:r>
              <a:rPr sz="1500" dirty="0">
                <a:solidFill>
                  <a:srgbClr val="333333"/>
                </a:solidFill>
                <a:latin typeface="GTAmerica-Md"/>
                <a:cs typeface="GTAmerica-Md"/>
              </a:rPr>
              <a:t>you</a:t>
            </a:r>
            <a:r>
              <a:rPr sz="1500" spc="-70" dirty="0">
                <a:solidFill>
                  <a:srgbClr val="333333"/>
                </a:solidFill>
                <a:latin typeface="GTAmerica-Md"/>
                <a:cs typeface="GTAmerica-Md"/>
              </a:rPr>
              <a:t> </a:t>
            </a:r>
            <a:r>
              <a:rPr sz="1500" dirty="0">
                <a:solidFill>
                  <a:srgbClr val="333333"/>
                </a:solidFill>
                <a:latin typeface="GTAmerica-Md"/>
                <a:cs typeface="GTAmerica-Md"/>
              </a:rPr>
              <a:t>a</a:t>
            </a:r>
            <a:r>
              <a:rPr sz="1500" spc="-70" dirty="0">
                <a:solidFill>
                  <a:srgbClr val="333333"/>
                </a:solidFill>
                <a:latin typeface="GTAmerica-Md"/>
                <a:cs typeface="GTAmerica-Md"/>
              </a:rPr>
              <a:t> </a:t>
            </a:r>
            <a:r>
              <a:rPr sz="1500" dirty="0">
                <a:solidFill>
                  <a:srgbClr val="333333"/>
                </a:solidFill>
                <a:latin typeface="GTAmerica-Md"/>
                <a:cs typeface="GTAmerica-Md"/>
              </a:rPr>
              <a:t>good</a:t>
            </a:r>
            <a:r>
              <a:rPr sz="1500" spc="-70" dirty="0">
                <a:solidFill>
                  <a:srgbClr val="333333"/>
                </a:solidFill>
                <a:latin typeface="GTAmerica-Md"/>
                <a:cs typeface="GTAmerica-Md"/>
              </a:rPr>
              <a:t> </a:t>
            </a:r>
            <a:r>
              <a:rPr sz="1500" spc="-10" dirty="0">
                <a:solidFill>
                  <a:srgbClr val="333333"/>
                </a:solidFill>
                <a:latin typeface="GTAmerica-Md"/>
                <a:cs typeface="GTAmerica-Md"/>
              </a:rPr>
              <a:t>death.</a:t>
            </a:r>
            <a:r>
              <a:rPr sz="1500" spc="-70" dirty="0">
                <a:solidFill>
                  <a:srgbClr val="333333"/>
                </a:solidFill>
                <a:latin typeface="GTAmerica-Md"/>
                <a:cs typeface="GTAmerica-Md"/>
              </a:rPr>
              <a:t> </a:t>
            </a:r>
            <a:r>
              <a:rPr sz="1500" dirty="0">
                <a:solidFill>
                  <a:srgbClr val="333333"/>
                </a:solidFill>
                <a:latin typeface="GTAmerica-Md"/>
                <a:cs typeface="GTAmerica-Md"/>
              </a:rPr>
              <a:t>That</a:t>
            </a:r>
            <a:r>
              <a:rPr sz="1500" spc="-70" dirty="0">
                <a:solidFill>
                  <a:srgbClr val="333333"/>
                </a:solidFill>
                <a:latin typeface="GTAmerica-Md"/>
                <a:cs typeface="GTAmerica-Md"/>
              </a:rPr>
              <a:t> </a:t>
            </a:r>
            <a:r>
              <a:rPr sz="1500" spc="-10" dirty="0">
                <a:solidFill>
                  <a:srgbClr val="333333"/>
                </a:solidFill>
                <a:latin typeface="GTAmerica-Md"/>
                <a:cs typeface="GTAmerica-Md"/>
              </a:rPr>
              <a:t>public </a:t>
            </a:r>
            <a:r>
              <a:rPr sz="1500" spc="-20" dirty="0">
                <a:solidFill>
                  <a:srgbClr val="333333"/>
                </a:solidFill>
                <a:latin typeface="GTAmerica-Md"/>
                <a:cs typeface="GTAmerica-Md"/>
              </a:rPr>
              <a:t>message,</a:t>
            </a:r>
            <a:r>
              <a:rPr sz="1500" spc="-65" dirty="0">
                <a:solidFill>
                  <a:srgbClr val="333333"/>
                </a:solidFill>
                <a:latin typeface="GTAmerica-Md"/>
                <a:cs typeface="GTAmerica-Md"/>
              </a:rPr>
              <a:t> </a:t>
            </a:r>
            <a:r>
              <a:rPr sz="1500" dirty="0">
                <a:solidFill>
                  <a:srgbClr val="333333"/>
                </a:solidFill>
                <a:latin typeface="GTAmerica-Md"/>
                <a:cs typeface="GTAmerica-Md"/>
              </a:rPr>
              <a:t>we</a:t>
            </a:r>
            <a:r>
              <a:rPr sz="1500" spc="-55" dirty="0">
                <a:solidFill>
                  <a:srgbClr val="333333"/>
                </a:solidFill>
                <a:latin typeface="GTAmerica-Md"/>
                <a:cs typeface="GTAmerica-Md"/>
              </a:rPr>
              <a:t> </a:t>
            </a:r>
            <a:r>
              <a:rPr sz="1500" spc="-10" dirty="0">
                <a:solidFill>
                  <a:srgbClr val="333333"/>
                </a:solidFill>
                <a:latin typeface="GTAmerica-Md"/>
                <a:cs typeface="GTAmerica-Md"/>
              </a:rPr>
              <a:t>have</a:t>
            </a:r>
            <a:r>
              <a:rPr sz="1500" spc="-55" dirty="0">
                <a:solidFill>
                  <a:srgbClr val="333333"/>
                </a:solidFill>
                <a:latin typeface="GTAmerica-Md"/>
                <a:cs typeface="GTAmerica-Md"/>
              </a:rPr>
              <a:t> </a:t>
            </a:r>
            <a:r>
              <a:rPr sz="1500" spc="-10" dirty="0">
                <a:solidFill>
                  <a:srgbClr val="333333"/>
                </a:solidFill>
                <a:latin typeface="GTAmerica-Md"/>
                <a:cs typeface="GTAmerica-Md"/>
              </a:rPr>
              <a:t>learned,</a:t>
            </a:r>
            <a:r>
              <a:rPr sz="1500" spc="-50" dirty="0">
                <a:solidFill>
                  <a:srgbClr val="333333"/>
                </a:solidFill>
                <a:latin typeface="GTAmerica-Md"/>
                <a:cs typeface="GTAmerica-Md"/>
              </a:rPr>
              <a:t> </a:t>
            </a:r>
            <a:r>
              <a:rPr sz="1500" spc="-25" dirty="0">
                <a:solidFill>
                  <a:srgbClr val="333333"/>
                </a:solidFill>
                <a:latin typeface="GTAmerica-Md"/>
                <a:cs typeface="GTAmerica-Md"/>
              </a:rPr>
              <a:t>appeals </a:t>
            </a:r>
            <a:r>
              <a:rPr sz="1500" dirty="0">
                <a:solidFill>
                  <a:srgbClr val="333333"/>
                </a:solidFill>
                <a:latin typeface="GTAmerica-Md"/>
                <a:cs typeface="GTAmerica-Md"/>
              </a:rPr>
              <a:t>to</a:t>
            </a:r>
            <a:r>
              <a:rPr sz="1500" spc="-65" dirty="0">
                <a:solidFill>
                  <a:srgbClr val="333333"/>
                </a:solidFill>
                <a:latin typeface="GTAmerica-Md"/>
                <a:cs typeface="GTAmerica-Md"/>
              </a:rPr>
              <a:t> </a:t>
            </a:r>
            <a:r>
              <a:rPr sz="1500" dirty="0">
                <a:solidFill>
                  <a:srgbClr val="333333"/>
                </a:solidFill>
                <a:latin typeface="GTAmerica-Md"/>
                <a:cs typeface="GTAmerica-Md"/>
              </a:rPr>
              <a:t>a</a:t>
            </a:r>
            <a:r>
              <a:rPr sz="1500" spc="-65" dirty="0">
                <a:solidFill>
                  <a:srgbClr val="333333"/>
                </a:solidFill>
                <a:latin typeface="GTAmerica-Md"/>
                <a:cs typeface="GTAmerica-Md"/>
              </a:rPr>
              <a:t> </a:t>
            </a:r>
            <a:r>
              <a:rPr sz="1500" dirty="0">
                <a:solidFill>
                  <a:srgbClr val="333333"/>
                </a:solidFill>
                <a:latin typeface="GTAmerica-Md"/>
                <a:cs typeface="GTAmerica-Md"/>
              </a:rPr>
              <a:t>small</a:t>
            </a:r>
            <a:r>
              <a:rPr sz="1500" spc="-65" dirty="0">
                <a:solidFill>
                  <a:srgbClr val="333333"/>
                </a:solidFill>
                <a:latin typeface="GTAmerica-Md"/>
                <a:cs typeface="GTAmerica-Md"/>
              </a:rPr>
              <a:t> </a:t>
            </a:r>
            <a:r>
              <a:rPr sz="1500" dirty="0">
                <a:solidFill>
                  <a:srgbClr val="333333"/>
                </a:solidFill>
                <a:latin typeface="GTAmerica-Md"/>
                <a:cs typeface="GTAmerica-Md"/>
              </a:rPr>
              <a:t>slice</a:t>
            </a:r>
            <a:r>
              <a:rPr sz="1500" spc="-60" dirty="0">
                <a:solidFill>
                  <a:srgbClr val="333333"/>
                </a:solidFill>
                <a:latin typeface="GTAmerica-Md"/>
                <a:cs typeface="GTAmerica-Md"/>
              </a:rPr>
              <a:t> </a:t>
            </a:r>
            <a:r>
              <a:rPr sz="1500" dirty="0">
                <a:solidFill>
                  <a:srgbClr val="333333"/>
                </a:solidFill>
                <a:latin typeface="GTAmerica-Md"/>
                <a:cs typeface="GTAmerica-Md"/>
              </a:rPr>
              <a:t>of</a:t>
            </a:r>
            <a:r>
              <a:rPr sz="1500" spc="-65" dirty="0">
                <a:solidFill>
                  <a:srgbClr val="333333"/>
                </a:solidFill>
                <a:latin typeface="GTAmerica-Md"/>
                <a:cs typeface="GTAmerica-Md"/>
              </a:rPr>
              <a:t> </a:t>
            </a:r>
            <a:r>
              <a:rPr sz="1500" dirty="0">
                <a:solidFill>
                  <a:srgbClr val="333333"/>
                </a:solidFill>
                <a:latin typeface="GTAmerica-Md"/>
                <a:cs typeface="GTAmerica-Md"/>
              </a:rPr>
              <a:t>the</a:t>
            </a:r>
            <a:r>
              <a:rPr sz="1500" spc="-65" dirty="0">
                <a:solidFill>
                  <a:srgbClr val="333333"/>
                </a:solidFill>
                <a:latin typeface="GTAmerica-Md"/>
                <a:cs typeface="GTAmerica-Md"/>
              </a:rPr>
              <a:t> </a:t>
            </a:r>
            <a:r>
              <a:rPr sz="1500" spc="-10" dirty="0">
                <a:solidFill>
                  <a:srgbClr val="333333"/>
                </a:solidFill>
                <a:latin typeface="GTAmerica-Md"/>
                <a:cs typeface="GTAmerica-Md"/>
              </a:rPr>
              <a:t>public.</a:t>
            </a:r>
            <a:r>
              <a:rPr sz="1500" spc="-60" dirty="0">
                <a:solidFill>
                  <a:srgbClr val="333333"/>
                </a:solidFill>
                <a:latin typeface="GTAmerica-Md"/>
                <a:cs typeface="GTAmerica-Md"/>
              </a:rPr>
              <a:t> </a:t>
            </a:r>
            <a:r>
              <a:rPr sz="1500" spc="-25" dirty="0">
                <a:solidFill>
                  <a:srgbClr val="333333"/>
                </a:solidFill>
                <a:latin typeface="GTAmerica-Md"/>
                <a:cs typeface="GTAmerica-Md"/>
              </a:rPr>
              <a:t>But </a:t>
            </a:r>
            <a:r>
              <a:rPr sz="1500" dirty="0">
                <a:solidFill>
                  <a:srgbClr val="333333"/>
                </a:solidFill>
                <a:latin typeface="GTAmerica-Md"/>
                <a:cs typeface="GTAmerica-Md"/>
              </a:rPr>
              <a:t>the</a:t>
            </a:r>
            <a:r>
              <a:rPr sz="1500" spc="-65" dirty="0">
                <a:solidFill>
                  <a:srgbClr val="333333"/>
                </a:solidFill>
                <a:latin typeface="GTAmerica-Md"/>
                <a:cs typeface="GTAmerica-Md"/>
              </a:rPr>
              <a:t> </a:t>
            </a:r>
            <a:r>
              <a:rPr sz="1500" spc="-10" dirty="0">
                <a:solidFill>
                  <a:srgbClr val="333333"/>
                </a:solidFill>
                <a:latin typeface="GTAmerica-Md"/>
                <a:cs typeface="GTAmerica-Md"/>
              </a:rPr>
              <a:t>majority</a:t>
            </a:r>
            <a:r>
              <a:rPr sz="1500" spc="-55" dirty="0">
                <a:solidFill>
                  <a:srgbClr val="333333"/>
                </a:solidFill>
                <a:latin typeface="GTAmerica-Md"/>
                <a:cs typeface="GTAmerica-Md"/>
              </a:rPr>
              <a:t> </a:t>
            </a:r>
            <a:r>
              <a:rPr sz="1500" dirty="0">
                <a:solidFill>
                  <a:srgbClr val="333333"/>
                </a:solidFill>
                <a:latin typeface="GTAmerica-Md"/>
                <a:cs typeface="GTAmerica-Md"/>
              </a:rPr>
              <a:t>of</a:t>
            </a:r>
            <a:r>
              <a:rPr sz="1500" spc="-55" dirty="0">
                <a:solidFill>
                  <a:srgbClr val="333333"/>
                </a:solidFill>
                <a:latin typeface="GTAmerica-Md"/>
                <a:cs typeface="GTAmerica-Md"/>
              </a:rPr>
              <a:t> </a:t>
            </a:r>
            <a:r>
              <a:rPr sz="1500" spc="-10" dirty="0">
                <a:solidFill>
                  <a:srgbClr val="333333"/>
                </a:solidFill>
                <a:latin typeface="GTAmerica-Md"/>
                <a:cs typeface="GTAmerica-Md"/>
              </a:rPr>
              <a:t>laypeople</a:t>
            </a:r>
            <a:r>
              <a:rPr sz="1500" spc="-50" dirty="0">
                <a:solidFill>
                  <a:srgbClr val="333333"/>
                </a:solidFill>
                <a:latin typeface="GTAmerica-Md"/>
                <a:cs typeface="GTAmerica-Md"/>
              </a:rPr>
              <a:t> </a:t>
            </a:r>
            <a:r>
              <a:rPr sz="1500" spc="-10" dirty="0">
                <a:solidFill>
                  <a:srgbClr val="333333"/>
                </a:solidFill>
                <a:latin typeface="GTAmerica-Md"/>
                <a:cs typeface="GTAmerica-Md"/>
              </a:rPr>
              <a:t>don’t want</a:t>
            </a:r>
            <a:r>
              <a:rPr sz="1500" spc="-80" dirty="0">
                <a:solidFill>
                  <a:srgbClr val="333333"/>
                </a:solidFill>
                <a:latin typeface="GTAmerica-Md"/>
                <a:cs typeface="GTAmerica-Md"/>
              </a:rPr>
              <a:t> </a:t>
            </a:r>
            <a:r>
              <a:rPr sz="1500" dirty="0">
                <a:solidFill>
                  <a:srgbClr val="333333"/>
                </a:solidFill>
                <a:latin typeface="GTAmerica-Md"/>
                <a:cs typeface="GTAmerica-Md"/>
              </a:rPr>
              <a:t>to</a:t>
            </a:r>
            <a:r>
              <a:rPr sz="1500" spc="-65" dirty="0">
                <a:solidFill>
                  <a:srgbClr val="333333"/>
                </a:solidFill>
                <a:latin typeface="GTAmerica-Md"/>
                <a:cs typeface="GTAmerica-Md"/>
              </a:rPr>
              <a:t> </a:t>
            </a:r>
            <a:r>
              <a:rPr sz="1500" dirty="0">
                <a:solidFill>
                  <a:srgbClr val="333333"/>
                </a:solidFill>
                <a:latin typeface="GTAmerica-Md"/>
                <a:cs typeface="GTAmerica-Md"/>
              </a:rPr>
              <a:t>talk</a:t>
            </a:r>
            <a:r>
              <a:rPr sz="1500" spc="-65" dirty="0">
                <a:solidFill>
                  <a:srgbClr val="333333"/>
                </a:solidFill>
                <a:latin typeface="GTAmerica-Md"/>
                <a:cs typeface="GTAmerica-Md"/>
              </a:rPr>
              <a:t> </a:t>
            </a:r>
            <a:r>
              <a:rPr sz="1500" dirty="0">
                <a:solidFill>
                  <a:srgbClr val="333333"/>
                </a:solidFill>
                <a:latin typeface="GTAmerica-Md"/>
                <a:cs typeface="GTAmerica-Md"/>
              </a:rPr>
              <a:t>about</a:t>
            </a:r>
            <a:r>
              <a:rPr sz="1500" spc="-65" dirty="0">
                <a:solidFill>
                  <a:srgbClr val="333333"/>
                </a:solidFill>
                <a:latin typeface="GTAmerica-Md"/>
                <a:cs typeface="GTAmerica-Md"/>
              </a:rPr>
              <a:t> </a:t>
            </a:r>
            <a:r>
              <a:rPr sz="1500" spc="-10" dirty="0">
                <a:solidFill>
                  <a:srgbClr val="333333"/>
                </a:solidFill>
                <a:latin typeface="GTAmerica-Md"/>
                <a:cs typeface="GTAmerica-Md"/>
              </a:rPr>
              <a:t>dying,</a:t>
            </a:r>
            <a:r>
              <a:rPr sz="1500" spc="-65" dirty="0">
                <a:solidFill>
                  <a:srgbClr val="333333"/>
                </a:solidFill>
                <a:latin typeface="GTAmerica-Md"/>
                <a:cs typeface="GTAmerica-Md"/>
              </a:rPr>
              <a:t> </a:t>
            </a:r>
            <a:r>
              <a:rPr sz="1500" dirty="0">
                <a:solidFill>
                  <a:srgbClr val="333333"/>
                </a:solidFill>
                <a:latin typeface="GTAmerica-Md"/>
                <a:cs typeface="GTAmerica-Md"/>
              </a:rPr>
              <a:t>and</a:t>
            </a:r>
            <a:r>
              <a:rPr sz="1500" spc="-65" dirty="0">
                <a:solidFill>
                  <a:srgbClr val="333333"/>
                </a:solidFill>
                <a:latin typeface="GTAmerica-Md"/>
                <a:cs typeface="GTAmerica-Md"/>
              </a:rPr>
              <a:t> </a:t>
            </a:r>
            <a:r>
              <a:rPr sz="1500" spc="-10" dirty="0">
                <a:solidFill>
                  <a:srgbClr val="333333"/>
                </a:solidFill>
                <a:latin typeface="GTAmerica-Md"/>
                <a:cs typeface="GTAmerica-Md"/>
              </a:rPr>
              <a:t>their hesitation</a:t>
            </a:r>
            <a:r>
              <a:rPr sz="1500" spc="-70" dirty="0">
                <a:solidFill>
                  <a:srgbClr val="333333"/>
                </a:solidFill>
                <a:latin typeface="GTAmerica-Md"/>
                <a:cs typeface="GTAmerica-Md"/>
              </a:rPr>
              <a:t> </a:t>
            </a:r>
            <a:r>
              <a:rPr sz="1500" dirty="0">
                <a:solidFill>
                  <a:srgbClr val="333333"/>
                </a:solidFill>
                <a:latin typeface="GTAmerica-Md"/>
                <a:cs typeface="GTAmerica-Md"/>
              </a:rPr>
              <a:t>and</a:t>
            </a:r>
            <a:r>
              <a:rPr sz="1500" spc="-65" dirty="0">
                <a:solidFill>
                  <a:srgbClr val="333333"/>
                </a:solidFill>
                <a:latin typeface="GTAmerica-Md"/>
                <a:cs typeface="GTAmerica-Md"/>
              </a:rPr>
              <a:t> </a:t>
            </a:r>
            <a:r>
              <a:rPr sz="1500" spc="-10" dirty="0">
                <a:solidFill>
                  <a:srgbClr val="333333"/>
                </a:solidFill>
                <a:latin typeface="GTAmerica-Md"/>
                <a:cs typeface="GTAmerica-Md"/>
              </a:rPr>
              <a:t>fear</a:t>
            </a:r>
            <a:r>
              <a:rPr sz="1500" spc="-65" dirty="0">
                <a:solidFill>
                  <a:srgbClr val="333333"/>
                </a:solidFill>
                <a:latin typeface="GTAmerica-Md"/>
                <a:cs typeface="GTAmerica-Md"/>
              </a:rPr>
              <a:t> </a:t>
            </a:r>
            <a:r>
              <a:rPr sz="1500" spc="-10" dirty="0">
                <a:solidFill>
                  <a:srgbClr val="333333"/>
                </a:solidFill>
                <a:latin typeface="GTAmerica-Md"/>
                <a:cs typeface="GTAmerica-Md"/>
              </a:rPr>
              <a:t>have</a:t>
            </a:r>
            <a:r>
              <a:rPr sz="1500" spc="-65" dirty="0">
                <a:solidFill>
                  <a:srgbClr val="333333"/>
                </a:solidFill>
                <a:latin typeface="GTAmerica-Md"/>
                <a:cs typeface="GTAmerica-Md"/>
              </a:rPr>
              <a:t> </a:t>
            </a:r>
            <a:r>
              <a:rPr sz="1500" dirty="0">
                <a:solidFill>
                  <a:srgbClr val="333333"/>
                </a:solidFill>
                <a:latin typeface="GTAmerica-Md"/>
                <a:cs typeface="GTAmerica-Md"/>
              </a:rPr>
              <a:t>led</a:t>
            </a:r>
            <a:r>
              <a:rPr sz="1500" spc="-65" dirty="0">
                <a:solidFill>
                  <a:srgbClr val="333333"/>
                </a:solidFill>
                <a:latin typeface="GTAmerica-Md"/>
                <a:cs typeface="GTAmerica-Md"/>
              </a:rPr>
              <a:t> </a:t>
            </a:r>
            <a:r>
              <a:rPr sz="1500" spc="-25" dirty="0">
                <a:solidFill>
                  <a:srgbClr val="333333"/>
                </a:solidFill>
                <a:latin typeface="GTAmerica-Md"/>
                <a:cs typeface="GTAmerica-Md"/>
              </a:rPr>
              <a:t>to </a:t>
            </a:r>
            <a:r>
              <a:rPr sz="1500" spc="-20" dirty="0">
                <a:solidFill>
                  <a:srgbClr val="333333"/>
                </a:solidFill>
                <a:latin typeface="GTAmerica-Md"/>
                <a:cs typeface="GTAmerica-Md"/>
              </a:rPr>
              <a:t>misconceptions</a:t>
            </a:r>
            <a:r>
              <a:rPr sz="1500" spc="-60" dirty="0">
                <a:solidFill>
                  <a:srgbClr val="333333"/>
                </a:solidFill>
                <a:latin typeface="GTAmerica-Md"/>
                <a:cs typeface="GTAmerica-Md"/>
              </a:rPr>
              <a:t> </a:t>
            </a:r>
            <a:r>
              <a:rPr sz="1500" dirty="0">
                <a:solidFill>
                  <a:srgbClr val="333333"/>
                </a:solidFill>
                <a:latin typeface="GTAmerica-Md"/>
                <a:cs typeface="GTAmerica-Md"/>
              </a:rPr>
              <a:t>about</a:t>
            </a:r>
            <a:r>
              <a:rPr sz="1500" spc="-45" dirty="0">
                <a:solidFill>
                  <a:srgbClr val="333333"/>
                </a:solidFill>
                <a:latin typeface="GTAmerica-Md"/>
                <a:cs typeface="GTAmerica-Md"/>
              </a:rPr>
              <a:t> </a:t>
            </a:r>
            <a:r>
              <a:rPr sz="1500" dirty="0">
                <a:solidFill>
                  <a:srgbClr val="333333"/>
                </a:solidFill>
                <a:latin typeface="GTAmerica-Md"/>
                <a:cs typeface="GTAmerica-Md"/>
              </a:rPr>
              <a:t>what</a:t>
            </a:r>
            <a:r>
              <a:rPr sz="1500" spc="-45" dirty="0">
                <a:solidFill>
                  <a:srgbClr val="333333"/>
                </a:solidFill>
                <a:latin typeface="GTAmerica-Md"/>
                <a:cs typeface="GTAmerica-Md"/>
              </a:rPr>
              <a:t> </a:t>
            </a:r>
            <a:r>
              <a:rPr sz="1500" dirty="0">
                <a:solidFill>
                  <a:srgbClr val="333333"/>
                </a:solidFill>
                <a:latin typeface="GTAmerica-Md"/>
                <a:cs typeface="GTAmerica-Md"/>
              </a:rPr>
              <a:t>we</a:t>
            </a:r>
            <a:r>
              <a:rPr sz="1500" spc="-45" dirty="0">
                <a:solidFill>
                  <a:srgbClr val="333333"/>
                </a:solidFill>
                <a:latin typeface="GTAmerica-Md"/>
                <a:cs typeface="GTAmerica-Md"/>
              </a:rPr>
              <a:t> </a:t>
            </a:r>
            <a:r>
              <a:rPr sz="1500" spc="-25" dirty="0">
                <a:solidFill>
                  <a:srgbClr val="333333"/>
                </a:solidFill>
                <a:latin typeface="GTAmerica-Md"/>
                <a:cs typeface="GTAmerica-Md"/>
              </a:rPr>
              <a:t>do.</a:t>
            </a:r>
            <a:r>
              <a:rPr lang="en-US" sz="1500" spc="-25" dirty="0">
                <a:solidFill>
                  <a:srgbClr val="333333"/>
                </a:solidFill>
                <a:latin typeface="GTAmerica-Md"/>
                <a:cs typeface="GTAmerica-Md"/>
              </a:rPr>
              <a:t> </a:t>
            </a:r>
            <a:endParaRPr sz="1500" dirty="0">
              <a:latin typeface="GTAmerica-Md"/>
              <a:cs typeface="GTAmerica-Md"/>
            </a:endParaRPr>
          </a:p>
        </p:txBody>
      </p:sp>
      <p:sp>
        <p:nvSpPr>
          <p:cNvPr id="6" name="object 6"/>
          <p:cNvSpPr txBox="1">
            <a:spLocks noGrp="1"/>
          </p:cNvSpPr>
          <p:nvPr>
            <p:ph type="title"/>
          </p:nvPr>
        </p:nvSpPr>
        <p:spPr>
          <a:xfrm>
            <a:off x="787400" y="1031997"/>
            <a:ext cx="489204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163B6A"/>
                </a:solidFill>
              </a:rPr>
              <a:t>How</a:t>
            </a:r>
            <a:r>
              <a:rPr spc="-55" dirty="0">
                <a:solidFill>
                  <a:srgbClr val="163B6A"/>
                </a:solidFill>
              </a:rPr>
              <a:t> </a:t>
            </a:r>
            <a:r>
              <a:rPr dirty="0">
                <a:solidFill>
                  <a:srgbClr val="163B6A"/>
                </a:solidFill>
              </a:rPr>
              <a:t>to</a:t>
            </a:r>
            <a:r>
              <a:rPr spc="-45" dirty="0">
                <a:solidFill>
                  <a:srgbClr val="163B6A"/>
                </a:solidFill>
              </a:rPr>
              <a:t> </a:t>
            </a:r>
            <a:r>
              <a:rPr dirty="0">
                <a:solidFill>
                  <a:srgbClr val="163B6A"/>
                </a:solidFill>
              </a:rPr>
              <a:t>use</a:t>
            </a:r>
            <a:r>
              <a:rPr spc="-45" dirty="0">
                <a:solidFill>
                  <a:srgbClr val="163B6A"/>
                </a:solidFill>
              </a:rPr>
              <a:t> </a:t>
            </a:r>
            <a:r>
              <a:rPr dirty="0">
                <a:solidFill>
                  <a:srgbClr val="163B6A"/>
                </a:solidFill>
              </a:rPr>
              <a:t>this</a:t>
            </a:r>
            <a:r>
              <a:rPr spc="-40" dirty="0">
                <a:solidFill>
                  <a:srgbClr val="163B6A"/>
                </a:solidFill>
              </a:rPr>
              <a:t> </a:t>
            </a:r>
            <a:r>
              <a:rPr spc="-10" dirty="0">
                <a:solidFill>
                  <a:srgbClr val="163B6A"/>
                </a:solidFill>
              </a:rPr>
              <a:t>toolkit</a:t>
            </a:r>
          </a:p>
        </p:txBody>
      </p:sp>
      <p:sp>
        <p:nvSpPr>
          <p:cNvPr id="7" name="object 7"/>
          <p:cNvSpPr txBox="1"/>
          <p:nvPr/>
        </p:nvSpPr>
        <p:spPr>
          <a:xfrm>
            <a:off x="8887606" y="1075687"/>
            <a:ext cx="2408555"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GT America Rg"/>
                <a:cs typeface="GT America Rg"/>
              </a:rPr>
              <a:t>Whats</a:t>
            </a:r>
            <a:r>
              <a:rPr sz="2000" b="1" spc="-5" dirty="0">
                <a:solidFill>
                  <a:srgbClr val="FFFFFF"/>
                </a:solidFill>
                <a:latin typeface="GT America Rg"/>
                <a:cs typeface="GT America Rg"/>
              </a:rPr>
              <a:t> </a:t>
            </a:r>
            <a:r>
              <a:rPr sz="2000" b="1" dirty="0">
                <a:solidFill>
                  <a:srgbClr val="FFFFFF"/>
                </a:solidFill>
                <a:latin typeface="GT America Rg"/>
                <a:cs typeface="GT America Rg"/>
              </a:rPr>
              <a:t>in</a:t>
            </a:r>
            <a:r>
              <a:rPr sz="2000" b="1" spc="-5" dirty="0">
                <a:solidFill>
                  <a:srgbClr val="FFFFFF"/>
                </a:solidFill>
                <a:latin typeface="GT America Rg"/>
                <a:cs typeface="GT America Rg"/>
              </a:rPr>
              <a:t> </a:t>
            </a:r>
            <a:r>
              <a:rPr sz="2000" b="1" dirty="0">
                <a:solidFill>
                  <a:srgbClr val="FFFFFF"/>
                </a:solidFill>
                <a:latin typeface="GT America Rg"/>
                <a:cs typeface="GT America Rg"/>
              </a:rPr>
              <a:t>the </a:t>
            </a:r>
            <a:r>
              <a:rPr sz="2000" b="1" spc="-10" dirty="0">
                <a:solidFill>
                  <a:srgbClr val="FFFFFF"/>
                </a:solidFill>
                <a:latin typeface="GT America Rg"/>
                <a:cs typeface="GT America Rg"/>
              </a:rPr>
              <a:t>toolkit</a:t>
            </a:r>
            <a:endParaRPr sz="2000" dirty="0">
              <a:latin typeface="GT America Rg"/>
              <a:cs typeface="GT America Rg"/>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2E1F63"/>
          </a:solidFill>
        </p:spPr>
        <p:txBody>
          <a:bodyPr wrap="square" lIns="0" tIns="0" rIns="0" bIns="0" rtlCol="0"/>
          <a:lstStyle/>
          <a:p>
            <a:endParaRPr/>
          </a:p>
        </p:txBody>
      </p:sp>
      <p:sp>
        <p:nvSpPr>
          <p:cNvPr id="3" name="object 3"/>
          <p:cNvSpPr txBox="1">
            <a:spLocks noGrp="1"/>
          </p:cNvSpPr>
          <p:nvPr>
            <p:ph type="title"/>
          </p:nvPr>
        </p:nvSpPr>
        <p:spPr>
          <a:xfrm>
            <a:off x="787400" y="1039445"/>
            <a:ext cx="4268470" cy="1162685"/>
          </a:xfrm>
          <a:prstGeom prst="rect">
            <a:avLst/>
          </a:prstGeom>
        </p:spPr>
        <p:txBody>
          <a:bodyPr vert="horz" wrap="square" lIns="0" tIns="41910" rIns="0" bIns="0" rtlCol="0">
            <a:spAutoFit/>
          </a:bodyPr>
          <a:lstStyle/>
          <a:p>
            <a:pPr marL="12700">
              <a:lnSpc>
                <a:spcPct val="100000"/>
              </a:lnSpc>
              <a:spcBef>
                <a:spcPts val="330"/>
              </a:spcBef>
            </a:pPr>
            <a:r>
              <a:rPr sz="2000" b="0" dirty="0">
                <a:solidFill>
                  <a:srgbClr val="18E8B1"/>
                </a:solidFill>
                <a:latin typeface="GT America Rg"/>
                <a:cs typeface="GT America Rg"/>
              </a:rPr>
              <a:t>Quick </a:t>
            </a:r>
            <a:r>
              <a:rPr sz="2000" b="0" spc="-10" dirty="0">
                <a:solidFill>
                  <a:srgbClr val="18E8B1"/>
                </a:solidFill>
                <a:latin typeface="GT America Rg"/>
                <a:cs typeface="GT America Rg"/>
              </a:rPr>
              <a:t>Guides</a:t>
            </a:r>
            <a:endParaRPr sz="2000" dirty="0">
              <a:latin typeface="GT America Rg"/>
              <a:cs typeface="GT America Rg"/>
            </a:endParaRPr>
          </a:p>
          <a:p>
            <a:pPr marL="12700">
              <a:lnSpc>
                <a:spcPct val="100000"/>
              </a:lnSpc>
              <a:spcBef>
                <a:spcPts val="560"/>
              </a:spcBef>
              <a:tabLst>
                <a:tab pos="2872740" algn="l"/>
              </a:tabLst>
            </a:pPr>
            <a:r>
              <a:rPr sz="4800" spc="-10" dirty="0">
                <a:solidFill>
                  <a:srgbClr val="18E8B1"/>
                </a:solidFill>
              </a:rPr>
              <a:t>Palliative</a:t>
            </a:r>
            <a:r>
              <a:rPr lang="en-US" sz="4800" spc="-10" dirty="0">
                <a:solidFill>
                  <a:srgbClr val="18E8B1"/>
                </a:solidFill>
              </a:rPr>
              <a:t> </a:t>
            </a:r>
            <a:r>
              <a:rPr sz="4800" spc="-20" dirty="0">
                <a:solidFill>
                  <a:srgbClr val="18E8B1"/>
                </a:solidFill>
              </a:rPr>
              <a:t>Care</a:t>
            </a:r>
            <a:endParaRPr sz="4800" dirty="0"/>
          </a:p>
        </p:txBody>
      </p:sp>
      <p:sp>
        <p:nvSpPr>
          <p:cNvPr id="4" name="object 4"/>
          <p:cNvSpPr txBox="1"/>
          <p:nvPr/>
        </p:nvSpPr>
        <p:spPr>
          <a:xfrm>
            <a:off x="787400" y="2767446"/>
            <a:ext cx="5588864" cy="1520929"/>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GT America Rg"/>
                <a:cs typeface="GT America Rg"/>
              </a:rPr>
              <a:t>What</a:t>
            </a:r>
            <a:r>
              <a:rPr sz="1800" b="1" spc="-35" dirty="0">
                <a:solidFill>
                  <a:srgbClr val="FFFFFF"/>
                </a:solidFill>
                <a:latin typeface="GT America Rg"/>
                <a:cs typeface="GT America Rg"/>
              </a:rPr>
              <a:t> </a:t>
            </a:r>
            <a:r>
              <a:rPr sz="1800" b="1" dirty="0">
                <a:solidFill>
                  <a:srgbClr val="FFFFFF"/>
                </a:solidFill>
                <a:latin typeface="GT America Rg"/>
                <a:cs typeface="GT America Rg"/>
              </a:rPr>
              <a:t>you’ll</a:t>
            </a:r>
            <a:r>
              <a:rPr sz="1800" b="1" spc="-25" dirty="0">
                <a:solidFill>
                  <a:srgbClr val="FFFFFF"/>
                </a:solidFill>
                <a:latin typeface="GT America Rg"/>
                <a:cs typeface="GT America Rg"/>
              </a:rPr>
              <a:t> </a:t>
            </a:r>
            <a:r>
              <a:rPr sz="1800" b="1" spc="-20" dirty="0">
                <a:solidFill>
                  <a:srgbClr val="FFFFFF"/>
                </a:solidFill>
                <a:latin typeface="GT America Rg"/>
                <a:cs typeface="GT America Rg"/>
              </a:rPr>
              <a:t>learn</a:t>
            </a:r>
            <a:endParaRPr sz="1800" dirty="0">
              <a:latin typeface="GT America Rg"/>
              <a:cs typeface="GT America Rg"/>
            </a:endParaRPr>
          </a:p>
          <a:p>
            <a:pPr marL="469900" marR="107314" indent="-305435">
              <a:lnSpc>
                <a:spcPts val="2000"/>
              </a:lnSpc>
              <a:spcBef>
                <a:spcPts val="1840"/>
              </a:spcBef>
              <a:buChar char="•"/>
              <a:tabLst>
                <a:tab pos="457200" algn="l"/>
                <a:tab pos="457834" algn="l"/>
              </a:tabLst>
            </a:pPr>
            <a:r>
              <a:rPr sz="1800" spc="-10" dirty="0">
                <a:solidFill>
                  <a:srgbClr val="FFFFFF"/>
                </a:solidFill>
                <a:latin typeface="GTAmerica-Md"/>
                <a:cs typeface="GTAmerica-Md"/>
              </a:rPr>
              <a:t>How</a:t>
            </a:r>
            <a:r>
              <a:rPr sz="1800" spc="-95" dirty="0">
                <a:solidFill>
                  <a:srgbClr val="FFFFFF"/>
                </a:solidFill>
                <a:latin typeface="GTAmerica-Md"/>
                <a:cs typeface="GTAmerica-Md"/>
              </a:rPr>
              <a:t> </a:t>
            </a:r>
            <a:r>
              <a:rPr sz="1800" dirty="0">
                <a:solidFill>
                  <a:srgbClr val="FFFFFF"/>
                </a:solidFill>
                <a:latin typeface="GTAmerica-Md"/>
                <a:cs typeface="GTAmerica-Md"/>
              </a:rPr>
              <a:t>best</a:t>
            </a:r>
            <a:r>
              <a:rPr sz="1800" spc="-95" dirty="0">
                <a:solidFill>
                  <a:srgbClr val="FFFFFF"/>
                </a:solidFill>
                <a:latin typeface="GTAmerica-Md"/>
                <a:cs typeface="GTAmerica-Md"/>
              </a:rPr>
              <a:t> </a:t>
            </a:r>
            <a:r>
              <a:rPr sz="1800" dirty="0">
                <a:solidFill>
                  <a:srgbClr val="FFFFFF"/>
                </a:solidFill>
                <a:latin typeface="GTAmerica-Md"/>
                <a:cs typeface="GTAmerica-Md"/>
              </a:rPr>
              <a:t>to</a:t>
            </a:r>
            <a:r>
              <a:rPr sz="1800" spc="-90" dirty="0">
                <a:solidFill>
                  <a:srgbClr val="FFFFFF"/>
                </a:solidFill>
                <a:latin typeface="GTAmerica-Md"/>
                <a:cs typeface="GTAmerica-Md"/>
              </a:rPr>
              <a:t> </a:t>
            </a:r>
            <a:r>
              <a:rPr sz="1800" spc="-10" dirty="0">
                <a:solidFill>
                  <a:srgbClr val="FFFFFF"/>
                </a:solidFill>
                <a:latin typeface="GTAmerica-Md"/>
                <a:cs typeface="GTAmerica-Md"/>
              </a:rPr>
              <a:t>introduce palliative</a:t>
            </a:r>
            <a:r>
              <a:rPr sz="1800" spc="-85" dirty="0">
                <a:solidFill>
                  <a:srgbClr val="FFFFFF"/>
                </a:solidFill>
                <a:latin typeface="GTAmerica-Md"/>
                <a:cs typeface="GTAmerica-Md"/>
              </a:rPr>
              <a:t> </a:t>
            </a:r>
            <a:r>
              <a:rPr sz="1800" dirty="0">
                <a:solidFill>
                  <a:srgbClr val="FFFFFF"/>
                </a:solidFill>
                <a:latin typeface="GTAmerica-Md"/>
                <a:cs typeface="GTAmerica-Md"/>
              </a:rPr>
              <a:t>care</a:t>
            </a:r>
            <a:r>
              <a:rPr sz="1800" spc="-80" dirty="0">
                <a:solidFill>
                  <a:srgbClr val="FFFFFF"/>
                </a:solidFill>
                <a:latin typeface="GTAmerica-Md"/>
                <a:cs typeface="GTAmerica-Md"/>
              </a:rPr>
              <a:t> </a:t>
            </a:r>
            <a:r>
              <a:rPr sz="1800" dirty="0">
                <a:solidFill>
                  <a:srgbClr val="FFFFFF"/>
                </a:solidFill>
                <a:latin typeface="GTAmerica-Md"/>
                <a:cs typeface="GTAmerica-Md"/>
              </a:rPr>
              <a:t>to</a:t>
            </a:r>
            <a:r>
              <a:rPr sz="1800" spc="-85" dirty="0">
                <a:solidFill>
                  <a:srgbClr val="FFFFFF"/>
                </a:solidFill>
                <a:latin typeface="GTAmerica-Md"/>
                <a:cs typeface="GTAmerica-Md"/>
              </a:rPr>
              <a:t> </a:t>
            </a:r>
            <a:r>
              <a:rPr sz="1800" dirty="0">
                <a:solidFill>
                  <a:srgbClr val="FFFFFF"/>
                </a:solidFill>
                <a:latin typeface="GTAmerica-Md"/>
                <a:cs typeface="GTAmerica-Md"/>
              </a:rPr>
              <a:t>the</a:t>
            </a:r>
            <a:r>
              <a:rPr sz="1800" spc="-80" dirty="0">
                <a:solidFill>
                  <a:srgbClr val="FFFFFF"/>
                </a:solidFill>
                <a:latin typeface="GTAmerica-Md"/>
                <a:cs typeface="GTAmerica-Md"/>
              </a:rPr>
              <a:t> </a:t>
            </a:r>
            <a:r>
              <a:rPr sz="1800" spc="-10" dirty="0">
                <a:solidFill>
                  <a:srgbClr val="FFFFFF"/>
                </a:solidFill>
                <a:latin typeface="GTAmerica-Md"/>
                <a:cs typeface="GTAmerica-Md"/>
              </a:rPr>
              <a:t>public.</a:t>
            </a:r>
            <a:endParaRPr sz="1800" dirty="0">
              <a:latin typeface="GTAmerica-Md"/>
              <a:cs typeface="GTAmerica-Md"/>
            </a:endParaRPr>
          </a:p>
          <a:p>
            <a:pPr marL="469900" marR="5080" indent="-305435">
              <a:lnSpc>
                <a:spcPts val="2000"/>
              </a:lnSpc>
              <a:spcBef>
                <a:spcPts val="900"/>
              </a:spcBef>
              <a:buChar char="•"/>
              <a:tabLst>
                <a:tab pos="457200" algn="l"/>
                <a:tab pos="457834" algn="l"/>
              </a:tabLst>
            </a:pPr>
            <a:r>
              <a:rPr sz="1800" spc="-10" dirty="0">
                <a:solidFill>
                  <a:srgbClr val="FFFFFF"/>
                </a:solidFill>
                <a:latin typeface="GTAmerica-Md"/>
                <a:cs typeface="GTAmerica-Md"/>
              </a:rPr>
              <a:t>Why</a:t>
            </a:r>
            <a:r>
              <a:rPr sz="1800" spc="-100" dirty="0">
                <a:solidFill>
                  <a:srgbClr val="FFFFFF"/>
                </a:solidFill>
                <a:latin typeface="GTAmerica-Md"/>
                <a:cs typeface="GTAmerica-Md"/>
              </a:rPr>
              <a:t> </a:t>
            </a:r>
            <a:r>
              <a:rPr sz="1800" spc="-10" dirty="0">
                <a:solidFill>
                  <a:srgbClr val="FFFFFF"/>
                </a:solidFill>
                <a:latin typeface="GTAmerica-Md"/>
                <a:cs typeface="GTAmerica-Md"/>
              </a:rPr>
              <a:t>*not*</a:t>
            </a:r>
            <a:r>
              <a:rPr sz="1800" spc="-95" dirty="0">
                <a:solidFill>
                  <a:srgbClr val="FFFFFF"/>
                </a:solidFill>
                <a:latin typeface="GTAmerica-Md"/>
                <a:cs typeface="GTAmerica-Md"/>
              </a:rPr>
              <a:t> </a:t>
            </a:r>
            <a:r>
              <a:rPr sz="1800" dirty="0">
                <a:solidFill>
                  <a:srgbClr val="FFFFFF"/>
                </a:solidFill>
                <a:latin typeface="GTAmerica-Md"/>
                <a:cs typeface="GTAmerica-Md"/>
              </a:rPr>
              <a:t>to</a:t>
            </a:r>
            <a:r>
              <a:rPr sz="1800" spc="-95" dirty="0">
                <a:solidFill>
                  <a:srgbClr val="FFFFFF"/>
                </a:solidFill>
                <a:latin typeface="GTAmerica-Md"/>
                <a:cs typeface="GTAmerica-Md"/>
              </a:rPr>
              <a:t> </a:t>
            </a:r>
            <a:r>
              <a:rPr sz="1800" spc="-10" dirty="0">
                <a:solidFill>
                  <a:srgbClr val="FFFFFF"/>
                </a:solidFill>
                <a:latin typeface="GTAmerica-Md"/>
                <a:cs typeface="GTAmerica-Md"/>
              </a:rPr>
              <a:t>message palliative</a:t>
            </a:r>
            <a:r>
              <a:rPr sz="1800" spc="-65" dirty="0">
                <a:solidFill>
                  <a:srgbClr val="FFFFFF"/>
                </a:solidFill>
                <a:latin typeface="GTAmerica-Md"/>
                <a:cs typeface="GTAmerica-Md"/>
              </a:rPr>
              <a:t> </a:t>
            </a:r>
            <a:r>
              <a:rPr sz="1800" dirty="0">
                <a:solidFill>
                  <a:srgbClr val="FFFFFF"/>
                </a:solidFill>
                <a:latin typeface="GTAmerica-Md"/>
                <a:cs typeface="GTAmerica-Md"/>
              </a:rPr>
              <a:t>care</a:t>
            </a:r>
            <a:r>
              <a:rPr sz="1800" spc="-65" dirty="0">
                <a:solidFill>
                  <a:srgbClr val="FFFFFF"/>
                </a:solidFill>
                <a:latin typeface="GTAmerica-Md"/>
                <a:cs typeface="GTAmerica-Md"/>
              </a:rPr>
              <a:t> </a:t>
            </a:r>
            <a:r>
              <a:rPr sz="1800" dirty="0">
                <a:solidFill>
                  <a:srgbClr val="FFFFFF"/>
                </a:solidFill>
                <a:latin typeface="GTAmerica-Md"/>
                <a:cs typeface="GTAmerica-Md"/>
              </a:rPr>
              <a:t>as</a:t>
            </a:r>
            <a:r>
              <a:rPr sz="1800" spc="-65" dirty="0">
                <a:solidFill>
                  <a:srgbClr val="FFFFFF"/>
                </a:solidFill>
                <a:latin typeface="GTAmerica-Md"/>
                <a:cs typeface="GTAmerica-Md"/>
              </a:rPr>
              <a:t> </a:t>
            </a:r>
            <a:r>
              <a:rPr sz="1800" dirty="0">
                <a:solidFill>
                  <a:srgbClr val="FFFFFF"/>
                </a:solidFill>
                <a:latin typeface="GTAmerica-Md"/>
                <a:cs typeface="GTAmerica-Md"/>
              </a:rPr>
              <a:t>end-</a:t>
            </a:r>
            <a:r>
              <a:rPr sz="1800" spc="-25" dirty="0">
                <a:solidFill>
                  <a:srgbClr val="FFFFFF"/>
                </a:solidFill>
                <a:latin typeface="GTAmerica-Md"/>
                <a:cs typeface="GTAmerica-Md"/>
              </a:rPr>
              <a:t>of-</a:t>
            </a:r>
            <a:r>
              <a:rPr sz="1800" spc="-20" dirty="0">
                <a:solidFill>
                  <a:srgbClr val="FFFFFF"/>
                </a:solidFill>
                <a:latin typeface="GTAmerica-Md"/>
                <a:cs typeface="GTAmerica-Md"/>
              </a:rPr>
              <a:t>life.</a:t>
            </a:r>
            <a:endParaRPr sz="1800" dirty="0">
              <a:latin typeface="GTAmerica-Md"/>
              <a:cs typeface="GTAmerica-Md"/>
            </a:endParaRPr>
          </a:p>
          <a:p>
            <a:pPr marL="457200" marR="718185" indent="-292100">
              <a:lnSpc>
                <a:spcPts val="2000"/>
              </a:lnSpc>
              <a:spcBef>
                <a:spcPts val="894"/>
              </a:spcBef>
              <a:buChar char="•"/>
              <a:tabLst>
                <a:tab pos="457834" algn="l"/>
                <a:tab pos="470534" algn="l"/>
              </a:tabLst>
            </a:pPr>
            <a:r>
              <a:rPr sz="1800" spc="-10" dirty="0">
                <a:solidFill>
                  <a:srgbClr val="FFFFFF"/>
                </a:solidFill>
                <a:latin typeface="GTAmerica-Md"/>
                <a:cs typeface="GTAmerica-Md"/>
              </a:rPr>
              <a:t>How</a:t>
            </a:r>
            <a:r>
              <a:rPr sz="1800" spc="-70" dirty="0">
                <a:solidFill>
                  <a:srgbClr val="FFFFFF"/>
                </a:solidFill>
                <a:latin typeface="GTAmerica-Md"/>
                <a:cs typeface="GTAmerica-Md"/>
              </a:rPr>
              <a:t> </a:t>
            </a:r>
            <a:r>
              <a:rPr sz="1800" dirty="0">
                <a:solidFill>
                  <a:srgbClr val="FFFFFF"/>
                </a:solidFill>
                <a:latin typeface="GTAmerica-Md"/>
                <a:cs typeface="GTAmerica-Md"/>
              </a:rPr>
              <a:t>to</a:t>
            </a:r>
            <a:r>
              <a:rPr sz="1800" spc="-70" dirty="0">
                <a:solidFill>
                  <a:srgbClr val="FFFFFF"/>
                </a:solidFill>
                <a:latin typeface="GTAmerica-Md"/>
                <a:cs typeface="GTAmerica-Md"/>
              </a:rPr>
              <a:t> </a:t>
            </a:r>
            <a:r>
              <a:rPr sz="1800" spc="-10" dirty="0">
                <a:solidFill>
                  <a:srgbClr val="FFFFFF"/>
                </a:solidFill>
                <a:latin typeface="GTAmerica-Md"/>
                <a:cs typeface="GTAmerica-Md"/>
              </a:rPr>
              <a:t>illustrate</a:t>
            </a:r>
            <a:r>
              <a:rPr sz="1800" spc="-70" dirty="0">
                <a:solidFill>
                  <a:srgbClr val="FFFFFF"/>
                </a:solidFill>
                <a:latin typeface="GTAmerica-Md"/>
                <a:cs typeface="GTAmerica-Md"/>
              </a:rPr>
              <a:t> </a:t>
            </a:r>
            <a:r>
              <a:rPr sz="1800" spc="-20" dirty="0">
                <a:solidFill>
                  <a:srgbClr val="FFFFFF"/>
                </a:solidFill>
                <a:latin typeface="GTAmerica-Md"/>
                <a:cs typeface="GTAmerica-Md"/>
              </a:rPr>
              <a:t>what </a:t>
            </a:r>
            <a:r>
              <a:rPr sz="1800" spc="-10" dirty="0">
                <a:solidFill>
                  <a:srgbClr val="FFFFFF"/>
                </a:solidFill>
                <a:latin typeface="GTAmerica-Md"/>
                <a:cs typeface="GTAmerica-Md"/>
              </a:rPr>
              <a:t>palliative</a:t>
            </a:r>
            <a:r>
              <a:rPr sz="1800" spc="-75" dirty="0">
                <a:solidFill>
                  <a:srgbClr val="FFFFFF"/>
                </a:solidFill>
                <a:latin typeface="GTAmerica-Md"/>
                <a:cs typeface="GTAmerica-Md"/>
              </a:rPr>
              <a:t> </a:t>
            </a:r>
            <a:r>
              <a:rPr sz="1800" dirty="0">
                <a:solidFill>
                  <a:srgbClr val="FFFFFF"/>
                </a:solidFill>
                <a:latin typeface="GTAmerica-Md"/>
                <a:cs typeface="GTAmerica-Md"/>
              </a:rPr>
              <a:t>care</a:t>
            </a:r>
            <a:r>
              <a:rPr sz="1800" spc="-65" dirty="0">
                <a:solidFill>
                  <a:srgbClr val="FFFFFF"/>
                </a:solidFill>
                <a:latin typeface="GTAmerica-Md"/>
                <a:cs typeface="GTAmerica-Md"/>
              </a:rPr>
              <a:t> </a:t>
            </a:r>
            <a:r>
              <a:rPr sz="1800" spc="-20" dirty="0">
                <a:solidFill>
                  <a:srgbClr val="FFFFFF"/>
                </a:solidFill>
                <a:latin typeface="GTAmerica-Md"/>
                <a:cs typeface="GTAmerica-Md"/>
              </a:rPr>
              <a:t>does</a:t>
            </a:r>
            <a:endParaRPr sz="1800" dirty="0">
              <a:latin typeface="GTAmerica-Md"/>
              <a:cs typeface="GTAmerica-Md"/>
            </a:endParaRPr>
          </a:p>
        </p:txBody>
      </p:sp>
      <p:grpSp>
        <p:nvGrpSpPr>
          <p:cNvPr id="5" name="object 5"/>
          <p:cNvGrpSpPr/>
          <p:nvPr/>
        </p:nvGrpSpPr>
        <p:grpSpPr>
          <a:xfrm>
            <a:off x="7981162" y="2699966"/>
            <a:ext cx="4210685" cy="4158615"/>
            <a:chOff x="7981162" y="2699966"/>
            <a:chExt cx="4210685" cy="4158615"/>
          </a:xfrm>
        </p:grpSpPr>
        <p:sp>
          <p:nvSpPr>
            <p:cNvPr id="6" name="object 6"/>
            <p:cNvSpPr/>
            <p:nvPr/>
          </p:nvSpPr>
          <p:spPr>
            <a:xfrm>
              <a:off x="9115661" y="4652335"/>
              <a:ext cx="207010" cy="431800"/>
            </a:xfrm>
            <a:custGeom>
              <a:avLst/>
              <a:gdLst/>
              <a:ahLst/>
              <a:cxnLst/>
              <a:rect l="l" t="t" r="r" b="b"/>
              <a:pathLst>
                <a:path w="207009" h="431800">
                  <a:moveTo>
                    <a:pt x="5168" y="0"/>
                  </a:moveTo>
                  <a:lnTo>
                    <a:pt x="0" y="134378"/>
                  </a:lnTo>
                  <a:lnTo>
                    <a:pt x="36156" y="410895"/>
                  </a:lnTo>
                  <a:lnTo>
                    <a:pt x="206743" y="431596"/>
                  </a:lnTo>
                  <a:lnTo>
                    <a:pt x="161512" y="225156"/>
                  </a:lnTo>
                  <a:lnTo>
                    <a:pt x="130415" y="81597"/>
                  </a:lnTo>
                  <a:lnTo>
                    <a:pt x="116281" y="12915"/>
                  </a:lnTo>
                  <a:lnTo>
                    <a:pt x="5168" y="0"/>
                  </a:lnTo>
                  <a:close/>
                </a:path>
              </a:pathLst>
            </a:custGeom>
            <a:solidFill>
              <a:srgbClr val="B3B3FF"/>
            </a:solidFill>
          </p:spPr>
          <p:txBody>
            <a:bodyPr wrap="square" lIns="0" tIns="0" rIns="0" bIns="0" rtlCol="0"/>
            <a:lstStyle/>
            <a:p>
              <a:endParaRPr/>
            </a:p>
          </p:txBody>
        </p:sp>
        <p:sp>
          <p:nvSpPr>
            <p:cNvPr id="7" name="object 7"/>
            <p:cNvSpPr/>
            <p:nvPr/>
          </p:nvSpPr>
          <p:spPr>
            <a:xfrm>
              <a:off x="8366138" y="4018711"/>
              <a:ext cx="1047115" cy="2839720"/>
            </a:xfrm>
            <a:custGeom>
              <a:avLst/>
              <a:gdLst/>
              <a:ahLst/>
              <a:cxnLst/>
              <a:rect l="l" t="t" r="r" b="b"/>
              <a:pathLst>
                <a:path w="1047115" h="2839720">
                  <a:moveTo>
                    <a:pt x="1046721" y="2062772"/>
                  </a:moveTo>
                  <a:lnTo>
                    <a:pt x="1041501" y="2002002"/>
                  </a:lnTo>
                  <a:lnTo>
                    <a:pt x="1035431" y="1955469"/>
                  </a:lnTo>
                  <a:lnTo>
                    <a:pt x="1027607" y="1900834"/>
                  </a:lnTo>
                  <a:lnTo>
                    <a:pt x="1018451" y="1840090"/>
                  </a:lnTo>
                  <a:lnTo>
                    <a:pt x="966863" y="1515021"/>
                  </a:lnTo>
                  <a:lnTo>
                    <a:pt x="958265" y="1459763"/>
                  </a:lnTo>
                  <a:lnTo>
                    <a:pt x="951204" y="1412405"/>
                  </a:lnTo>
                  <a:lnTo>
                    <a:pt x="946099" y="1374990"/>
                  </a:lnTo>
                  <a:lnTo>
                    <a:pt x="943343" y="1349489"/>
                  </a:lnTo>
                  <a:lnTo>
                    <a:pt x="938949" y="1300848"/>
                  </a:lnTo>
                  <a:lnTo>
                    <a:pt x="933183" y="1251000"/>
                  </a:lnTo>
                  <a:lnTo>
                    <a:pt x="926185" y="1200111"/>
                  </a:lnTo>
                  <a:lnTo>
                    <a:pt x="918108" y="1148384"/>
                  </a:lnTo>
                  <a:lnTo>
                    <a:pt x="909116" y="1096010"/>
                  </a:lnTo>
                  <a:lnTo>
                    <a:pt x="899337" y="1043139"/>
                  </a:lnTo>
                  <a:lnTo>
                    <a:pt x="888949" y="989990"/>
                  </a:lnTo>
                  <a:lnTo>
                    <a:pt x="878090" y="936739"/>
                  </a:lnTo>
                  <a:lnTo>
                    <a:pt x="855560" y="830643"/>
                  </a:lnTo>
                  <a:lnTo>
                    <a:pt x="822032" y="675335"/>
                  </a:lnTo>
                  <a:lnTo>
                    <a:pt x="819937" y="665416"/>
                  </a:lnTo>
                  <a:lnTo>
                    <a:pt x="904570" y="638759"/>
                  </a:lnTo>
                  <a:lnTo>
                    <a:pt x="893991" y="609092"/>
                  </a:lnTo>
                  <a:lnTo>
                    <a:pt x="868375" y="535063"/>
                  </a:lnTo>
                  <a:lnTo>
                    <a:pt x="836955" y="439254"/>
                  </a:lnTo>
                  <a:lnTo>
                    <a:pt x="808926" y="344157"/>
                  </a:lnTo>
                  <a:lnTo>
                    <a:pt x="788936" y="274307"/>
                  </a:lnTo>
                  <a:lnTo>
                    <a:pt x="765187" y="221424"/>
                  </a:lnTo>
                  <a:lnTo>
                    <a:pt x="722325" y="158889"/>
                  </a:lnTo>
                  <a:lnTo>
                    <a:pt x="644944" y="60045"/>
                  </a:lnTo>
                  <a:lnTo>
                    <a:pt x="645896" y="64173"/>
                  </a:lnTo>
                  <a:lnTo>
                    <a:pt x="636447" y="52781"/>
                  </a:lnTo>
                  <a:lnTo>
                    <a:pt x="607733" y="28384"/>
                  </a:lnTo>
                  <a:lnTo>
                    <a:pt x="575208" y="10871"/>
                  </a:lnTo>
                  <a:lnTo>
                    <a:pt x="538594" y="1130"/>
                  </a:lnTo>
                  <a:lnTo>
                    <a:pt x="497547" y="0"/>
                  </a:lnTo>
                  <a:lnTo>
                    <a:pt x="463994" y="7035"/>
                  </a:lnTo>
                  <a:lnTo>
                    <a:pt x="401434" y="44564"/>
                  </a:lnTo>
                  <a:lnTo>
                    <a:pt x="372529" y="73482"/>
                  </a:lnTo>
                  <a:lnTo>
                    <a:pt x="345262" y="108089"/>
                  </a:lnTo>
                  <a:lnTo>
                    <a:pt x="319709" y="147624"/>
                  </a:lnTo>
                  <a:lnTo>
                    <a:pt x="295922" y="191300"/>
                  </a:lnTo>
                  <a:lnTo>
                    <a:pt x="273951" y="238290"/>
                  </a:lnTo>
                  <a:lnTo>
                    <a:pt x="253847" y="287845"/>
                  </a:lnTo>
                  <a:lnTo>
                    <a:pt x="235661" y="339153"/>
                  </a:lnTo>
                  <a:lnTo>
                    <a:pt x="219456" y="391426"/>
                  </a:lnTo>
                  <a:lnTo>
                    <a:pt x="205282" y="443877"/>
                  </a:lnTo>
                  <a:lnTo>
                    <a:pt x="193192" y="495706"/>
                  </a:lnTo>
                  <a:lnTo>
                    <a:pt x="183248" y="546138"/>
                  </a:lnTo>
                  <a:lnTo>
                    <a:pt x="175488" y="594385"/>
                  </a:lnTo>
                  <a:lnTo>
                    <a:pt x="167195" y="651002"/>
                  </a:lnTo>
                  <a:lnTo>
                    <a:pt x="158648" y="705764"/>
                  </a:lnTo>
                  <a:lnTo>
                    <a:pt x="149910" y="758875"/>
                  </a:lnTo>
                  <a:lnTo>
                    <a:pt x="140982" y="810564"/>
                  </a:lnTo>
                  <a:lnTo>
                    <a:pt x="131914" y="861021"/>
                  </a:lnTo>
                  <a:lnTo>
                    <a:pt x="113474" y="959116"/>
                  </a:lnTo>
                  <a:lnTo>
                    <a:pt x="67030" y="1197660"/>
                  </a:lnTo>
                  <a:lnTo>
                    <a:pt x="57950" y="1245908"/>
                  </a:lnTo>
                  <a:lnTo>
                    <a:pt x="48996" y="1294828"/>
                  </a:lnTo>
                  <a:lnTo>
                    <a:pt x="40220" y="1344612"/>
                  </a:lnTo>
                  <a:lnTo>
                    <a:pt x="31648" y="1395501"/>
                  </a:lnTo>
                  <a:lnTo>
                    <a:pt x="23317" y="1447685"/>
                  </a:lnTo>
                  <a:lnTo>
                    <a:pt x="17399" y="1490243"/>
                  </a:lnTo>
                  <a:lnTo>
                    <a:pt x="12331" y="1536014"/>
                  </a:lnTo>
                  <a:lnTo>
                    <a:pt x="8115" y="1584579"/>
                  </a:lnTo>
                  <a:lnTo>
                    <a:pt x="4762" y="1635480"/>
                  </a:lnTo>
                  <a:lnTo>
                    <a:pt x="2286" y="1688287"/>
                  </a:lnTo>
                  <a:lnTo>
                    <a:pt x="698" y="1742554"/>
                  </a:lnTo>
                  <a:lnTo>
                    <a:pt x="0" y="1797837"/>
                  </a:lnTo>
                  <a:lnTo>
                    <a:pt x="203" y="1853704"/>
                  </a:lnTo>
                  <a:lnTo>
                    <a:pt x="1320" y="1909699"/>
                  </a:lnTo>
                  <a:lnTo>
                    <a:pt x="3365" y="1965388"/>
                  </a:lnTo>
                  <a:lnTo>
                    <a:pt x="6350" y="2020341"/>
                  </a:lnTo>
                  <a:lnTo>
                    <a:pt x="10274" y="2074100"/>
                  </a:lnTo>
                  <a:lnTo>
                    <a:pt x="15163" y="2126234"/>
                  </a:lnTo>
                  <a:lnTo>
                    <a:pt x="21018" y="2176310"/>
                  </a:lnTo>
                  <a:lnTo>
                    <a:pt x="27851" y="2223859"/>
                  </a:lnTo>
                  <a:lnTo>
                    <a:pt x="35661" y="2268474"/>
                  </a:lnTo>
                  <a:lnTo>
                    <a:pt x="44475" y="2309685"/>
                  </a:lnTo>
                  <a:lnTo>
                    <a:pt x="54305" y="2347074"/>
                  </a:lnTo>
                  <a:lnTo>
                    <a:pt x="61341" y="2401989"/>
                  </a:lnTo>
                  <a:lnTo>
                    <a:pt x="70827" y="2461082"/>
                  </a:lnTo>
                  <a:lnTo>
                    <a:pt x="82308" y="2522296"/>
                  </a:lnTo>
                  <a:lnTo>
                    <a:pt x="95300" y="2583599"/>
                  </a:lnTo>
                  <a:lnTo>
                    <a:pt x="109334" y="2642920"/>
                  </a:lnTo>
                  <a:lnTo>
                    <a:pt x="123926" y="2698254"/>
                  </a:lnTo>
                  <a:lnTo>
                    <a:pt x="138595" y="2747530"/>
                  </a:lnTo>
                  <a:lnTo>
                    <a:pt x="152895" y="2788716"/>
                  </a:lnTo>
                  <a:lnTo>
                    <a:pt x="178435" y="2838627"/>
                  </a:lnTo>
                  <a:lnTo>
                    <a:pt x="179920" y="2839288"/>
                  </a:lnTo>
                  <a:lnTo>
                    <a:pt x="195224" y="2839288"/>
                  </a:lnTo>
                  <a:lnTo>
                    <a:pt x="406895" y="2710129"/>
                  </a:lnTo>
                  <a:lnTo>
                    <a:pt x="642099" y="2500947"/>
                  </a:lnTo>
                  <a:lnTo>
                    <a:pt x="830224" y="2307844"/>
                  </a:lnTo>
                  <a:lnTo>
                    <a:pt x="976985" y="2146071"/>
                  </a:lnTo>
                  <a:lnTo>
                    <a:pt x="1014806" y="2103729"/>
                  </a:lnTo>
                  <a:lnTo>
                    <a:pt x="1033678" y="2080971"/>
                  </a:lnTo>
                  <a:lnTo>
                    <a:pt x="1046721" y="2062772"/>
                  </a:lnTo>
                  <a:close/>
                </a:path>
              </a:pathLst>
            </a:custGeom>
            <a:solidFill>
              <a:srgbClr val="4F40E5"/>
            </a:solidFill>
          </p:spPr>
          <p:txBody>
            <a:bodyPr wrap="square" lIns="0" tIns="0" rIns="0" bIns="0" rtlCol="0"/>
            <a:lstStyle/>
            <a:p>
              <a:endParaRPr/>
            </a:p>
          </p:txBody>
        </p:sp>
        <p:pic>
          <p:nvPicPr>
            <p:cNvPr id="8" name="object 8"/>
            <p:cNvPicPr/>
            <p:nvPr/>
          </p:nvPicPr>
          <p:blipFill>
            <a:blip r:embed="rId2" cstate="print"/>
            <a:stretch>
              <a:fillRect/>
            </a:stretch>
          </p:blipFill>
          <p:spPr>
            <a:xfrm>
              <a:off x="8757121" y="4015308"/>
              <a:ext cx="253974" cy="226923"/>
            </a:xfrm>
            <a:prstGeom prst="rect">
              <a:avLst/>
            </a:prstGeom>
          </p:spPr>
        </p:pic>
        <p:sp>
          <p:nvSpPr>
            <p:cNvPr id="9" name="object 9"/>
            <p:cNvSpPr/>
            <p:nvPr/>
          </p:nvSpPr>
          <p:spPr>
            <a:xfrm>
              <a:off x="8584908" y="3264585"/>
              <a:ext cx="720090" cy="686435"/>
            </a:xfrm>
            <a:custGeom>
              <a:avLst/>
              <a:gdLst/>
              <a:ahLst/>
              <a:cxnLst/>
              <a:rect l="l" t="t" r="r" b="b"/>
              <a:pathLst>
                <a:path w="720090" h="686435">
                  <a:moveTo>
                    <a:pt x="719518" y="419430"/>
                  </a:moveTo>
                  <a:lnTo>
                    <a:pt x="716838" y="365353"/>
                  </a:lnTo>
                  <a:lnTo>
                    <a:pt x="710717" y="315722"/>
                  </a:lnTo>
                  <a:lnTo>
                    <a:pt x="700620" y="271208"/>
                  </a:lnTo>
                  <a:lnTo>
                    <a:pt x="686041" y="232498"/>
                  </a:lnTo>
                  <a:lnTo>
                    <a:pt x="649871" y="169049"/>
                  </a:lnTo>
                  <a:lnTo>
                    <a:pt x="604227" y="113334"/>
                  </a:lnTo>
                  <a:lnTo>
                    <a:pt x="573290" y="83400"/>
                  </a:lnTo>
                  <a:lnTo>
                    <a:pt x="534200" y="54673"/>
                  </a:lnTo>
                  <a:lnTo>
                    <a:pt x="508000" y="42608"/>
                  </a:lnTo>
                  <a:lnTo>
                    <a:pt x="476808" y="26974"/>
                  </a:lnTo>
                  <a:lnTo>
                    <a:pt x="434454" y="12268"/>
                  </a:lnTo>
                  <a:lnTo>
                    <a:pt x="389788" y="3136"/>
                  </a:lnTo>
                  <a:lnTo>
                    <a:pt x="343217" y="0"/>
                  </a:lnTo>
                  <a:lnTo>
                    <a:pt x="296646" y="3136"/>
                  </a:lnTo>
                  <a:lnTo>
                    <a:pt x="251980" y="12268"/>
                  </a:lnTo>
                  <a:lnTo>
                    <a:pt x="209626" y="26974"/>
                  </a:lnTo>
                  <a:lnTo>
                    <a:pt x="169989" y="46863"/>
                  </a:lnTo>
                  <a:lnTo>
                    <a:pt x="133489" y="71513"/>
                  </a:lnTo>
                  <a:lnTo>
                    <a:pt x="100533" y="100533"/>
                  </a:lnTo>
                  <a:lnTo>
                    <a:pt x="71513" y="133489"/>
                  </a:lnTo>
                  <a:lnTo>
                    <a:pt x="46863" y="169989"/>
                  </a:lnTo>
                  <a:lnTo>
                    <a:pt x="26974" y="209626"/>
                  </a:lnTo>
                  <a:lnTo>
                    <a:pt x="12255" y="251980"/>
                  </a:lnTo>
                  <a:lnTo>
                    <a:pt x="3136" y="296646"/>
                  </a:lnTo>
                  <a:lnTo>
                    <a:pt x="0" y="343217"/>
                  </a:lnTo>
                  <a:lnTo>
                    <a:pt x="3136" y="389788"/>
                  </a:lnTo>
                  <a:lnTo>
                    <a:pt x="12255" y="434467"/>
                  </a:lnTo>
                  <a:lnTo>
                    <a:pt x="26974" y="476821"/>
                  </a:lnTo>
                  <a:lnTo>
                    <a:pt x="46863" y="516445"/>
                  </a:lnTo>
                  <a:lnTo>
                    <a:pt x="71513" y="552945"/>
                  </a:lnTo>
                  <a:lnTo>
                    <a:pt x="100533" y="585914"/>
                  </a:lnTo>
                  <a:lnTo>
                    <a:pt x="133489" y="614921"/>
                  </a:lnTo>
                  <a:lnTo>
                    <a:pt x="169989" y="639584"/>
                  </a:lnTo>
                  <a:lnTo>
                    <a:pt x="209626" y="659472"/>
                  </a:lnTo>
                  <a:lnTo>
                    <a:pt x="251980" y="674179"/>
                  </a:lnTo>
                  <a:lnTo>
                    <a:pt x="296646" y="683310"/>
                  </a:lnTo>
                  <a:lnTo>
                    <a:pt x="343217" y="686435"/>
                  </a:lnTo>
                  <a:lnTo>
                    <a:pt x="389788" y="683310"/>
                  </a:lnTo>
                  <a:lnTo>
                    <a:pt x="434454" y="674179"/>
                  </a:lnTo>
                  <a:lnTo>
                    <a:pt x="476808" y="659472"/>
                  </a:lnTo>
                  <a:lnTo>
                    <a:pt x="516445" y="639584"/>
                  </a:lnTo>
                  <a:lnTo>
                    <a:pt x="552945" y="614921"/>
                  </a:lnTo>
                  <a:lnTo>
                    <a:pt x="585901" y="585914"/>
                  </a:lnTo>
                  <a:lnTo>
                    <a:pt x="614921" y="552945"/>
                  </a:lnTo>
                  <a:lnTo>
                    <a:pt x="639572" y="516445"/>
                  </a:lnTo>
                  <a:lnTo>
                    <a:pt x="658152" y="479425"/>
                  </a:lnTo>
                  <a:lnTo>
                    <a:pt x="713447" y="488061"/>
                  </a:lnTo>
                  <a:lnTo>
                    <a:pt x="719010" y="485927"/>
                  </a:lnTo>
                  <a:lnTo>
                    <a:pt x="719251" y="477278"/>
                  </a:lnTo>
                  <a:lnTo>
                    <a:pt x="719518" y="419430"/>
                  </a:lnTo>
                  <a:close/>
                </a:path>
              </a:pathLst>
            </a:custGeom>
            <a:solidFill>
              <a:srgbClr val="B3B3FF"/>
            </a:solidFill>
          </p:spPr>
          <p:txBody>
            <a:bodyPr wrap="square" lIns="0" tIns="0" rIns="0" bIns="0" rtlCol="0"/>
            <a:lstStyle/>
            <a:p>
              <a:endParaRPr/>
            </a:p>
          </p:txBody>
        </p:sp>
        <p:pic>
          <p:nvPicPr>
            <p:cNvPr id="10" name="object 10"/>
            <p:cNvPicPr/>
            <p:nvPr/>
          </p:nvPicPr>
          <p:blipFill>
            <a:blip r:embed="rId3" cstate="print"/>
            <a:stretch>
              <a:fillRect/>
            </a:stretch>
          </p:blipFill>
          <p:spPr>
            <a:xfrm>
              <a:off x="8990161" y="3492495"/>
              <a:ext cx="179666" cy="111155"/>
            </a:xfrm>
            <a:prstGeom prst="rect">
              <a:avLst/>
            </a:prstGeom>
          </p:spPr>
        </p:pic>
        <p:pic>
          <p:nvPicPr>
            <p:cNvPr id="11" name="object 11"/>
            <p:cNvPicPr/>
            <p:nvPr/>
          </p:nvPicPr>
          <p:blipFill>
            <a:blip r:embed="rId4" cstate="print"/>
            <a:stretch>
              <a:fillRect/>
            </a:stretch>
          </p:blipFill>
          <p:spPr>
            <a:xfrm>
              <a:off x="9091995" y="3723653"/>
              <a:ext cx="78823" cy="92913"/>
            </a:xfrm>
            <a:prstGeom prst="rect">
              <a:avLst/>
            </a:prstGeom>
          </p:spPr>
        </p:pic>
        <p:sp>
          <p:nvSpPr>
            <p:cNvPr id="12" name="object 12"/>
            <p:cNvSpPr/>
            <p:nvPr/>
          </p:nvSpPr>
          <p:spPr>
            <a:xfrm>
              <a:off x="8012133" y="3836031"/>
              <a:ext cx="4179570" cy="3021965"/>
            </a:xfrm>
            <a:custGeom>
              <a:avLst/>
              <a:gdLst/>
              <a:ahLst/>
              <a:cxnLst/>
              <a:rect l="l" t="t" r="r" b="b"/>
              <a:pathLst>
                <a:path w="4179570" h="3021965">
                  <a:moveTo>
                    <a:pt x="3363078" y="0"/>
                  </a:moveTo>
                  <a:lnTo>
                    <a:pt x="3312156" y="788"/>
                  </a:lnTo>
                  <a:lnTo>
                    <a:pt x="3263961" y="2935"/>
                  </a:lnTo>
                  <a:lnTo>
                    <a:pt x="3218973" y="6424"/>
                  </a:lnTo>
                  <a:lnTo>
                    <a:pt x="3177673" y="11241"/>
                  </a:lnTo>
                  <a:lnTo>
                    <a:pt x="3108057" y="24803"/>
                  </a:lnTo>
                  <a:lnTo>
                    <a:pt x="2948983" y="122921"/>
                  </a:lnTo>
                  <a:lnTo>
                    <a:pt x="2844342" y="272758"/>
                  </a:lnTo>
                  <a:lnTo>
                    <a:pt x="2786878" y="409898"/>
                  </a:lnTo>
                  <a:lnTo>
                    <a:pt x="2769336" y="469925"/>
                  </a:lnTo>
                  <a:lnTo>
                    <a:pt x="2343555" y="1892516"/>
                  </a:lnTo>
                  <a:lnTo>
                    <a:pt x="1780391" y="1990171"/>
                  </a:lnTo>
                  <a:lnTo>
                    <a:pt x="1462982" y="2054538"/>
                  </a:lnTo>
                  <a:lnTo>
                    <a:pt x="1274607" y="2114249"/>
                  </a:lnTo>
                  <a:lnTo>
                    <a:pt x="1098549" y="2197938"/>
                  </a:lnTo>
                  <a:lnTo>
                    <a:pt x="1062983" y="2217137"/>
                  </a:lnTo>
                  <a:lnTo>
                    <a:pt x="1024572" y="2240141"/>
                  </a:lnTo>
                  <a:lnTo>
                    <a:pt x="983793" y="2266432"/>
                  </a:lnTo>
                  <a:lnTo>
                    <a:pt x="941127" y="2295490"/>
                  </a:lnTo>
                  <a:lnTo>
                    <a:pt x="897053" y="2326797"/>
                  </a:lnTo>
                  <a:lnTo>
                    <a:pt x="852050" y="2359832"/>
                  </a:lnTo>
                  <a:lnTo>
                    <a:pt x="806596" y="2394076"/>
                  </a:lnTo>
                  <a:lnTo>
                    <a:pt x="761173" y="2429009"/>
                  </a:lnTo>
                  <a:lnTo>
                    <a:pt x="716258" y="2464114"/>
                  </a:lnTo>
                  <a:lnTo>
                    <a:pt x="484288" y="2649233"/>
                  </a:lnTo>
                  <a:lnTo>
                    <a:pt x="420061" y="2699444"/>
                  </a:lnTo>
                  <a:lnTo>
                    <a:pt x="0" y="3021968"/>
                  </a:lnTo>
                  <a:lnTo>
                    <a:pt x="3604236" y="3021968"/>
                  </a:lnTo>
                  <a:lnTo>
                    <a:pt x="3674325" y="2999312"/>
                  </a:lnTo>
                  <a:lnTo>
                    <a:pt x="3710058" y="2985261"/>
                  </a:lnTo>
                  <a:lnTo>
                    <a:pt x="3770732" y="2954511"/>
                  </a:lnTo>
                  <a:lnTo>
                    <a:pt x="3810499" y="2923714"/>
                  </a:lnTo>
                  <a:lnTo>
                    <a:pt x="3842153" y="2884263"/>
                  </a:lnTo>
                  <a:lnTo>
                    <a:pt x="3874797" y="2830405"/>
                  </a:lnTo>
                  <a:lnTo>
                    <a:pt x="3908201" y="2763415"/>
                  </a:lnTo>
                  <a:lnTo>
                    <a:pt x="3925116" y="2725395"/>
                  </a:lnTo>
                  <a:lnTo>
                    <a:pt x="3942135" y="2684571"/>
                  </a:lnTo>
                  <a:lnTo>
                    <a:pt x="3959230" y="2641103"/>
                  </a:lnTo>
                  <a:lnTo>
                    <a:pt x="3976372" y="2595150"/>
                  </a:lnTo>
                  <a:lnTo>
                    <a:pt x="3993531" y="2546873"/>
                  </a:lnTo>
                  <a:lnTo>
                    <a:pt x="4010680" y="2496430"/>
                  </a:lnTo>
                  <a:lnTo>
                    <a:pt x="4027790" y="2443981"/>
                  </a:lnTo>
                  <a:lnTo>
                    <a:pt x="4044832" y="2389686"/>
                  </a:lnTo>
                  <a:lnTo>
                    <a:pt x="4061777" y="2333705"/>
                  </a:lnTo>
                  <a:lnTo>
                    <a:pt x="4078598" y="2276197"/>
                  </a:lnTo>
                  <a:lnTo>
                    <a:pt x="4095315" y="2217137"/>
                  </a:lnTo>
                  <a:lnTo>
                    <a:pt x="4111747" y="2157240"/>
                  </a:lnTo>
                  <a:lnTo>
                    <a:pt x="4128020" y="2096109"/>
                  </a:lnTo>
                  <a:lnTo>
                    <a:pt x="4144052" y="2034091"/>
                  </a:lnTo>
                  <a:lnTo>
                    <a:pt x="4159816" y="1971343"/>
                  </a:lnTo>
                  <a:lnTo>
                    <a:pt x="4175283" y="1908027"/>
                  </a:lnTo>
                  <a:lnTo>
                    <a:pt x="4179561" y="1890019"/>
                  </a:lnTo>
                  <a:lnTo>
                    <a:pt x="4179561" y="207521"/>
                  </a:lnTo>
                  <a:lnTo>
                    <a:pt x="4127342" y="160880"/>
                  </a:lnTo>
                  <a:lnTo>
                    <a:pt x="4093184" y="139573"/>
                  </a:lnTo>
                  <a:lnTo>
                    <a:pt x="4054544" y="119841"/>
                  </a:lnTo>
                  <a:lnTo>
                    <a:pt x="4011904" y="101668"/>
                  </a:lnTo>
                  <a:lnTo>
                    <a:pt x="3965744" y="85041"/>
                  </a:lnTo>
                  <a:lnTo>
                    <a:pt x="3916544" y="69945"/>
                  </a:lnTo>
                  <a:lnTo>
                    <a:pt x="3864785" y="56365"/>
                  </a:lnTo>
                  <a:lnTo>
                    <a:pt x="3810947" y="44287"/>
                  </a:lnTo>
                  <a:lnTo>
                    <a:pt x="3755511" y="33697"/>
                  </a:lnTo>
                  <a:lnTo>
                    <a:pt x="3698958" y="24579"/>
                  </a:lnTo>
                  <a:lnTo>
                    <a:pt x="3641768" y="16921"/>
                  </a:lnTo>
                  <a:lnTo>
                    <a:pt x="3584421" y="10706"/>
                  </a:lnTo>
                  <a:lnTo>
                    <a:pt x="3527398" y="5921"/>
                  </a:lnTo>
                  <a:lnTo>
                    <a:pt x="3471179" y="2551"/>
                  </a:lnTo>
                  <a:lnTo>
                    <a:pt x="3416246" y="582"/>
                  </a:lnTo>
                  <a:lnTo>
                    <a:pt x="3363078" y="0"/>
                  </a:lnTo>
                  <a:close/>
                </a:path>
              </a:pathLst>
            </a:custGeom>
            <a:solidFill>
              <a:srgbClr val="2B215E"/>
            </a:solidFill>
          </p:spPr>
          <p:txBody>
            <a:bodyPr wrap="square" lIns="0" tIns="0" rIns="0" bIns="0" rtlCol="0"/>
            <a:lstStyle/>
            <a:p>
              <a:endParaRPr/>
            </a:p>
          </p:txBody>
        </p:sp>
        <p:sp>
          <p:nvSpPr>
            <p:cNvPr id="13" name="object 13"/>
            <p:cNvSpPr/>
            <p:nvPr/>
          </p:nvSpPr>
          <p:spPr>
            <a:xfrm>
              <a:off x="7981150" y="3817581"/>
              <a:ext cx="4210685" cy="3041015"/>
            </a:xfrm>
            <a:custGeom>
              <a:avLst/>
              <a:gdLst/>
              <a:ahLst/>
              <a:cxnLst/>
              <a:rect l="l" t="t" r="r" b="b"/>
              <a:pathLst>
                <a:path w="4210684" h="3041015">
                  <a:moveTo>
                    <a:pt x="3859149" y="2217229"/>
                  </a:moveTo>
                  <a:lnTo>
                    <a:pt x="3856621" y="2211819"/>
                  </a:lnTo>
                  <a:lnTo>
                    <a:pt x="3851732" y="2210041"/>
                  </a:lnTo>
                  <a:lnTo>
                    <a:pt x="3846830" y="2208352"/>
                  </a:lnTo>
                  <a:lnTo>
                    <a:pt x="3841458" y="2210841"/>
                  </a:lnTo>
                  <a:lnTo>
                    <a:pt x="3839680" y="2215731"/>
                  </a:lnTo>
                  <a:lnTo>
                    <a:pt x="3812921" y="2287155"/>
                  </a:lnTo>
                  <a:lnTo>
                    <a:pt x="3786632" y="2351798"/>
                  </a:lnTo>
                  <a:lnTo>
                    <a:pt x="3760914" y="2409494"/>
                  </a:lnTo>
                  <a:lnTo>
                    <a:pt x="3735819" y="2460066"/>
                  </a:lnTo>
                  <a:lnTo>
                    <a:pt x="3711460" y="2503347"/>
                  </a:lnTo>
                  <a:lnTo>
                    <a:pt x="3687927" y="2539200"/>
                  </a:lnTo>
                  <a:lnTo>
                    <a:pt x="3643630" y="2587929"/>
                  </a:lnTo>
                  <a:lnTo>
                    <a:pt x="3582568" y="2624480"/>
                  </a:lnTo>
                  <a:lnTo>
                    <a:pt x="3544468" y="2640965"/>
                  </a:lnTo>
                  <a:lnTo>
                    <a:pt x="3501910" y="2656421"/>
                  </a:lnTo>
                  <a:lnTo>
                    <a:pt x="3455301" y="2670962"/>
                  </a:lnTo>
                  <a:lnTo>
                    <a:pt x="3405098" y="2684742"/>
                  </a:lnTo>
                  <a:lnTo>
                    <a:pt x="3351720" y="2697861"/>
                  </a:lnTo>
                  <a:lnTo>
                    <a:pt x="3295586" y="2710459"/>
                  </a:lnTo>
                  <a:lnTo>
                    <a:pt x="3237153" y="2722664"/>
                  </a:lnTo>
                  <a:lnTo>
                    <a:pt x="2822181" y="2802737"/>
                  </a:lnTo>
                  <a:lnTo>
                    <a:pt x="2766047" y="2814739"/>
                  </a:lnTo>
                  <a:lnTo>
                    <a:pt x="2710992" y="2827299"/>
                  </a:lnTo>
                  <a:lnTo>
                    <a:pt x="2657284" y="2840482"/>
                  </a:lnTo>
                  <a:lnTo>
                    <a:pt x="2605201" y="2854414"/>
                  </a:lnTo>
                  <a:lnTo>
                    <a:pt x="2554998" y="2869184"/>
                  </a:lnTo>
                  <a:lnTo>
                    <a:pt x="2506954" y="2884894"/>
                  </a:lnTo>
                  <a:lnTo>
                    <a:pt x="2461323" y="2901645"/>
                  </a:lnTo>
                  <a:lnTo>
                    <a:pt x="2418372" y="2919526"/>
                  </a:lnTo>
                  <a:lnTo>
                    <a:pt x="2378367" y="2938640"/>
                  </a:lnTo>
                  <a:lnTo>
                    <a:pt x="2341588" y="2959087"/>
                  </a:lnTo>
                  <a:lnTo>
                    <a:pt x="2308288" y="2980982"/>
                  </a:lnTo>
                  <a:lnTo>
                    <a:pt x="2249233" y="3031007"/>
                  </a:lnTo>
                  <a:lnTo>
                    <a:pt x="2239289" y="3040418"/>
                  </a:lnTo>
                  <a:lnTo>
                    <a:pt x="2266886" y="3040418"/>
                  </a:lnTo>
                  <a:lnTo>
                    <a:pt x="2291181" y="3018536"/>
                  </a:lnTo>
                  <a:lnTo>
                    <a:pt x="2320010" y="2995714"/>
                  </a:lnTo>
                  <a:lnTo>
                    <a:pt x="2352624" y="2974365"/>
                  </a:lnTo>
                  <a:lnTo>
                    <a:pt x="2388743" y="2954401"/>
                  </a:lnTo>
                  <a:lnTo>
                    <a:pt x="2428113" y="2935706"/>
                  </a:lnTo>
                  <a:lnTo>
                    <a:pt x="2470442" y="2918193"/>
                  </a:lnTo>
                  <a:lnTo>
                    <a:pt x="2515489" y="2901785"/>
                  </a:lnTo>
                  <a:lnTo>
                    <a:pt x="2562974" y="2886354"/>
                  </a:lnTo>
                  <a:lnTo>
                    <a:pt x="2612618" y="2871825"/>
                  </a:lnTo>
                  <a:lnTo>
                    <a:pt x="2664180" y="2858109"/>
                  </a:lnTo>
                  <a:lnTo>
                    <a:pt x="2717355" y="2845104"/>
                  </a:lnTo>
                  <a:lnTo>
                    <a:pt x="2771914" y="2832709"/>
                  </a:lnTo>
                  <a:lnTo>
                    <a:pt x="2827566" y="2820835"/>
                  </a:lnTo>
                  <a:lnTo>
                    <a:pt x="3228454" y="2743593"/>
                  </a:lnTo>
                  <a:lnTo>
                    <a:pt x="3283458" y="2732265"/>
                  </a:lnTo>
                  <a:lnTo>
                    <a:pt x="3336607" y="2720619"/>
                  </a:lnTo>
                  <a:lnTo>
                    <a:pt x="3387585" y="2708529"/>
                  </a:lnTo>
                  <a:lnTo>
                    <a:pt x="3436048" y="2695892"/>
                  </a:lnTo>
                  <a:lnTo>
                    <a:pt x="3481654" y="2682608"/>
                  </a:lnTo>
                  <a:lnTo>
                    <a:pt x="3524085" y="2668574"/>
                  </a:lnTo>
                  <a:lnTo>
                    <a:pt x="3562997" y="2653677"/>
                  </a:lnTo>
                  <a:lnTo>
                    <a:pt x="3598049" y="2637802"/>
                  </a:lnTo>
                  <a:lnTo>
                    <a:pt x="3655237" y="2602738"/>
                  </a:lnTo>
                  <a:lnTo>
                    <a:pt x="3696398" y="2559469"/>
                  </a:lnTo>
                  <a:lnTo>
                    <a:pt x="3739807" y="2492400"/>
                  </a:lnTo>
                  <a:lnTo>
                    <a:pt x="3762324" y="2450007"/>
                  </a:lnTo>
                  <a:lnTo>
                    <a:pt x="3785362" y="2401760"/>
                  </a:lnTo>
                  <a:lnTo>
                    <a:pt x="3808895" y="2347671"/>
                  </a:lnTo>
                  <a:lnTo>
                    <a:pt x="3832923" y="2287778"/>
                  </a:lnTo>
                  <a:lnTo>
                    <a:pt x="3857409" y="2222131"/>
                  </a:lnTo>
                  <a:lnTo>
                    <a:pt x="3859149" y="2217229"/>
                  </a:lnTo>
                  <a:close/>
                </a:path>
                <a:path w="4210684" h="3041015">
                  <a:moveTo>
                    <a:pt x="3928770" y="2006092"/>
                  </a:moveTo>
                  <a:lnTo>
                    <a:pt x="3925963" y="2000796"/>
                  </a:lnTo>
                  <a:lnTo>
                    <a:pt x="3915968" y="1997722"/>
                  </a:lnTo>
                  <a:lnTo>
                    <a:pt x="3910723" y="2000567"/>
                  </a:lnTo>
                  <a:lnTo>
                    <a:pt x="3903434" y="2024405"/>
                  </a:lnTo>
                  <a:lnTo>
                    <a:pt x="3884345" y="2084832"/>
                  </a:lnTo>
                  <a:lnTo>
                    <a:pt x="3887063" y="2090153"/>
                  </a:lnTo>
                  <a:lnTo>
                    <a:pt x="3892956" y="2092058"/>
                  </a:lnTo>
                  <a:lnTo>
                    <a:pt x="3894886" y="2092210"/>
                  </a:lnTo>
                  <a:lnTo>
                    <a:pt x="3898874" y="2092210"/>
                  </a:lnTo>
                  <a:lnTo>
                    <a:pt x="3902545" y="2089683"/>
                  </a:lnTo>
                  <a:lnTo>
                    <a:pt x="3909707" y="2067331"/>
                  </a:lnTo>
                  <a:lnTo>
                    <a:pt x="3928770" y="2006092"/>
                  </a:lnTo>
                  <a:close/>
                </a:path>
                <a:path w="4210684" h="3041015">
                  <a:moveTo>
                    <a:pt x="4210545" y="1826145"/>
                  </a:moveTo>
                  <a:lnTo>
                    <a:pt x="4189641" y="1915731"/>
                  </a:lnTo>
                  <a:lnTo>
                    <a:pt x="4174413" y="1978748"/>
                  </a:lnTo>
                  <a:lnTo>
                    <a:pt x="4158894" y="2041220"/>
                  </a:lnTo>
                  <a:lnTo>
                    <a:pt x="4143108" y="2102980"/>
                  </a:lnTo>
                  <a:lnTo>
                    <a:pt x="4127081" y="2163851"/>
                  </a:lnTo>
                  <a:lnTo>
                    <a:pt x="4110850" y="2223693"/>
                  </a:lnTo>
                  <a:lnTo>
                    <a:pt x="4094442" y="2282342"/>
                  </a:lnTo>
                  <a:lnTo>
                    <a:pt x="4077868" y="2339632"/>
                  </a:lnTo>
                  <a:lnTo>
                    <a:pt x="4061168" y="2395410"/>
                  </a:lnTo>
                  <a:lnTo>
                    <a:pt x="4044365" y="2449563"/>
                  </a:lnTo>
                  <a:lnTo>
                    <a:pt x="4027513" y="2501773"/>
                  </a:lnTo>
                  <a:lnTo>
                    <a:pt x="4010609" y="2552052"/>
                  </a:lnTo>
                  <a:lnTo>
                    <a:pt x="3993692" y="2600160"/>
                  </a:lnTo>
                  <a:lnTo>
                    <a:pt x="3976776" y="2645956"/>
                  </a:lnTo>
                  <a:lnTo>
                    <a:pt x="3959910" y="2689275"/>
                  </a:lnTo>
                  <a:lnTo>
                    <a:pt x="3943108" y="2729966"/>
                  </a:lnTo>
                  <a:lnTo>
                    <a:pt x="3926408" y="2767850"/>
                  </a:lnTo>
                  <a:lnTo>
                    <a:pt x="3909834" y="2802775"/>
                  </a:lnTo>
                  <a:lnTo>
                    <a:pt x="3877157" y="2863126"/>
                  </a:lnTo>
                  <a:lnTo>
                    <a:pt x="3845318" y="2909722"/>
                  </a:lnTo>
                  <a:lnTo>
                    <a:pt x="3814521" y="2941294"/>
                  </a:lnTo>
                  <a:lnTo>
                    <a:pt x="3754310" y="2977235"/>
                  </a:lnTo>
                  <a:lnTo>
                    <a:pt x="3716604" y="2993479"/>
                  </a:lnTo>
                  <a:lnTo>
                    <a:pt x="3674402" y="3008719"/>
                  </a:lnTo>
                  <a:lnTo>
                    <a:pt x="3628148" y="3023108"/>
                  </a:lnTo>
                  <a:lnTo>
                    <a:pt x="3578263" y="3036735"/>
                  </a:lnTo>
                  <a:lnTo>
                    <a:pt x="3563201" y="3040418"/>
                  </a:lnTo>
                  <a:lnTo>
                    <a:pt x="3697236" y="3040418"/>
                  </a:lnTo>
                  <a:lnTo>
                    <a:pt x="3744391" y="3022701"/>
                  </a:lnTo>
                  <a:lnTo>
                    <a:pt x="3779812" y="3006598"/>
                  </a:lnTo>
                  <a:lnTo>
                    <a:pt x="3837787" y="2970949"/>
                  </a:lnTo>
                  <a:lnTo>
                    <a:pt x="3869855" y="2938615"/>
                  </a:lnTo>
                  <a:lnTo>
                    <a:pt x="3902799" y="2891828"/>
                  </a:lnTo>
                  <a:lnTo>
                    <a:pt x="3936390" y="2831795"/>
                  </a:lnTo>
                  <a:lnTo>
                    <a:pt x="3953370" y="2797175"/>
                  </a:lnTo>
                  <a:lnTo>
                    <a:pt x="3970439" y="2759710"/>
                  </a:lnTo>
                  <a:lnTo>
                    <a:pt x="3987584" y="2719527"/>
                  </a:lnTo>
                  <a:lnTo>
                    <a:pt x="4004754" y="2676779"/>
                  </a:lnTo>
                  <a:lnTo>
                    <a:pt x="4021937" y="2631630"/>
                  </a:lnTo>
                  <a:lnTo>
                    <a:pt x="4039108" y="2584221"/>
                  </a:lnTo>
                  <a:lnTo>
                    <a:pt x="4056240" y="2534704"/>
                  </a:lnTo>
                  <a:lnTo>
                    <a:pt x="4073410" y="2482913"/>
                  </a:lnTo>
                  <a:lnTo>
                    <a:pt x="4090289" y="2429954"/>
                  </a:lnTo>
                  <a:lnTo>
                    <a:pt x="4107142" y="2375014"/>
                  </a:lnTo>
                  <a:lnTo>
                    <a:pt x="4123867" y="2318588"/>
                  </a:lnTo>
                  <a:lnTo>
                    <a:pt x="4140416" y="2260790"/>
                  </a:lnTo>
                  <a:lnTo>
                    <a:pt x="4156773" y="2201799"/>
                  </a:lnTo>
                  <a:lnTo>
                    <a:pt x="4172915" y="2141753"/>
                  </a:lnTo>
                  <a:lnTo>
                    <a:pt x="4188815" y="2080806"/>
                  </a:lnTo>
                  <a:lnTo>
                    <a:pt x="4204436" y="2019109"/>
                  </a:lnTo>
                  <a:lnTo>
                    <a:pt x="4210545" y="1994306"/>
                  </a:lnTo>
                  <a:lnTo>
                    <a:pt x="4210545" y="1826145"/>
                  </a:lnTo>
                  <a:close/>
                </a:path>
                <a:path w="4210684" h="3041015">
                  <a:moveTo>
                    <a:pt x="4210545" y="600735"/>
                  </a:moveTo>
                  <a:lnTo>
                    <a:pt x="4200766" y="686828"/>
                  </a:lnTo>
                  <a:lnTo>
                    <a:pt x="4194264" y="736511"/>
                  </a:lnTo>
                  <a:lnTo>
                    <a:pt x="4186948" y="788047"/>
                  </a:lnTo>
                  <a:lnTo>
                    <a:pt x="4179100" y="839724"/>
                  </a:lnTo>
                  <a:lnTo>
                    <a:pt x="4170515" y="893013"/>
                  </a:lnTo>
                  <a:lnTo>
                    <a:pt x="4161294" y="947280"/>
                  </a:lnTo>
                  <a:lnTo>
                    <a:pt x="4151465" y="1002423"/>
                  </a:lnTo>
                  <a:lnTo>
                    <a:pt x="4141063" y="1058303"/>
                  </a:lnTo>
                  <a:lnTo>
                    <a:pt x="4130141" y="1114818"/>
                  </a:lnTo>
                  <a:lnTo>
                    <a:pt x="4118686" y="1171867"/>
                  </a:lnTo>
                  <a:lnTo>
                    <a:pt x="4106773" y="1229321"/>
                  </a:lnTo>
                  <a:lnTo>
                    <a:pt x="4094403" y="1287068"/>
                  </a:lnTo>
                  <a:lnTo>
                    <a:pt x="4081627" y="1344993"/>
                  </a:lnTo>
                  <a:lnTo>
                    <a:pt x="4068457" y="1402994"/>
                  </a:lnTo>
                  <a:lnTo>
                    <a:pt x="4054932" y="1460957"/>
                  </a:lnTo>
                  <a:lnTo>
                    <a:pt x="4041089" y="1518754"/>
                  </a:lnTo>
                  <a:lnTo>
                    <a:pt x="4026954" y="1576273"/>
                  </a:lnTo>
                  <a:lnTo>
                    <a:pt x="4012565" y="1633423"/>
                  </a:lnTo>
                  <a:lnTo>
                    <a:pt x="3997934" y="1690065"/>
                  </a:lnTo>
                  <a:lnTo>
                    <a:pt x="3983113" y="1746097"/>
                  </a:lnTo>
                  <a:lnTo>
                    <a:pt x="3968127" y="1801406"/>
                  </a:lnTo>
                  <a:lnTo>
                    <a:pt x="3953002" y="1855876"/>
                  </a:lnTo>
                  <a:lnTo>
                    <a:pt x="3937762" y="1909394"/>
                  </a:lnTo>
                  <a:lnTo>
                    <a:pt x="3936301" y="1914410"/>
                  </a:lnTo>
                  <a:lnTo>
                    <a:pt x="3939184" y="1919617"/>
                  </a:lnTo>
                  <a:lnTo>
                    <a:pt x="3945064" y="1921319"/>
                  </a:lnTo>
                  <a:lnTo>
                    <a:pt x="3945940" y="1921433"/>
                  </a:lnTo>
                  <a:lnTo>
                    <a:pt x="3950868" y="1921433"/>
                  </a:lnTo>
                  <a:lnTo>
                    <a:pt x="3971175" y="1860943"/>
                  </a:lnTo>
                  <a:lnTo>
                    <a:pt x="3986339" y="1806282"/>
                  </a:lnTo>
                  <a:lnTo>
                    <a:pt x="4001376" y="1750783"/>
                  </a:lnTo>
                  <a:lnTo>
                    <a:pt x="4016248" y="1694535"/>
                  </a:lnTo>
                  <a:lnTo>
                    <a:pt x="4030916" y="1637690"/>
                  </a:lnTo>
                  <a:lnTo>
                    <a:pt x="4045356" y="1580324"/>
                  </a:lnTo>
                  <a:lnTo>
                    <a:pt x="4059529" y="1522577"/>
                  </a:lnTo>
                  <a:lnTo>
                    <a:pt x="4073410" y="1464551"/>
                  </a:lnTo>
                  <a:lnTo>
                    <a:pt x="4086974" y="1406359"/>
                  </a:lnTo>
                  <a:lnTo>
                    <a:pt x="4100169" y="1348117"/>
                  </a:lnTo>
                  <a:lnTo>
                    <a:pt x="4112984" y="1289939"/>
                  </a:lnTo>
                  <a:lnTo>
                    <a:pt x="4125391" y="1231950"/>
                  </a:lnTo>
                  <a:lnTo>
                    <a:pt x="4137342" y="1174242"/>
                  </a:lnTo>
                  <a:lnTo>
                    <a:pt x="4148810" y="1116939"/>
                  </a:lnTo>
                  <a:lnTo>
                    <a:pt x="4159770" y="1060157"/>
                  </a:lnTo>
                  <a:lnTo>
                    <a:pt x="4170184" y="1004011"/>
                  </a:lnTo>
                  <a:lnTo>
                    <a:pt x="4180027" y="948613"/>
                  </a:lnTo>
                  <a:lnTo>
                    <a:pt x="4189272" y="894080"/>
                  </a:lnTo>
                  <a:lnTo>
                    <a:pt x="4197997" y="839724"/>
                  </a:lnTo>
                  <a:lnTo>
                    <a:pt x="4205884" y="787514"/>
                  </a:lnTo>
                  <a:lnTo>
                    <a:pt x="4210545" y="754595"/>
                  </a:lnTo>
                  <a:lnTo>
                    <a:pt x="4210545" y="600735"/>
                  </a:lnTo>
                  <a:close/>
                </a:path>
                <a:path w="4210684" h="3041015">
                  <a:moveTo>
                    <a:pt x="4210545" y="198755"/>
                  </a:moveTo>
                  <a:lnTo>
                    <a:pt x="4173067" y="166535"/>
                  </a:lnTo>
                  <a:lnTo>
                    <a:pt x="4139438" y="144818"/>
                  </a:lnTo>
                  <a:lnTo>
                    <a:pt x="4101642" y="124739"/>
                  </a:lnTo>
                  <a:lnTo>
                    <a:pt x="4060101" y="106248"/>
                  </a:lnTo>
                  <a:lnTo>
                    <a:pt x="4015244" y="89344"/>
                  </a:lnTo>
                  <a:lnTo>
                    <a:pt x="3967505" y="73990"/>
                  </a:lnTo>
                  <a:lnTo>
                    <a:pt x="3917315" y="60159"/>
                  </a:lnTo>
                  <a:lnTo>
                    <a:pt x="3865118" y="47828"/>
                  </a:lnTo>
                  <a:lnTo>
                    <a:pt x="3812971" y="37299"/>
                  </a:lnTo>
                  <a:lnTo>
                    <a:pt x="3756393" y="27546"/>
                  </a:lnTo>
                  <a:lnTo>
                    <a:pt x="3700742" y="19558"/>
                  </a:lnTo>
                  <a:lnTo>
                    <a:pt x="3644798" y="12966"/>
                  </a:lnTo>
                  <a:lnTo>
                    <a:pt x="3589007" y="7734"/>
                  </a:lnTo>
                  <a:lnTo>
                    <a:pt x="3533787" y="3848"/>
                  </a:lnTo>
                  <a:lnTo>
                    <a:pt x="3479584" y="1282"/>
                  </a:lnTo>
                  <a:lnTo>
                    <a:pt x="3426815" y="12"/>
                  </a:lnTo>
                  <a:lnTo>
                    <a:pt x="3375926" y="0"/>
                  </a:lnTo>
                  <a:lnTo>
                    <a:pt x="3327349" y="1231"/>
                  </a:lnTo>
                  <a:lnTo>
                    <a:pt x="3281515" y="3670"/>
                  </a:lnTo>
                  <a:lnTo>
                    <a:pt x="3238843" y="7302"/>
                  </a:lnTo>
                  <a:lnTo>
                    <a:pt x="3199790" y="12090"/>
                  </a:lnTo>
                  <a:lnTo>
                    <a:pt x="3134207" y="25057"/>
                  </a:lnTo>
                  <a:lnTo>
                    <a:pt x="3077311" y="46266"/>
                  </a:lnTo>
                  <a:lnTo>
                    <a:pt x="3026232" y="76454"/>
                  </a:lnTo>
                  <a:lnTo>
                    <a:pt x="2980740" y="113792"/>
                  </a:lnTo>
                  <a:lnTo>
                    <a:pt x="2940608" y="156476"/>
                  </a:lnTo>
                  <a:lnTo>
                    <a:pt x="2905607" y="202704"/>
                  </a:lnTo>
                  <a:lnTo>
                    <a:pt x="2875508" y="250672"/>
                  </a:lnTo>
                  <a:lnTo>
                    <a:pt x="2850057" y="298564"/>
                  </a:lnTo>
                  <a:lnTo>
                    <a:pt x="2829052" y="344563"/>
                  </a:lnTo>
                  <a:lnTo>
                    <a:pt x="2812237" y="386867"/>
                  </a:lnTo>
                  <a:lnTo>
                    <a:pt x="2799397" y="423684"/>
                  </a:lnTo>
                  <a:lnTo>
                    <a:pt x="2784678" y="473557"/>
                  </a:lnTo>
                  <a:lnTo>
                    <a:pt x="2782341" y="483019"/>
                  </a:lnTo>
                  <a:lnTo>
                    <a:pt x="2359876" y="1894395"/>
                  </a:lnTo>
                  <a:lnTo>
                    <a:pt x="2212187" y="1921002"/>
                  </a:lnTo>
                  <a:lnTo>
                    <a:pt x="1950224" y="1972056"/>
                  </a:lnTo>
                  <a:lnTo>
                    <a:pt x="1764931" y="2011413"/>
                  </a:lnTo>
                  <a:lnTo>
                    <a:pt x="1638236" y="2040318"/>
                  </a:lnTo>
                  <a:lnTo>
                    <a:pt x="1513827" y="2070823"/>
                  </a:lnTo>
                  <a:lnTo>
                    <a:pt x="1453756" y="2086533"/>
                  </a:lnTo>
                  <a:lnTo>
                    <a:pt x="1395793" y="2102459"/>
                  </a:lnTo>
                  <a:lnTo>
                    <a:pt x="1340459" y="2118563"/>
                  </a:lnTo>
                  <a:lnTo>
                    <a:pt x="1288249" y="2134781"/>
                  </a:lnTo>
                  <a:lnTo>
                    <a:pt x="1239710" y="2151037"/>
                  </a:lnTo>
                  <a:lnTo>
                    <a:pt x="1195324" y="2167305"/>
                  </a:lnTo>
                  <a:lnTo>
                    <a:pt x="1155623" y="2183498"/>
                  </a:lnTo>
                  <a:lnTo>
                    <a:pt x="1087170" y="2217813"/>
                  </a:lnTo>
                  <a:lnTo>
                    <a:pt x="1050759" y="2239429"/>
                  </a:lnTo>
                  <a:lnTo>
                    <a:pt x="1012266" y="2263991"/>
                  </a:lnTo>
                  <a:lnTo>
                    <a:pt x="972058" y="2291080"/>
                  </a:lnTo>
                  <a:lnTo>
                    <a:pt x="930529" y="2320264"/>
                  </a:lnTo>
                  <a:lnTo>
                    <a:pt x="888060" y="2351138"/>
                  </a:lnTo>
                  <a:lnTo>
                    <a:pt x="845032" y="2383256"/>
                  </a:lnTo>
                  <a:lnTo>
                    <a:pt x="801839" y="2416200"/>
                  </a:lnTo>
                  <a:lnTo>
                    <a:pt x="758850" y="2449563"/>
                  </a:lnTo>
                  <a:lnTo>
                    <a:pt x="716457" y="2482913"/>
                  </a:lnTo>
                  <a:lnTo>
                    <a:pt x="524649" y="2636278"/>
                  </a:lnTo>
                  <a:lnTo>
                    <a:pt x="440055" y="2702598"/>
                  </a:lnTo>
                  <a:lnTo>
                    <a:pt x="0" y="3040418"/>
                  </a:lnTo>
                  <a:lnTo>
                    <a:pt x="61988" y="3040418"/>
                  </a:lnTo>
                  <a:lnTo>
                    <a:pt x="463245" y="2732290"/>
                  </a:lnTo>
                  <a:lnTo>
                    <a:pt x="548005" y="2665844"/>
                  </a:lnTo>
                  <a:lnTo>
                    <a:pt x="739025" y="2513050"/>
                  </a:lnTo>
                  <a:lnTo>
                    <a:pt x="781037" y="2479992"/>
                  </a:lnTo>
                  <a:lnTo>
                    <a:pt x="823607" y="2446934"/>
                  </a:lnTo>
                  <a:lnTo>
                    <a:pt x="866355" y="2414295"/>
                  </a:lnTo>
                  <a:lnTo>
                    <a:pt x="908888" y="2382507"/>
                  </a:lnTo>
                  <a:lnTo>
                    <a:pt x="950823" y="2351989"/>
                  </a:lnTo>
                  <a:lnTo>
                    <a:pt x="991781" y="2323160"/>
                  </a:lnTo>
                  <a:lnTo>
                    <a:pt x="1031354" y="2296439"/>
                  </a:lnTo>
                  <a:lnTo>
                    <a:pt x="1069174" y="2272271"/>
                  </a:lnTo>
                  <a:lnTo>
                    <a:pt x="1104861" y="2251049"/>
                  </a:lnTo>
                  <a:lnTo>
                    <a:pt x="1173911" y="2216607"/>
                  </a:lnTo>
                  <a:lnTo>
                    <a:pt x="1215771" y="2199805"/>
                  </a:lnTo>
                  <a:lnTo>
                    <a:pt x="1262938" y="2182901"/>
                  </a:lnTo>
                  <a:lnTo>
                    <a:pt x="1314805" y="2165947"/>
                  </a:lnTo>
                  <a:lnTo>
                    <a:pt x="1370723" y="2149030"/>
                  </a:lnTo>
                  <a:lnTo>
                    <a:pt x="1430096" y="2132215"/>
                  </a:lnTo>
                  <a:lnTo>
                    <a:pt x="1492275" y="2115566"/>
                  </a:lnTo>
                  <a:lnTo>
                    <a:pt x="1556639" y="2099183"/>
                  </a:lnTo>
                  <a:lnTo>
                    <a:pt x="1689404" y="2067445"/>
                  </a:lnTo>
                  <a:lnTo>
                    <a:pt x="1889290" y="2023541"/>
                  </a:lnTo>
                  <a:lnTo>
                    <a:pt x="2130793" y="1974977"/>
                  </a:lnTo>
                  <a:lnTo>
                    <a:pt x="2358021" y="1933003"/>
                  </a:lnTo>
                  <a:lnTo>
                    <a:pt x="2389213" y="1927593"/>
                  </a:lnTo>
                  <a:lnTo>
                    <a:pt x="2818676" y="492658"/>
                  </a:lnTo>
                  <a:lnTo>
                    <a:pt x="2836405" y="432739"/>
                  </a:lnTo>
                  <a:lnTo>
                    <a:pt x="2850515" y="393471"/>
                  </a:lnTo>
                  <a:lnTo>
                    <a:pt x="2869095" y="348361"/>
                  </a:lnTo>
                  <a:lnTo>
                    <a:pt x="2892399" y="299694"/>
                  </a:lnTo>
                  <a:lnTo>
                    <a:pt x="2920631" y="249783"/>
                  </a:lnTo>
                  <a:lnTo>
                    <a:pt x="2954045" y="200901"/>
                  </a:lnTo>
                  <a:lnTo>
                    <a:pt x="2992844" y="155346"/>
                  </a:lnTo>
                  <a:lnTo>
                    <a:pt x="3037268" y="115392"/>
                  </a:lnTo>
                  <a:lnTo>
                    <a:pt x="3087560" y="83337"/>
                  </a:lnTo>
                  <a:lnTo>
                    <a:pt x="3143923" y="61468"/>
                  </a:lnTo>
                  <a:lnTo>
                    <a:pt x="3183153" y="52743"/>
                  </a:lnTo>
                  <a:lnTo>
                    <a:pt x="3228530" y="45974"/>
                  </a:lnTo>
                  <a:lnTo>
                    <a:pt x="3279279" y="41148"/>
                  </a:lnTo>
                  <a:lnTo>
                    <a:pt x="3334613" y="38252"/>
                  </a:lnTo>
                  <a:lnTo>
                    <a:pt x="3393757" y="37299"/>
                  </a:lnTo>
                  <a:lnTo>
                    <a:pt x="3446386" y="37985"/>
                  </a:lnTo>
                  <a:lnTo>
                    <a:pt x="3500704" y="40081"/>
                  </a:lnTo>
                  <a:lnTo>
                    <a:pt x="3556254" y="43548"/>
                  </a:lnTo>
                  <a:lnTo>
                    <a:pt x="3612565" y="48412"/>
                  </a:lnTo>
                  <a:lnTo>
                    <a:pt x="3669144" y="54660"/>
                  </a:lnTo>
                  <a:lnTo>
                    <a:pt x="3725519" y="62306"/>
                  </a:lnTo>
                  <a:lnTo>
                    <a:pt x="3781209" y="71323"/>
                  </a:lnTo>
                  <a:lnTo>
                    <a:pt x="3835755" y="81737"/>
                  </a:lnTo>
                  <a:lnTo>
                    <a:pt x="3888663" y="93535"/>
                  </a:lnTo>
                  <a:lnTo>
                    <a:pt x="3939451" y="106718"/>
                  </a:lnTo>
                  <a:lnTo>
                    <a:pt x="3987660" y="121285"/>
                  </a:lnTo>
                  <a:lnTo>
                    <a:pt x="4032808" y="137236"/>
                  </a:lnTo>
                  <a:lnTo>
                    <a:pt x="4074401" y="154559"/>
                  </a:lnTo>
                  <a:lnTo>
                    <a:pt x="4111993" y="173278"/>
                  </a:lnTo>
                  <a:lnTo>
                    <a:pt x="4145076" y="193370"/>
                  </a:lnTo>
                  <a:lnTo>
                    <a:pt x="4195851" y="237693"/>
                  </a:lnTo>
                  <a:lnTo>
                    <a:pt x="4210545" y="258953"/>
                  </a:lnTo>
                  <a:lnTo>
                    <a:pt x="4210545" y="198755"/>
                  </a:lnTo>
                  <a:close/>
                </a:path>
              </a:pathLst>
            </a:custGeom>
            <a:solidFill>
              <a:srgbClr val="E86336"/>
            </a:solidFill>
          </p:spPr>
          <p:txBody>
            <a:bodyPr wrap="square" lIns="0" tIns="0" rIns="0" bIns="0" rtlCol="0"/>
            <a:lstStyle/>
            <a:p>
              <a:endParaRPr/>
            </a:p>
          </p:txBody>
        </p:sp>
        <p:sp>
          <p:nvSpPr>
            <p:cNvPr id="14" name="object 14"/>
            <p:cNvSpPr/>
            <p:nvPr/>
          </p:nvSpPr>
          <p:spPr>
            <a:xfrm>
              <a:off x="10507358" y="3609544"/>
              <a:ext cx="95250" cy="1964055"/>
            </a:xfrm>
            <a:custGeom>
              <a:avLst/>
              <a:gdLst/>
              <a:ahLst/>
              <a:cxnLst/>
              <a:rect l="l" t="t" r="r" b="b"/>
              <a:pathLst>
                <a:path w="95250" h="1964054">
                  <a:moveTo>
                    <a:pt x="59150" y="76"/>
                  </a:moveTo>
                  <a:lnTo>
                    <a:pt x="53892" y="0"/>
                  </a:lnTo>
                  <a:lnTo>
                    <a:pt x="51772" y="2044"/>
                  </a:lnTo>
                  <a:lnTo>
                    <a:pt x="43708" y="397871"/>
                  </a:lnTo>
                  <a:lnTo>
                    <a:pt x="43351" y="433044"/>
                  </a:lnTo>
                  <a:lnTo>
                    <a:pt x="43440" y="485506"/>
                  </a:lnTo>
                  <a:lnTo>
                    <a:pt x="45093" y="531643"/>
                  </a:lnTo>
                  <a:lnTo>
                    <a:pt x="49837" y="585353"/>
                  </a:lnTo>
                  <a:lnTo>
                    <a:pt x="59237" y="646833"/>
                  </a:lnTo>
                  <a:lnTo>
                    <a:pt x="74860" y="716280"/>
                  </a:lnTo>
                  <a:lnTo>
                    <a:pt x="83782" y="765000"/>
                  </a:lnTo>
                  <a:lnTo>
                    <a:pt x="85427" y="811731"/>
                  </a:lnTo>
                  <a:lnTo>
                    <a:pt x="81282" y="856776"/>
                  </a:lnTo>
                  <a:lnTo>
                    <a:pt x="72832" y="900440"/>
                  </a:lnTo>
                  <a:lnTo>
                    <a:pt x="61564" y="943024"/>
                  </a:lnTo>
                  <a:lnTo>
                    <a:pt x="37641" y="1022229"/>
                  </a:lnTo>
                  <a:lnTo>
                    <a:pt x="32493" y="1040509"/>
                  </a:lnTo>
                  <a:lnTo>
                    <a:pt x="19544" y="1097890"/>
                  </a:lnTo>
                  <a:lnTo>
                    <a:pt x="12474" y="1141530"/>
                  </a:lnTo>
                  <a:lnTo>
                    <a:pt x="6802" y="1188732"/>
                  </a:lnTo>
                  <a:lnTo>
                    <a:pt x="2711" y="1238598"/>
                  </a:lnTo>
                  <a:lnTo>
                    <a:pt x="383" y="1290232"/>
                  </a:lnTo>
                  <a:lnTo>
                    <a:pt x="0" y="1342737"/>
                  </a:lnTo>
                  <a:lnTo>
                    <a:pt x="1744" y="1395215"/>
                  </a:lnTo>
                  <a:lnTo>
                    <a:pt x="5797" y="1446770"/>
                  </a:lnTo>
                  <a:lnTo>
                    <a:pt x="12341" y="1496503"/>
                  </a:lnTo>
                  <a:lnTo>
                    <a:pt x="21558" y="1543519"/>
                  </a:lnTo>
                  <a:lnTo>
                    <a:pt x="29731" y="1596730"/>
                  </a:lnTo>
                  <a:lnTo>
                    <a:pt x="33291" y="1660139"/>
                  </a:lnTo>
                  <a:lnTo>
                    <a:pt x="33320" y="1728462"/>
                  </a:lnTo>
                  <a:lnTo>
                    <a:pt x="30897" y="1796411"/>
                  </a:lnTo>
                  <a:lnTo>
                    <a:pt x="27105" y="1858702"/>
                  </a:lnTo>
                  <a:lnTo>
                    <a:pt x="23024" y="1910047"/>
                  </a:lnTo>
                  <a:lnTo>
                    <a:pt x="19736" y="1945162"/>
                  </a:lnTo>
                  <a:lnTo>
                    <a:pt x="18002" y="1961375"/>
                  </a:lnTo>
                  <a:lnTo>
                    <a:pt x="19895" y="1963699"/>
                  </a:lnTo>
                  <a:lnTo>
                    <a:pt x="23019" y="1964016"/>
                  </a:lnTo>
                  <a:lnTo>
                    <a:pt x="25394" y="1964016"/>
                  </a:lnTo>
                  <a:lnTo>
                    <a:pt x="32446" y="1910776"/>
                  </a:lnTo>
                  <a:lnTo>
                    <a:pt x="36543" y="1859111"/>
                  </a:lnTo>
                  <a:lnTo>
                    <a:pt x="40342" y="1796411"/>
                  </a:lnTo>
                  <a:lnTo>
                    <a:pt x="42752" y="1727981"/>
                  </a:lnTo>
                  <a:lnTo>
                    <a:pt x="42684" y="1659125"/>
                  </a:lnTo>
                  <a:lnTo>
                    <a:pt x="39048" y="1595146"/>
                  </a:lnTo>
                  <a:lnTo>
                    <a:pt x="30753" y="1541348"/>
                  </a:lnTo>
                  <a:lnTo>
                    <a:pt x="21916" y="1496141"/>
                  </a:lnTo>
                  <a:lnTo>
                    <a:pt x="15583" y="1447753"/>
                  </a:lnTo>
                  <a:lnTo>
                    <a:pt x="11602" y="1397140"/>
                  </a:lnTo>
                  <a:lnTo>
                    <a:pt x="9824" y="1345258"/>
                  </a:lnTo>
                  <a:lnTo>
                    <a:pt x="10098" y="1293066"/>
                  </a:lnTo>
                  <a:lnTo>
                    <a:pt x="12275" y="1241519"/>
                  </a:lnTo>
                  <a:lnTo>
                    <a:pt x="16204" y="1191574"/>
                  </a:lnTo>
                  <a:lnTo>
                    <a:pt x="21735" y="1144188"/>
                  </a:lnTo>
                  <a:lnTo>
                    <a:pt x="28717" y="1100317"/>
                  </a:lnTo>
                  <a:lnTo>
                    <a:pt x="37001" y="1060919"/>
                  </a:lnTo>
                  <a:lnTo>
                    <a:pt x="70760" y="945144"/>
                  </a:lnTo>
                  <a:lnTo>
                    <a:pt x="82191" y="901884"/>
                  </a:lnTo>
                  <a:lnTo>
                    <a:pt x="90745" y="857467"/>
                  </a:lnTo>
                  <a:lnTo>
                    <a:pt x="94906" y="811553"/>
                  </a:lnTo>
                  <a:lnTo>
                    <a:pt x="93160" y="763799"/>
                  </a:lnTo>
                  <a:lnTo>
                    <a:pt x="83991" y="713867"/>
                  </a:lnTo>
                  <a:lnTo>
                    <a:pt x="68517" y="645080"/>
                  </a:lnTo>
                  <a:lnTo>
                    <a:pt x="59207" y="584155"/>
                  </a:lnTo>
                  <a:lnTo>
                    <a:pt x="54509" y="530912"/>
                  </a:lnTo>
                  <a:lnTo>
                    <a:pt x="52874" y="485170"/>
                  </a:lnTo>
                  <a:lnTo>
                    <a:pt x="52749" y="446747"/>
                  </a:lnTo>
                  <a:lnTo>
                    <a:pt x="53144" y="397875"/>
                  </a:lnTo>
                  <a:lnTo>
                    <a:pt x="54085" y="341810"/>
                  </a:lnTo>
                  <a:lnTo>
                    <a:pt x="61208" y="2209"/>
                  </a:lnTo>
                  <a:lnTo>
                    <a:pt x="59150" y="76"/>
                  </a:lnTo>
                  <a:close/>
                </a:path>
              </a:pathLst>
            </a:custGeom>
            <a:solidFill>
              <a:srgbClr val="D1D4D4"/>
            </a:solidFill>
          </p:spPr>
          <p:txBody>
            <a:bodyPr wrap="square" lIns="0" tIns="0" rIns="0" bIns="0" rtlCol="0"/>
            <a:lstStyle/>
            <a:p>
              <a:endParaRPr/>
            </a:p>
          </p:txBody>
        </p:sp>
        <p:sp>
          <p:nvSpPr>
            <p:cNvPr id="15" name="object 15"/>
            <p:cNvSpPr/>
            <p:nvPr/>
          </p:nvSpPr>
          <p:spPr>
            <a:xfrm>
              <a:off x="9779394" y="2699968"/>
              <a:ext cx="807720" cy="3246120"/>
            </a:xfrm>
            <a:custGeom>
              <a:avLst/>
              <a:gdLst/>
              <a:ahLst/>
              <a:cxnLst/>
              <a:rect l="l" t="t" r="r" b="b"/>
              <a:pathLst>
                <a:path w="807720" h="3246120">
                  <a:moveTo>
                    <a:pt x="807123" y="196265"/>
                  </a:moveTo>
                  <a:lnTo>
                    <a:pt x="804837" y="181241"/>
                  </a:lnTo>
                  <a:lnTo>
                    <a:pt x="800493" y="171424"/>
                  </a:lnTo>
                  <a:lnTo>
                    <a:pt x="799998" y="170815"/>
                  </a:lnTo>
                  <a:lnTo>
                    <a:pt x="794181" y="163601"/>
                  </a:lnTo>
                  <a:lnTo>
                    <a:pt x="788187" y="159423"/>
                  </a:lnTo>
                  <a:lnTo>
                    <a:pt x="788187" y="196938"/>
                  </a:lnTo>
                  <a:lnTo>
                    <a:pt x="787120" y="206883"/>
                  </a:lnTo>
                  <a:lnTo>
                    <a:pt x="783691" y="216357"/>
                  </a:lnTo>
                  <a:lnTo>
                    <a:pt x="778192" y="223964"/>
                  </a:lnTo>
                  <a:lnTo>
                    <a:pt x="772706" y="229336"/>
                  </a:lnTo>
                  <a:lnTo>
                    <a:pt x="766102" y="230682"/>
                  </a:lnTo>
                  <a:lnTo>
                    <a:pt x="758088" y="228028"/>
                  </a:lnTo>
                  <a:lnTo>
                    <a:pt x="748957" y="220992"/>
                  </a:lnTo>
                  <a:lnTo>
                    <a:pt x="742911" y="208064"/>
                  </a:lnTo>
                  <a:lnTo>
                    <a:pt x="739482" y="190817"/>
                  </a:lnTo>
                  <a:lnTo>
                    <a:pt x="738225" y="170815"/>
                  </a:lnTo>
                  <a:lnTo>
                    <a:pt x="750658" y="171424"/>
                  </a:lnTo>
                  <a:lnTo>
                    <a:pt x="786752" y="186766"/>
                  </a:lnTo>
                  <a:lnTo>
                    <a:pt x="788187" y="196938"/>
                  </a:lnTo>
                  <a:lnTo>
                    <a:pt x="788187" y="159423"/>
                  </a:lnTo>
                  <a:lnTo>
                    <a:pt x="738619" y="151980"/>
                  </a:lnTo>
                  <a:lnTo>
                    <a:pt x="738670" y="151231"/>
                  </a:lnTo>
                  <a:lnTo>
                    <a:pt x="742810" y="111353"/>
                  </a:lnTo>
                  <a:lnTo>
                    <a:pt x="745769" y="95199"/>
                  </a:lnTo>
                  <a:lnTo>
                    <a:pt x="742454" y="90258"/>
                  </a:lnTo>
                  <a:lnTo>
                    <a:pt x="737362" y="89242"/>
                  </a:lnTo>
                  <a:lnTo>
                    <a:pt x="732307" y="88176"/>
                  </a:lnTo>
                  <a:lnTo>
                    <a:pt x="727290" y="91528"/>
                  </a:lnTo>
                  <a:lnTo>
                    <a:pt x="721080" y="132384"/>
                  </a:lnTo>
                  <a:lnTo>
                    <a:pt x="719632" y="151231"/>
                  </a:lnTo>
                  <a:lnTo>
                    <a:pt x="435597" y="146367"/>
                  </a:lnTo>
                  <a:lnTo>
                    <a:pt x="435597" y="28270"/>
                  </a:lnTo>
                  <a:lnTo>
                    <a:pt x="433374" y="17259"/>
                  </a:lnTo>
                  <a:lnTo>
                    <a:pt x="427329" y="8280"/>
                  </a:lnTo>
                  <a:lnTo>
                    <a:pt x="418338" y="2222"/>
                  </a:lnTo>
                  <a:lnTo>
                    <a:pt x="407327" y="0"/>
                  </a:lnTo>
                  <a:lnTo>
                    <a:pt x="396316" y="2222"/>
                  </a:lnTo>
                  <a:lnTo>
                    <a:pt x="387324" y="8280"/>
                  </a:lnTo>
                  <a:lnTo>
                    <a:pt x="381279" y="17259"/>
                  </a:lnTo>
                  <a:lnTo>
                    <a:pt x="379056" y="28270"/>
                  </a:lnTo>
                  <a:lnTo>
                    <a:pt x="379056" y="145402"/>
                  </a:lnTo>
                  <a:lnTo>
                    <a:pt x="96774" y="140563"/>
                  </a:lnTo>
                  <a:lnTo>
                    <a:pt x="96748" y="140373"/>
                  </a:lnTo>
                  <a:lnTo>
                    <a:pt x="95364" y="122720"/>
                  </a:lnTo>
                  <a:lnTo>
                    <a:pt x="93573" y="107480"/>
                  </a:lnTo>
                  <a:lnTo>
                    <a:pt x="91884" y="96012"/>
                  </a:lnTo>
                  <a:lnTo>
                    <a:pt x="90436" y="87731"/>
                  </a:lnTo>
                  <a:lnTo>
                    <a:pt x="89814" y="84340"/>
                  </a:lnTo>
                  <a:lnTo>
                    <a:pt x="84886" y="80911"/>
                  </a:lnTo>
                  <a:lnTo>
                    <a:pt x="78333" y="82156"/>
                  </a:lnTo>
                  <a:lnTo>
                    <a:pt x="78333" y="159131"/>
                  </a:lnTo>
                  <a:lnTo>
                    <a:pt x="77609" y="178244"/>
                  </a:lnTo>
                  <a:lnTo>
                    <a:pt x="64389" y="218516"/>
                  </a:lnTo>
                  <a:lnTo>
                    <a:pt x="56172" y="224205"/>
                  </a:lnTo>
                  <a:lnTo>
                    <a:pt x="44958" y="220649"/>
                  </a:lnTo>
                  <a:lnTo>
                    <a:pt x="28994" y="212293"/>
                  </a:lnTo>
                  <a:lnTo>
                    <a:pt x="20929" y="201803"/>
                  </a:lnTo>
                  <a:lnTo>
                    <a:pt x="18300" y="191401"/>
                  </a:lnTo>
                  <a:lnTo>
                    <a:pt x="18630" y="183299"/>
                  </a:lnTo>
                  <a:lnTo>
                    <a:pt x="21463" y="173596"/>
                  </a:lnTo>
                  <a:lnTo>
                    <a:pt x="26098" y="165862"/>
                  </a:lnTo>
                  <a:lnTo>
                    <a:pt x="31635" y="160743"/>
                  </a:lnTo>
                  <a:lnTo>
                    <a:pt x="37185" y="158889"/>
                  </a:lnTo>
                  <a:lnTo>
                    <a:pt x="78333" y="159131"/>
                  </a:lnTo>
                  <a:lnTo>
                    <a:pt x="78333" y="82156"/>
                  </a:lnTo>
                  <a:lnTo>
                    <a:pt x="74663" y="82842"/>
                  </a:lnTo>
                  <a:lnTo>
                    <a:pt x="71259" y="87731"/>
                  </a:lnTo>
                  <a:lnTo>
                    <a:pt x="72212" y="92875"/>
                  </a:lnTo>
                  <a:lnTo>
                    <a:pt x="74028" y="103809"/>
                  </a:lnTo>
                  <a:lnTo>
                    <a:pt x="75565" y="115265"/>
                  </a:lnTo>
                  <a:lnTo>
                    <a:pt x="76860" y="127635"/>
                  </a:lnTo>
                  <a:lnTo>
                    <a:pt x="77774" y="140373"/>
                  </a:lnTo>
                  <a:lnTo>
                    <a:pt x="37223" y="140055"/>
                  </a:lnTo>
                  <a:lnTo>
                    <a:pt x="24587" y="143192"/>
                  </a:lnTo>
                  <a:lnTo>
                    <a:pt x="13436" y="151777"/>
                  </a:lnTo>
                  <a:lnTo>
                    <a:pt x="4876" y="164604"/>
                  </a:lnTo>
                  <a:lnTo>
                    <a:pt x="25" y="180454"/>
                  </a:lnTo>
                  <a:lnTo>
                    <a:pt x="0" y="196938"/>
                  </a:lnTo>
                  <a:lnTo>
                    <a:pt x="5702" y="213423"/>
                  </a:lnTo>
                  <a:lnTo>
                    <a:pt x="18376" y="227990"/>
                  </a:lnTo>
                  <a:lnTo>
                    <a:pt x="39281" y="238658"/>
                  </a:lnTo>
                  <a:lnTo>
                    <a:pt x="52108" y="241071"/>
                  </a:lnTo>
                  <a:lnTo>
                    <a:pt x="62560" y="240157"/>
                  </a:lnTo>
                  <a:lnTo>
                    <a:pt x="92989" y="201701"/>
                  </a:lnTo>
                  <a:lnTo>
                    <a:pt x="97243" y="159359"/>
                  </a:lnTo>
                  <a:lnTo>
                    <a:pt x="379056" y="164198"/>
                  </a:lnTo>
                  <a:lnTo>
                    <a:pt x="379056" y="3217761"/>
                  </a:lnTo>
                  <a:lnTo>
                    <a:pt x="381279" y="3228771"/>
                  </a:lnTo>
                  <a:lnTo>
                    <a:pt x="387324" y="3237763"/>
                  </a:lnTo>
                  <a:lnTo>
                    <a:pt x="396316" y="3243821"/>
                  </a:lnTo>
                  <a:lnTo>
                    <a:pt x="407327" y="3246031"/>
                  </a:lnTo>
                  <a:lnTo>
                    <a:pt x="418338" y="3243821"/>
                  </a:lnTo>
                  <a:lnTo>
                    <a:pt x="427329" y="3237763"/>
                  </a:lnTo>
                  <a:lnTo>
                    <a:pt x="433374" y="3228771"/>
                  </a:lnTo>
                  <a:lnTo>
                    <a:pt x="435597" y="3217761"/>
                  </a:lnTo>
                  <a:lnTo>
                    <a:pt x="435597" y="165163"/>
                  </a:lnTo>
                  <a:lnTo>
                    <a:pt x="719201" y="170027"/>
                  </a:lnTo>
                  <a:lnTo>
                    <a:pt x="726389" y="217424"/>
                  </a:lnTo>
                  <a:lnTo>
                    <a:pt x="752208" y="245922"/>
                  </a:lnTo>
                  <a:lnTo>
                    <a:pt x="761288" y="248170"/>
                  </a:lnTo>
                  <a:lnTo>
                    <a:pt x="765632" y="248170"/>
                  </a:lnTo>
                  <a:lnTo>
                    <a:pt x="796378" y="230682"/>
                  </a:lnTo>
                  <a:lnTo>
                    <a:pt x="800074" y="225704"/>
                  </a:lnTo>
                  <a:lnTo>
                    <a:pt x="805421" y="211543"/>
                  </a:lnTo>
                  <a:lnTo>
                    <a:pt x="807123" y="196265"/>
                  </a:lnTo>
                  <a:close/>
                </a:path>
              </a:pathLst>
            </a:custGeom>
            <a:solidFill>
              <a:srgbClr val="E86336"/>
            </a:solidFill>
          </p:spPr>
          <p:txBody>
            <a:bodyPr wrap="square" lIns="0" tIns="0" rIns="0" bIns="0" rtlCol="0"/>
            <a:lstStyle/>
            <a:p>
              <a:endParaRPr/>
            </a:p>
          </p:txBody>
        </p:sp>
        <p:pic>
          <p:nvPicPr>
            <p:cNvPr id="16" name="object 16"/>
            <p:cNvPicPr/>
            <p:nvPr/>
          </p:nvPicPr>
          <p:blipFill>
            <a:blip r:embed="rId5" cstate="print"/>
            <a:stretch>
              <a:fillRect/>
            </a:stretch>
          </p:blipFill>
          <p:spPr>
            <a:xfrm>
              <a:off x="10411204" y="2907035"/>
              <a:ext cx="265753" cy="70205"/>
            </a:xfrm>
            <a:prstGeom prst="rect">
              <a:avLst/>
            </a:prstGeom>
          </p:spPr>
        </p:pic>
        <p:sp>
          <p:nvSpPr>
            <p:cNvPr id="17" name="object 17"/>
            <p:cNvSpPr/>
            <p:nvPr/>
          </p:nvSpPr>
          <p:spPr>
            <a:xfrm>
              <a:off x="10358064" y="2958208"/>
              <a:ext cx="377190" cy="587375"/>
            </a:xfrm>
            <a:custGeom>
              <a:avLst/>
              <a:gdLst/>
              <a:ahLst/>
              <a:cxnLst/>
              <a:rect l="l" t="t" r="r" b="b"/>
              <a:pathLst>
                <a:path w="377190" h="587375">
                  <a:moveTo>
                    <a:pt x="22936" y="0"/>
                  </a:moveTo>
                  <a:lnTo>
                    <a:pt x="16627" y="99427"/>
                  </a:lnTo>
                  <a:lnTo>
                    <a:pt x="9667" y="217389"/>
                  </a:lnTo>
                  <a:lnTo>
                    <a:pt x="2827" y="356377"/>
                  </a:lnTo>
                  <a:lnTo>
                    <a:pt x="0" y="469252"/>
                  </a:lnTo>
                  <a:lnTo>
                    <a:pt x="6110" y="512576"/>
                  </a:lnTo>
                  <a:lnTo>
                    <a:pt x="59066" y="566930"/>
                  </a:lnTo>
                  <a:lnTo>
                    <a:pt x="109689" y="578358"/>
                  </a:lnTo>
                  <a:lnTo>
                    <a:pt x="183989" y="583614"/>
                  </a:lnTo>
                  <a:lnTo>
                    <a:pt x="223895" y="585446"/>
                  </a:lnTo>
                  <a:lnTo>
                    <a:pt x="258470" y="586765"/>
                  </a:lnTo>
                  <a:lnTo>
                    <a:pt x="305056" y="577406"/>
                  </a:lnTo>
                  <a:lnTo>
                    <a:pt x="340812" y="549822"/>
                  </a:lnTo>
                  <a:lnTo>
                    <a:pt x="364321" y="510268"/>
                  </a:lnTo>
                  <a:lnTo>
                    <a:pt x="374167" y="464997"/>
                  </a:lnTo>
                  <a:lnTo>
                    <a:pt x="376936" y="405722"/>
                  </a:lnTo>
                  <a:lnTo>
                    <a:pt x="376750" y="343074"/>
                  </a:lnTo>
                  <a:lnTo>
                    <a:pt x="372608" y="238455"/>
                  </a:lnTo>
                  <a:lnTo>
                    <a:pt x="363512" y="53263"/>
                  </a:lnTo>
                  <a:lnTo>
                    <a:pt x="363664" y="10782"/>
                  </a:lnTo>
                  <a:lnTo>
                    <a:pt x="22936" y="0"/>
                  </a:lnTo>
                  <a:close/>
                </a:path>
              </a:pathLst>
            </a:custGeom>
            <a:solidFill>
              <a:srgbClr val="FFFFFF"/>
            </a:solidFill>
          </p:spPr>
          <p:txBody>
            <a:bodyPr wrap="square" lIns="0" tIns="0" rIns="0" bIns="0" rtlCol="0"/>
            <a:lstStyle/>
            <a:p>
              <a:endParaRPr/>
            </a:p>
          </p:txBody>
        </p:sp>
        <p:pic>
          <p:nvPicPr>
            <p:cNvPr id="18" name="object 18"/>
            <p:cNvPicPr/>
            <p:nvPr/>
          </p:nvPicPr>
          <p:blipFill>
            <a:blip r:embed="rId6" cstate="print"/>
            <a:stretch>
              <a:fillRect/>
            </a:stretch>
          </p:blipFill>
          <p:spPr>
            <a:xfrm>
              <a:off x="10393719" y="3145492"/>
              <a:ext cx="223139" cy="190573"/>
            </a:xfrm>
            <a:prstGeom prst="rect">
              <a:avLst/>
            </a:prstGeom>
          </p:spPr>
        </p:pic>
        <p:sp>
          <p:nvSpPr>
            <p:cNvPr id="19" name="object 19"/>
            <p:cNvSpPr/>
            <p:nvPr/>
          </p:nvSpPr>
          <p:spPr>
            <a:xfrm>
              <a:off x="10380525" y="2999432"/>
              <a:ext cx="340360" cy="17780"/>
            </a:xfrm>
            <a:custGeom>
              <a:avLst/>
              <a:gdLst/>
              <a:ahLst/>
              <a:cxnLst/>
              <a:rect l="l" t="t" r="r" b="b"/>
              <a:pathLst>
                <a:path w="340359" h="17780">
                  <a:moveTo>
                    <a:pt x="2095" y="0"/>
                  </a:moveTo>
                  <a:lnTo>
                    <a:pt x="0" y="2133"/>
                  </a:lnTo>
                  <a:lnTo>
                    <a:pt x="0" y="7340"/>
                  </a:lnTo>
                  <a:lnTo>
                    <a:pt x="2095" y="9436"/>
                  </a:lnTo>
                  <a:lnTo>
                    <a:pt x="47831" y="9985"/>
                  </a:lnTo>
                  <a:lnTo>
                    <a:pt x="96631" y="11375"/>
                  </a:lnTo>
                  <a:lnTo>
                    <a:pt x="193426" y="15723"/>
                  </a:lnTo>
                  <a:lnTo>
                    <a:pt x="224253" y="16706"/>
                  </a:lnTo>
                  <a:lnTo>
                    <a:pt x="251837" y="17223"/>
                  </a:lnTo>
                  <a:lnTo>
                    <a:pt x="275932" y="17373"/>
                  </a:lnTo>
                  <a:lnTo>
                    <a:pt x="301053" y="17199"/>
                  </a:lnTo>
                  <a:lnTo>
                    <a:pt x="319700" y="16811"/>
                  </a:lnTo>
                  <a:lnTo>
                    <a:pt x="338200" y="16065"/>
                  </a:lnTo>
                  <a:lnTo>
                    <a:pt x="340182" y="13855"/>
                  </a:lnTo>
                  <a:lnTo>
                    <a:pt x="339940" y="8648"/>
                  </a:lnTo>
                  <a:lnTo>
                    <a:pt x="337883" y="6629"/>
                  </a:lnTo>
                  <a:lnTo>
                    <a:pt x="322392" y="7278"/>
                  </a:lnTo>
                  <a:lnTo>
                    <a:pt x="287120" y="7885"/>
                  </a:lnTo>
                  <a:lnTo>
                    <a:pt x="232109" y="7432"/>
                  </a:lnTo>
                  <a:lnTo>
                    <a:pt x="160159" y="4737"/>
                  </a:lnTo>
                  <a:lnTo>
                    <a:pt x="96985" y="1939"/>
                  </a:lnTo>
                  <a:lnTo>
                    <a:pt x="48044" y="549"/>
                  </a:lnTo>
                  <a:lnTo>
                    <a:pt x="2095" y="0"/>
                  </a:lnTo>
                  <a:close/>
                </a:path>
              </a:pathLst>
            </a:custGeom>
            <a:solidFill>
              <a:srgbClr val="8F87F2"/>
            </a:solidFill>
          </p:spPr>
          <p:txBody>
            <a:bodyPr wrap="square" lIns="0" tIns="0" rIns="0" bIns="0" rtlCol="0"/>
            <a:lstStyle/>
            <a:p>
              <a:endParaRPr/>
            </a:p>
          </p:txBody>
        </p:sp>
        <p:pic>
          <p:nvPicPr>
            <p:cNvPr id="20" name="object 20"/>
            <p:cNvPicPr/>
            <p:nvPr/>
          </p:nvPicPr>
          <p:blipFill>
            <a:blip r:embed="rId7" cstate="print"/>
            <a:stretch>
              <a:fillRect/>
            </a:stretch>
          </p:blipFill>
          <p:spPr>
            <a:xfrm>
              <a:off x="10467713" y="3477258"/>
              <a:ext cx="115262" cy="165100"/>
            </a:xfrm>
            <a:prstGeom prst="rect">
              <a:avLst/>
            </a:prstGeom>
          </p:spPr>
        </p:pic>
        <p:pic>
          <p:nvPicPr>
            <p:cNvPr id="21" name="object 21"/>
            <p:cNvPicPr/>
            <p:nvPr/>
          </p:nvPicPr>
          <p:blipFill>
            <a:blip r:embed="rId8" cstate="print"/>
            <a:stretch>
              <a:fillRect/>
            </a:stretch>
          </p:blipFill>
          <p:spPr>
            <a:xfrm>
              <a:off x="8056980" y="3192902"/>
              <a:ext cx="3820733" cy="3665097"/>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86F16686-1FB2-68BC-A508-1AE86CE47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419" y="0"/>
            <a:ext cx="10012659" cy="6781800"/>
          </a:xfrm>
          <a:prstGeom prst="rect">
            <a:avLst/>
          </a:prstGeom>
        </p:spPr>
      </p:pic>
    </p:spTree>
    <p:extLst>
      <p:ext uri="{BB962C8B-B14F-4D97-AF65-F5344CB8AC3E}">
        <p14:creationId xmlns:p14="http://schemas.microsoft.com/office/powerpoint/2010/main" val="74346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A348-AF24-488D-B150-CC997F1AEE2E}"/>
              </a:ext>
            </a:extLst>
          </p:cNvPr>
          <p:cNvSpPr>
            <a:spLocks noGrp="1"/>
          </p:cNvSpPr>
          <p:nvPr>
            <p:ph type="title"/>
          </p:nvPr>
        </p:nvSpPr>
        <p:spPr>
          <a:xfrm>
            <a:off x="0" y="1"/>
            <a:ext cx="12192000" cy="1348153"/>
          </a:xfrm>
          <a:solidFill>
            <a:schemeClr val="accent2"/>
          </a:solidFill>
        </p:spPr>
        <p:txBody>
          <a:bodyPr/>
          <a:lstStyle/>
          <a:p>
            <a:r>
              <a:rPr lang="en-US">
                <a:solidFill>
                  <a:schemeClr val="bg1"/>
                </a:solidFill>
              </a:rPr>
              <a:t>   Speaker Disclosures</a:t>
            </a:r>
          </a:p>
        </p:txBody>
      </p:sp>
      <p:sp>
        <p:nvSpPr>
          <p:cNvPr id="3" name="Content Placeholder 2">
            <a:extLst>
              <a:ext uri="{FF2B5EF4-FFF2-40B4-BE49-F238E27FC236}">
                <a16:creationId xmlns:a16="http://schemas.microsoft.com/office/drawing/2014/main" id="{789D8FF2-5B4E-4189-9A1F-D57887538661}"/>
              </a:ext>
            </a:extLst>
          </p:cNvPr>
          <p:cNvSpPr>
            <a:spLocks noGrp="1"/>
          </p:cNvSpPr>
          <p:nvPr>
            <p:ph idx="1"/>
          </p:nvPr>
        </p:nvSpPr>
        <p:spPr>
          <a:xfrm>
            <a:off x="838200" y="1825625"/>
            <a:ext cx="10515600" cy="3237988"/>
          </a:xfrm>
        </p:spPr>
        <p:txBody>
          <a:bodyPr>
            <a:normAutofit/>
          </a:bodyPr>
          <a:lstStyle/>
          <a:p>
            <a:pPr marL="0" indent="0">
              <a:buNone/>
            </a:pPr>
            <a:r>
              <a:rPr lang="en-US" dirty="0">
                <a:solidFill>
                  <a:schemeClr val="tx1"/>
                </a:solidFill>
              </a:rPr>
              <a:t>The speaker does not have relevant financial relationships.</a:t>
            </a:r>
          </a:p>
        </p:txBody>
      </p:sp>
      <p:sp>
        <p:nvSpPr>
          <p:cNvPr id="4" name="Slide Number Placeholder 3">
            <a:extLst>
              <a:ext uri="{FF2B5EF4-FFF2-40B4-BE49-F238E27FC236}">
                <a16:creationId xmlns:a16="http://schemas.microsoft.com/office/drawing/2014/main" id="{0C3EC169-38E1-43BB-9E70-E6F346C1E65B}"/>
              </a:ext>
            </a:extLst>
          </p:cNvPr>
          <p:cNvSpPr>
            <a:spLocks noGrp="1"/>
          </p:cNvSpPr>
          <p:nvPr>
            <p:ph type="sldNum" sz="quarter" idx="12"/>
          </p:nvPr>
        </p:nvSpPr>
        <p:spPr/>
        <p:txBody>
          <a:bodyPr/>
          <a:lstStyle/>
          <a:p>
            <a:fld id="{EDF46A70-916B-45B3-BB30-401516F379AF}" type="slidenum">
              <a:rPr lang="en-US" smtClean="0"/>
              <a:t>3</a:t>
            </a:fld>
            <a:endParaRPr lang="en-US"/>
          </a:p>
        </p:txBody>
      </p:sp>
      <p:sp>
        <p:nvSpPr>
          <p:cNvPr id="6" name="Content Placeholder 2">
            <a:extLst>
              <a:ext uri="{FF2B5EF4-FFF2-40B4-BE49-F238E27FC236}">
                <a16:creationId xmlns:a16="http://schemas.microsoft.com/office/drawing/2014/main" id="{90D03A94-C322-4FAC-A7A0-022C84D940F3}"/>
              </a:ext>
            </a:extLst>
          </p:cNvPr>
          <p:cNvSpPr txBox="1">
            <a:spLocks/>
          </p:cNvSpPr>
          <p:nvPr/>
        </p:nvSpPr>
        <p:spPr>
          <a:xfrm>
            <a:off x="660400" y="5140326"/>
            <a:ext cx="10515600" cy="2073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AFBD"/>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D1A7A"/>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63B6A"/>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04E4A"/>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800" i="1">
                <a:solidFill>
                  <a:schemeClr val="tx1"/>
                </a:solidFill>
                <a:latin typeface="Helvetica"/>
                <a:cs typeface="Helvetica"/>
              </a:rPr>
              <a:t>All financial relationships have been identified, reviewed, and mitigated by The Society prior to this presentation.</a:t>
            </a:r>
            <a:endParaRPr lang="en-US" sz="1800" i="1">
              <a:solidFill>
                <a:schemeClr val="tx1"/>
              </a:solidFill>
              <a:latin typeface="Helvetica"/>
              <a:cs typeface="Helvetica"/>
            </a:endParaRPr>
          </a:p>
        </p:txBody>
      </p:sp>
    </p:spTree>
    <p:extLst>
      <p:ext uri="{BB962C8B-B14F-4D97-AF65-F5344CB8AC3E}">
        <p14:creationId xmlns:p14="http://schemas.microsoft.com/office/powerpoint/2010/main" val="423633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CD1B-DC48-E1F4-B44F-F0E42744191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541F84D-3E35-84A4-D9EF-33039A5FA0F3}"/>
              </a:ext>
            </a:extLst>
          </p:cNvPr>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2E1F63"/>
          </a:solidFill>
        </p:spPr>
        <p:txBody>
          <a:bodyPr wrap="square" lIns="0" tIns="0" rIns="0" bIns="0" rtlCol="0"/>
          <a:lstStyle/>
          <a:p>
            <a:endParaRPr/>
          </a:p>
        </p:txBody>
      </p:sp>
      <p:sp>
        <p:nvSpPr>
          <p:cNvPr id="3" name="object 3">
            <a:extLst>
              <a:ext uri="{FF2B5EF4-FFF2-40B4-BE49-F238E27FC236}">
                <a16:creationId xmlns:a16="http://schemas.microsoft.com/office/drawing/2014/main" id="{97A0AA5B-E745-B71D-CE60-6D71B4FC6345}"/>
              </a:ext>
            </a:extLst>
          </p:cNvPr>
          <p:cNvSpPr txBox="1">
            <a:spLocks noGrp="1"/>
          </p:cNvSpPr>
          <p:nvPr>
            <p:ph type="title"/>
          </p:nvPr>
        </p:nvSpPr>
        <p:spPr>
          <a:xfrm>
            <a:off x="787400" y="1039445"/>
            <a:ext cx="4268470" cy="1162685"/>
          </a:xfrm>
          <a:prstGeom prst="rect">
            <a:avLst/>
          </a:prstGeom>
        </p:spPr>
        <p:txBody>
          <a:bodyPr vert="horz" wrap="square" lIns="0" tIns="41910" rIns="0" bIns="0" rtlCol="0">
            <a:spAutoFit/>
          </a:bodyPr>
          <a:lstStyle/>
          <a:p>
            <a:pPr marL="12700">
              <a:lnSpc>
                <a:spcPct val="100000"/>
              </a:lnSpc>
              <a:spcBef>
                <a:spcPts val="330"/>
              </a:spcBef>
            </a:pPr>
            <a:r>
              <a:rPr sz="2000" b="0" dirty="0">
                <a:solidFill>
                  <a:srgbClr val="18E8B1"/>
                </a:solidFill>
                <a:latin typeface="GT America Rg"/>
                <a:cs typeface="GT America Rg"/>
              </a:rPr>
              <a:t>Quick </a:t>
            </a:r>
            <a:r>
              <a:rPr sz="2000" b="0" spc="-10" dirty="0">
                <a:solidFill>
                  <a:srgbClr val="18E8B1"/>
                </a:solidFill>
                <a:latin typeface="GT America Rg"/>
                <a:cs typeface="GT America Rg"/>
              </a:rPr>
              <a:t>Guides</a:t>
            </a:r>
            <a:endParaRPr sz="2000" dirty="0">
              <a:latin typeface="GT America Rg"/>
              <a:cs typeface="GT America Rg"/>
            </a:endParaRPr>
          </a:p>
          <a:p>
            <a:pPr marL="12700">
              <a:lnSpc>
                <a:spcPct val="100000"/>
              </a:lnSpc>
              <a:spcBef>
                <a:spcPts val="560"/>
              </a:spcBef>
              <a:tabLst>
                <a:tab pos="2872740" algn="l"/>
              </a:tabLst>
            </a:pPr>
            <a:r>
              <a:rPr lang="en-US" sz="4800" spc="-10" dirty="0">
                <a:solidFill>
                  <a:srgbClr val="18E8B1"/>
                </a:solidFill>
              </a:rPr>
              <a:t>Hospice</a:t>
            </a:r>
            <a:endParaRPr sz="4800" dirty="0"/>
          </a:p>
        </p:txBody>
      </p:sp>
      <p:sp>
        <p:nvSpPr>
          <p:cNvPr id="4" name="object 4">
            <a:extLst>
              <a:ext uri="{FF2B5EF4-FFF2-40B4-BE49-F238E27FC236}">
                <a16:creationId xmlns:a16="http://schemas.microsoft.com/office/drawing/2014/main" id="{49E5AD94-6E1F-6713-73F8-F8079B4600DA}"/>
              </a:ext>
            </a:extLst>
          </p:cNvPr>
          <p:cNvSpPr txBox="1"/>
          <p:nvPr/>
        </p:nvSpPr>
        <p:spPr>
          <a:xfrm>
            <a:off x="787400" y="2767446"/>
            <a:ext cx="5588864" cy="1608133"/>
          </a:xfrm>
          <a:prstGeom prst="rect">
            <a:avLst/>
          </a:prstGeom>
        </p:spPr>
        <p:txBody>
          <a:bodyPr vert="horz" wrap="square" lIns="0" tIns="12700" rIns="0" bIns="0" rtlCol="0">
            <a:spAutoFit/>
          </a:bodyPr>
          <a:lstStyle/>
          <a:p>
            <a:pPr marL="12700">
              <a:lnSpc>
                <a:spcPct val="100000"/>
              </a:lnSpc>
              <a:spcBef>
                <a:spcPts val="100"/>
              </a:spcBef>
            </a:pPr>
            <a:r>
              <a:rPr lang="en-US" b="1" i="0" u="none" strike="noStrike" dirty="0">
                <a:solidFill>
                  <a:schemeClr val="bg1"/>
                </a:solidFill>
                <a:effectLst/>
                <a:latin typeface="GT America"/>
              </a:rPr>
              <a:t>What You'll Learn</a:t>
            </a:r>
          </a:p>
          <a:p>
            <a:pPr marL="742950" lvl="1" indent="-285750" algn="l">
              <a:buFont typeface="Arial" panose="020B0604020202020204" pitchFamily="34" charset="0"/>
              <a:buChar char="•"/>
            </a:pPr>
            <a:r>
              <a:rPr lang="en-US" b="0" i="0" u="none" strike="noStrike" dirty="0">
                <a:solidFill>
                  <a:schemeClr val="bg1"/>
                </a:solidFill>
                <a:effectLst/>
                <a:latin typeface="GT America"/>
              </a:rPr>
              <a:t>The best ways to talk about hospice.</a:t>
            </a:r>
          </a:p>
          <a:p>
            <a:pPr marL="742950" lvl="1" indent="-285750" algn="l">
              <a:buFont typeface="Arial" panose="020B0604020202020204" pitchFamily="34" charset="0"/>
              <a:buChar char="•"/>
            </a:pPr>
            <a:r>
              <a:rPr lang="en-US" b="0" i="0" u="none" strike="noStrike" dirty="0">
                <a:solidFill>
                  <a:schemeClr val="bg1"/>
                </a:solidFill>
                <a:effectLst/>
                <a:latin typeface="GT America"/>
              </a:rPr>
              <a:t>How to talk about end of life in a positive way.</a:t>
            </a:r>
          </a:p>
          <a:p>
            <a:pPr marL="742950" lvl="1" indent="-285750" algn="l">
              <a:buFont typeface="Arial" panose="020B0604020202020204" pitchFamily="34" charset="0"/>
              <a:buChar char="•"/>
            </a:pPr>
            <a:r>
              <a:rPr lang="en-US" b="0" i="0" u="none" strike="noStrike" dirty="0">
                <a:solidFill>
                  <a:schemeClr val="bg1"/>
                </a:solidFill>
                <a:effectLst/>
                <a:latin typeface="GT America"/>
              </a:rPr>
              <a:t>Why we shouldn't try to message "a good death".</a:t>
            </a:r>
          </a:p>
          <a:p>
            <a:pPr marL="469900" marR="107314" indent="-305435">
              <a:lnSpc>
                <a:spcPts val="2000"/>
              </a:lnSpc>
              <a:spcBef>
                <a:spcPts val="1840"/>
              </a:spcBef>
              <a:buChar char="•"/>
              <a:tabLst>
                <a:tab pos="457200" algn="l"/>
                <a:tab pos="457834" algn="l"/>
              </a:tabLst>
            </a:pPr>
            <a:endParaRPr sz="1800" dirty="0">
              <a:latin typeface="GTAmerica-Md"/>
              <a:cs typeface="GTAmerica-Md"/>
            </a:endParaRPr>
          </a:p>
        </p:txBody>
      </p:sp>
      <p:pic>
        <p:nvPicPr>
          <p:cNvPr id="23" name="Picture 22" descr="A person and person sitting at a table&#10;&#10;Description automatically generated">
            <a:extLst>
              <a:ext uri="{FF2B5EF4-FFF2-40B4-BE49-F238E27FC236}">
                <a16:creationId xmlns:a16="http://schemas.microsoft.com/office/drawing/2014/main" id="{725FAD49-6994-D7DC-DC0E-C7A9D51ED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1485067"/>
            <a:ext cx="5448300" cy="5346700"/>
          </a:xfrm>
          <a:prstGeom prst="rect">
            <a:avLst/>
          </a:prstGeom>
        </p:spPr>
      </p:pic>
    </p:spTree>
    <p:extLst>
      <p:ext uri="{BB962C8B-B14F-4D97-AF65-F5344CB8AC3E}">
        <p14:creationId xmlns:p14="http://schemas.microsoft.com/office/powerpoint/2010/main" val="637845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7D493-673A-7785-AF8B-247ABCF29F23}"/>
            </a:ext>
          </a:extLst>
        </p:cNvPr>
        <p:cNvGrpSpPr/>
        <p:nvPr/>
      </p:nvGrpSpPr>
      <p:grpSpPr>
        <a:xfrm>
          <a:off x="0" y="0"/>
          <a:ext cx="0" cy="0"/>
          <a:chOff x="0" y="0"/>
          <a:chExt cx="0" cy="0"/>
        </a:xfrm>
      </p:grpSpPr>
      <p:pic>
        <p:nvPicPr>
          <p:cNvPr id="5" name="Picture 4" descr="A computer on a counter&#10;&#10;Description automatically generated">
            <a:extLst>
              <a:ext uri="{FF2B5EF4-FFF2-40B4-BE49-F238E27FC236}">
                <a16:creationId xmlns:a16="http://schemas.microsoft.com/office/drawing/2014/main" id="{25DEAD49-3542-CF53-1B7A-E4E5EE986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533400"/>
            <a:ext cx="11811000" cy="6025815"/>
          </a:xfrm>
          <a:prstGeom prst="rect">
            <a:avLst/>
          </a:prstGeom>
        </p:spPr>
      </p:pic>
    </p:spTree>
    <p:extLst>
      <p:ext uri="{BB962C8B-B14F-4D97-AF65-F5344CB8AC3E}">
        <p14:creationId xmlns:p14="http://schemas.microsoft.com/office/powerpoint/2010/main" val="4066185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6740" y="1320800"/>
            <a:ext cx="9807573" cy="751488"/>
          </a:xfrm>
          <a:prstGeom prst="rect">
            <a:avLst/>
          </a:prstGeom>
        </p:spPr>
        <p:txBody>
          <a:bodyPr vert="horz" wrap="square" lIns="0" tIns="12700" rIns="0" bIns="0" rtlCol="0">
            <a:spAutoFit/>
          </a:bodyPr>
          <a:lstStyle/>
          <a:p>
            <a:pPr marL="12700" algn="ctr">
              <a:lnSpc>
                <a:spcPct val="100000"/>
              </a:lnSpc>
              <a:spcBef>
                <a:spcPts val="100"/>
              </a:spcBef>
            </a:pPr>
            <a:r>
              <a:rPr lang="en-US" sz="4800" spc="-10" dirty="0">
                <a:solidFill>
                  <a:srgbClr val="7030A0"/>
                </a:solidFill>
              </a:rPr>
              <a:t>Bonus: Educating Clinicians</a:t>
            </a:r>
            <a:endParaRPr sz="4800" dirty="0">
              <a:solidFill>
                <a:srgbClr val="7030A0"/>
              </a:solidFill>
            </a:endParaRPr>
          </a:p>
        </p:txBody>
      </p:sp>
      <p:sp>
        <p:nvSpPr>
          <p:cNvPr id="4" name="object 4"/>
          <p:cNvSpPr/>
          <p:nvPr/>
        </p:nvSpPr>
        <p:spPr>
          <a:xfrm>
            <a:off x="3288639" y="1234439"/>
            <a:ext cx="5614670" cy="0"/>
          </a:xfrm>
          <a:custGeom>
            <a:avLst/>
            <a:gdLst/>
            <a:ahLst/>
            <a:cxnLst/>
            <a:rect l="l" t="t" r="r" b="b"/>
            <a:pathLst>
              <a:path w="5614670">
                <a:moveTo>
                  <a:pt x="0" y="0"/>
                </a:moveTo>
                <a:lnTo>
                  <a:pt x="5614416" y="0"/>
                </a:lnTo>
              </a:path>
            </a:pathLst>
          </a:custGeom>
          <a:ln w="12700">
            <a:solidFill>
              <a:srgbClr val="FFFFFF"/>
            </a:solidFill>
          </a:ln>
        </p:spPr>
        <p:txBody>
          <a:bodyPr wrap="square" lIns="0" tIns="0" rIns="0" bIns="0" rtlCol="0"/>
          <a:lstStyle/>
          <a:p>
            <a:endParaRPr dirty="0"/>
          </a:p>
        </p:txBody>
      </p:sp>
      <p:pic>
        <p:nvPicPr>
          <p:cNvPr id="5" name="object 5"/>
          <p:cNvPicPr/>
          <p:nvPr/>
        </p:nvPicPr>
        <p:blipFill>
          <a:blip r:embed="rId2" cstate="print"/>
          <a:stretch>
            <a:fillRect/>
          </a:stretch>
        </p:blipFill>
        <p:spPr>
          <a:xfrm>
            <a:off x="3983601" y="2719571"/>
            <a:ext cx="3115398" cy="3401828"/>
          </a:xfrm>
          <a:prstGeom prst="rect">
            <a:avLst/>
          </a:prstGeom>
        </p:spPr>
      </p:pic>
      <p:grpSp>
        <p:nvGrpSpPr>
          <p:cNvPr id="6" name="object 6"/>
          <p:cNvGrpSpPr/>
          <p:nvPr/>
        </p:nvGrpSpPr>
        <p:grpSpPr>
          <a:xfrm>
            <a:off x="7278088" y="4181902"/>
            <a:ext cx="172085" cy="120014"/>
            <a:chOff x="7278088" y="4181902"/>
            <a:chExt cx="172085" cy="120014"/>
          </a:xfrm>
        </p:grpSpPr>
        <p:pic>
          <p:nvPicPr>
            <p:cNvPr id="7" name="object 7"/>
            <p:cNvPicPr/>
            <p:nvPr/>
          </p:nvPicPr>
          <p:blipFill>
            <a:blip r:embed="rId3" cstate="print"/>
            <a:stretch>
              <a:fillRect/>
            </a:stretch>
          </p:blipFill>
          <p:spPr>
            <a:xfrm>
              <a:off x="7386068" y="4181902"/>
              <a:ext cx="63677" cy="79324"/>
            </a:xfrm>
            <a:prstGeom prst="rect">
              <a:avLst/>
            </a:prstGeom>
          </p:spPr>
        </p:pic>
        <p:pic>
          <p:nvPicPr>
            <p:cNvPr id="8" name="object 8"/>
            <p:cNvPicPr/>
            <p:nvPr/>
          </p:nvPicPr>
          <p:blipFill>
            <a:blip r:embed="rId4" cstate="print"/>
            <a:stretch>
              <a:fillRect/>
            </a:stretch>
          </p:blipFill>
          <p:spPr>
            <a:xfrm>
              <a:off x="7278088" y="4229527"/>
              <a:ext cx="71752" cy="72155"/>
            </a:xfrm>
            <a:prstGeom prst="rect">
              <a:avLst/>
            </a:prstGeom>
          </p:spPr>
        </p:pic>
      </p:grpSp>
      <p:sp>
        <p:nvSpPr>
          <p:cNvPr id="9" name="object 9"/>
          <p:cNvSpPr/>
          <p:nvPr/>
        </p:nvSpPr>
        <p:spPr>
          <a:xfrm>
            <a:off x="8158411" y="4623275"/>
            <a:ext cx="50165" cy="50165"/>
          </a:xfrm>
          <a:custGeom>
            <a:avLst/>
            <a:gdLst/>
            <a:ahLst/>
            <a:cxnLst/>
            <a:rect l="l" t="t" r="r" b="b"/>
            <a:pathLst>
              <a:path w="50165" h="50164">
                <a:moveTo>
                  <a:pt x="24853" y="0"/>
                </a:moveTo>
                <a:lnTo>
                  <a:pt x="15189" y="1956"/>
                </a:lnTo>
                <a:lnTo>
                  <a:pt x="7288" y="7286"/>
                </a:lnTo>
                <a:lnTo>
                  <a:pt x="1956" y="15184"/>
                </a:lnTo>
                <a:lnTo>
                  <a:pt x="0" y="24841"/>
                </a:lnTo>
                <a:lnTo>
                  <a:pt x="1956" y="34505"/>
                </a:lnTo>
                <a:lnTo>
                  <a:pt x="7288" y="42406"/>
                </a:lnTo>
                <a:lnTo>
                  <a:pt x="15189" y="47738"/>
                </a:lnTo>
                <a:lnTo>
                  <a:pt x="24853" y="49695"/>
                </a:lnTo>
                <a:lnTo>
                  <a:pt x="34516" y="47738"/>
                </a:lnTo>
                <a:lnTo>
                  <a:pt x="42413" y="42406"/>
                </a:lnTo>
                <a:lnTo>
                  <a:pt x="44589" y="39179"/>
                </a:lnTo>
                <a:lnTo>
                  <a:pt x="16941" y="39179"/>
                </a:lnTo>
                <a:lnTo>
                  <a:pt x="10515" y="32753"/>
                </a:lnTo>
                <a:lnTo>
                  <a:pt x="10515" y="16941"/>
                </a:lnTo>
                <a:lnTo>
                  <a:pt x="16941" y="10515"/>
                </a:lnTo>
                <a:lnTo>
                  <a:pt x="44591" y="10515"/>
                </a:lnTo>
                <a:lnTo>
                  <a:pt x="42413" y="7286"/>
                </a:lnTo>
                <a:lnTo>
                  <a:pt x="34516" y="1956"/>
                </a:lnTo>
                <a:lnTo>
                  <a:pt x="24853" y="0"/>
                </a:lnTo>
                <a:close/>
              </a:path>
              <a:path w="50165" h="50164">
                <a:moveTo>
                  <a:pt x="44591" y="10515"/>
                </a:moveTo>
                <a:lnTo>
                  <a:pt x="32753" y="10515"/>
                </a:lnTo>
                <a:lnTo>
                  <a:pt x="39192" y="16941"/>
                </a:lnTo>
                <a:lnTo>
                  <a:pt x="39192" y="32753"/>
                </a:lnTo>
                <a:lnTo>
                  <a:pt x="32753" y="39179"/>
                </a:lnTo>
                <a:lnTo>
                  <a:pt x="44589" y="39179"/>
                </a:lnTo>
                <a:lnTo>
                  <a:pt x="47740" y="34505"/>
                </a:lnTo>
                <a:lnTo>
                  <a:pt x="49695" y="24841"/>
                </a:lnTo>
                <a:lnTo>
                  <a:pt x="47740" y="15184"/>
                </a:lnTo>
                <a:lnTo>
                  <a:pt x="44591" y="10515"/>
                </a:lnTo>
                <a:close/>
              </a:path>
            </a:pathLst>
          </a:custGeom>
          <a:solidFill>
            <a:srgbClr val="FFFFFF"/>
          </a:solidFill>
        </p:spPr>
        <p:txBody>
          <a:bodyPr wrap="square" lIns="0" tIns="0" rIns="0" bIns="0" rtlCol="0"/>
          <a:lstStyle/>
          <a:p>
            <a:endParaRPr dirty="0"/>
          </a:p>
        </p:txBody>
      </p:sp>
      <p:grpSp>
        <p:nvGrpSpPr>
          <p:cNvPr id="10" name="object 10"/>
          <p:cNvGrpSpPr/>
          <p:nvPr/>
        </p:nvGrpSpPr>
        <p:grpSpPr>
          <a:xfrm>
            <a:off x="7182994" y="4441368"/>
            <a:ext cx="930275" cy="1732914"/>
            <a:chOff x="7182994" y="4441368"/>
            <a:chExt cx="930275" cy="1732914"/>
          </a:xfrm>
        </p:grpSpPr>
        <p:sp>
          <p:nvSpPr>
            <p:cNvPr id="11" name="object 11"/>
            <p:cNvSpPr/>
            <p:nvPr/>
          </p:nvSpPr>
          <p:spPr>
            <a:xfrm>
              <a:off x="7299981" y="5041345"/>
              <a:ext cx="320040" cy="1132840"/>
            </a:xfrm>
            <a:custGeom>
              <a:avLst/>
              <a:gdLst/>
              <a:ahLst/>
              <a:cxnLst/>
              <a:rect l="l" t="t" r="r" b="b"/>
              <a:pathLst>
                <a:path w="320040" h="1132839">
                  <a:moveTo>
                    <a:pt x="0" y="0"/>
                  </a:moveTo>
                  <a:lnTo>
                    <a:pt x="0" y="1017079"/>
                  </a:lnTo>
                  <a:lnTo>
                    <a:pt x="319824" y="1132484"/>
                  </a:lnTo>
                  <a:lnTo>
                    <a:pt x="319824" y="94373"/>
                  </a:lnTo>
                  <a:lnTo>
                    <a:pt x="0" y="0"/>
                  </a:lnTo>
                  <a:close/>
                </a:path>
              </a:pathLst>
            </a:custGeom>
            <a:solidFill>
              <a:srgbClr val="E5E8E8"/>
            </a:solidFill>
          </p:spPr>
          <p:txBody>
            <a:bodyPr wrap="square" lIns="0" tIns="0" rIns="0" bIns="0" rtlCol="0"/>
            <a:lstStyle/>
            <a:p>
              <a:endParaRPr dirty="0"/>
            </a:p>
          </p:txBody>
        </p:sp>
        <p:sp>
          <p:nvSpPr>
            <p:cNvPr id="12" name="object 12"/>
            <p:cNvSpPr/>
            <p:nvPr/>
          </p:nvSpPr>
          <p:spPr>
            <a:xfrm>
              <a:off x="7619805" y="5051835"/>
              <a:ext cx="493395" cy="1122045"/>
            </a:xfrm>
            <a:custGeom>
              <a:avLst/>
              <a:gdLst/>
              <a:ahLst/>
              <a:cxnLst/>
              <a:rect l="l" t="t" r="r" b="b"/>
              <a:pathLst>
                <a:path w="493395" h="1122045">
                  <a:moveTo>
                    <a:pt x="492772" y="0"/>
                  </a:moveTo>
                  <a:lnTo>
                    <a:pt x="0" y="83883"/>
                  </a:lnTo>
                  <a:lnTo>
                    <a:pt x="0" y="1121994"/>
                  </a:lnTo>
                  <a:lnTo>
                    <a:pt x="492772" y="1017130"/>
                  </a:lnTo>
                  <a:lnTo>
                    <a:pt x="492772" y="0"/>
                  </a:lnTo>
                  <a:close/>
                </a:path>
              </a:pathLst>
            </a:custGeom>
            <a:solidFill>
              <a:srgbClr val="D1D4D4"/>
            </a:solidFill>
          </p:spPr>
          <p:txBody>
            <a:bodyPr wrap="square" lIns="0" tIns="0" rIns="0" bIns="0" rtlCol="0"/>
            <a:lstStyle/>
            <a:p>
              <a:endParaRPr dirty="0"/>
            </a:p>
          </p:txBody>
        </p:sp>
        <p:sp>
          <p:nvSpPr>
            <p:cNvPr id="13" name="object 13"/>
            <p:cNvSpPr/>
            <p:nvPr/>
          </p:nvSpPr>
          <p:spPr>
            <a:xfrm>
              <a:off x="7292987" y="4441380"/>
              <a:ext cx="819785" cy="694690"/>
            </a:xfrm>
            <a:custGeom>
              <a:avLst/>
              <a:gdLst/>
              <a:ahLst/>
              <a:cxnLst/>
              <a:rect l="l" t="t" r="r" b="b"/>
              <a:pathLst>
                <a:path w="819784" h="694689">
                  <a:moveTo>
                    <a:pt x="773087" y="360819"/>
                  </a:moveTo>
                  <a:lnTo>
                    <a:pt x="685419" y="158470"/>
                  </a:lnTo>
                  <a:lnTo>
                    <a:pt x="614578" y="130746"/>
                  </a:lnTo>
                  <a:lnTo>
                    <a:pt x="568375" y="110223"/>
                  </a:lnTo>
                  <a:lnTo>
                    <a:pt x="526478" y="86741"/>
                  </a:lnTo>
                  <a:lnTo>
                    <a:pt x="468541" y="50152"/>
                  </a:lnTo>
                  <a:lnTo>
                    <a:pt x="422198" y="25488"/>
                  </a:lnTo>
                  <a:lnTo>
                    <a:pt x="373595" y="8902"/>
                  </a:lnTo>
                  <a:lnTo>
                    <a:pt x="323735" y="406"/>
                  </a:lnTo>
                  <a:lnTo>
                    <a:pt x="273621" y="0"/>
                  </a:lnTo>
                  <a:lnTo>
                    <a:pt x="224294" y="7658"/>
                  </a:lnTo>
                  <a:lnTo>
                    <a:pt x="176745" y="23393"/>
                  </a:lnTo>
                  <a:lnTo>
                    <a:pt x="131991" y="47193"/>
                  </a:lnTo>
                  <a:lnTo>
                    <a:pt x="217601" y="212521"/>
                  </a:lnTo>
                  <a:lnTo>
                    <a:pt x="248996" y="188112"/>
                  </a:lnTo>
                  <a:lnTo>
                    <a:pt x="277152" y="178231"/>
                  </a:lnTo>
                  <a:lnTo>
                    <a:pt x="318008" y="181292"/>
                  </a:lnTo>
                  <a:lnTo>
                    <a:pt x="387464" y="195719"/>
                  </a:lnTo>
                  <a:lnTo>
                    <a:pt x="426974" y="208000"/>
                  </a:lnTo>
                  <a:lnTo>
                    <a:pt x="466521" y="226174"/>
                  </a:lnTo>
                  <a:lnTo>
                    <a:pt x="471233" y="228803"/>
                  </a:lnTo>
                  <a:lnTo>
                    <a:pt x="465582" y="230098"/>
                  </a:lnTo>
                  <a:lnTo>
                    <a:pt x="425043" y="234988"/>
                  </a:lnTo>
                  <a:lnTo>
                    <a:pt x="371462" y="234442"/>
                  </a:lnTo>
                  <a:lnTo>
                    <a:pt x="283121" y="229463"/>
                  </a:lnTo>
                  <a:lnTo>
                    <a:pt x="186182" y="217855"/>
                  </a:lnTo>
                  <a:lnTo>
                    <a:pt x="102920" y="200215"/>
                  </a:lnTo>
                  <a:lnTo>
                    <a:pt x="44653" y="184086"/>
                  </a:lnTo>
                  <a:lnTo>
                    <a:pt x="22720" y="177038"/>
                  </a:lnTo>
                  <a:lnTo>
                    <a:pt x="131864" y="358800"/>
                  </a:lnTo>
                  <a:lnTo>
                    <a:pt x="225729" y="390525"/>
                  </a:lnTo>
                  <a:lnTo>
                    <a:pt x="293497" y="406730"/>
                  </a:lnTo>
                  <a:lnTo>
                    <a:pt x="368020" y="412483"/>
                  </a:lnTo>
                  <a:lnTo>
                    <a:pt x="482117" y="412851"/>
                  </a:lnTo>
                  <a:lnTo>
                    <a:pt x="590905" y="408927"/>
                  </a:lnTo>
                  <a:lnTo>
                    <a:pt x="670687" y="400977"/>
                  </a:lnTo>
                  <a:lnTo>
                    <a:pt x="719772" y="393179"/>
                  </a:lnTo>
                  <a:lnTo>
                    <a:pt x="736511" y="389648"/>
                  </a:lnTo>
                  <a:lnTo>
                    <a:pt x="665327" y="334797"/>
                  </a:lnTo>
                  <a:lnTo>
                    <a:pt x="676833" y="339788"/>
                  </a:lnTo>
                  <a:lnTo>
                    <a:pt x="723760" y="353923"/>
                  </a:lnTo>
                  <a:lnTo>
                    <a:pt x="773087" y="360819"/>
                  </a:lnTo>
                  <a:close/>
                </a:path>
                <a:path w="819784" h="694689">
                  <a:moveTo>
                    <a:pt x="819581" y="610463"/>
                  </a:moveTo>
                  <a:lnTo>
                    <a:pt x="714514" y="583806"/>
                  </a:lnTo>
                  <a:lnTo>
                    <a:pt x="756742" y="576237"/>
                  </a:lnTo>
                  <a:lnTo>
                    <a:pt x="494449" y="439623"/>
                  </a:lnTo>
                  <a:lnTo>
                    <a:pt x="339166" y="457974"/>
                  </a:lnTo>
                  <a:lnTo>
                    <a:pt x="235915" y="463499"/>
                  </a:lnTo>
                  <a:lnTo>
                    <a:pt x="138303" y="455676"/>
                  </a:lnTo>
                  <a:lnTo>
                    <a:pt x="0" y="433946"/>
                  </a:lnTo>
                  <a:lnTo>
                    <a:pt x="140347" y="577253"/>
                  </a:lnTo>
                  <a:lnTo>
                    <a:pt x="6997" y="599973"/>
                  </a:lnTo>
                  <a:lnTo>
                    <a:pt x="326821" y="694347"/>
                  </a:lnTo>
                  <a:lnTo>
                    <a:pt x="819581" y="610463"/>
                  </a:lnTo>
                  <a:close/>
                </a:path>
              </a:pathLst>
            </a:custGeom>
            <a:solidFill>
              <a:srgbClr val="F2F2F2"/>
            </a:solidFill>
          </p:spPr>
          <p:txBody>
            <a:bodyPr wrap="square" lIns="0" tIns="0" rIns="0" bIns="0" rtlCol="0"/>
            <a:lstStyle/>
            <a:p>
              <a:endParaRPr dirty="0"/>
            </a:p>
          </p:txBody>
        </p:sp>
        <p:pic>
          <p:nvPicPr>
            <p:cNvPr id="14" name="object 14"/>
            <p:cNvPicPr/>
            <p:nvPr/>
          </p:nvPicPr>
          <p:blipFill>
            <a:blip r:embed="rId5" cstate="print"/>
            <a:stretch>
              <a:fillRect/>
            </a:stretch>
          </p:blipFill>
          <p:spPr>
            <a:xfrm>
              <a:off x="7986850" y="4454131"/>
              <a:ext cx="125907" cy="156844"/>
            </a:xfrm>
            <a:prstGeom prst="rect">
              <a:avLst/>
            </a:prstGeom>
          </p:spPr>
        </p:pic>
        <p:pic>
          <p:nvPicPr>
            <p:cNvPr id="15" name="object 15"/>
            <p:cNvPicPr/>
            <p:nvPr/>
          </p:nvPicPr>
          <p:blipFill>
            <a:blip r:embed="rId6" cstate="print"/>
            <a:stretch>
              <a:fillRect/>
            </a:stretch>
          </p:blipFill>
          <p:spPr>
            <a:xfrm>
              <a:off x="7182994" y="4646171"/>
              <a:ext cx="161048" cy="166392"/>
            </a:xfrm>
            <a:prstGeom prst="rect">
              <a:avLst/>
            </a:prstGeom>
          </p:spPr>
        </p:pic>
        <p:pic>
          <p:nvPicPr>
            <p:cNvPr id="16" name="object 16"/>
            <p:cNvPicPr/>
            <p:nvPr/>
          </p:nvPicPr>
          <p:blipFill>
            <a:blip r:embed="rId7" cstate="print"/>
            <a:stretch>
              <a:fillRect/>
            </a:stretch>
          </p:blipFill>
          <p:spPr>
            <a:xfrm>
              <a:off x="7815372" y="4708076"/>
              <a:ext cx="149910" cy="73748"/>
            </a:xfrm>
            <a:prstGeom prst="rect">
              <a:avLst/>
            </a:prstGeom>
          </p:spPr>
        </p:pic>
        <p:sp>
          <p:nvSpPr>
            <p:cNvPr id="17" name="object 17"/>
            <p:cNvSpPr/>
            <p:nvPr/>
          </p:nvSpPr>
          <p:spPr>
            <a:xfrm>
              <a:off x="7428128" y="4666145"/>
              <a:ext cx="586105" cy="402590"/>
            </a:xfrm>
            <a:custGeom>
              <a:avLst/>
              <a:gdLst/>
              <a:ahLst/>
              <a:cxnLst/>
              <a:rect l="l" t="t" r="r" b="b"/>
              <a:pathLst>
                <a:path w="586104" h="402589">
                  <a:moveTo>
                    <a:pt x="368122" y="28803"/>
                  </a:moveTo>
                  <a:lnTo>
                    <a:pt x="367804" y="27165"/>
                  </a:lnTo>
                  <a:lnTo>
                    <a:pt x="351993" y="16179"/>
                  </a:lnTo>
                  <a:lnTo>
                    <a:pt x="340918" y="8140"/>
                  </a:lnTo>
                  <a:lnTo>
                    <a:pt x="333895" y="2857"/>
                  </a:lnTo>
                  <a:lnTo>
                    <a:pt x="330238" y="0"/>
                  </a:lnTo>
                  <a:lnTo>
                    <a:pt x="328574" y="190"/>
                  </a:lnTo>
                  <a:lnTo>
                    <a:pt x="326771" y="2463"/>
                  </a:lnTo>
                  <a:lnTo>
                    <a:pt x="326974" y="4114"/>
                  </a:lnTo>
                  <a:lnTo>
                    <a:pt x="337743" y="12331"/>
                  </a:lnTo>
                  <a:lnTo>
                    <a:pt x="348907" y="20434"/>
                  </a:lnTo>
                  <a:lnTo>
                    <a:pt x="364109" y="31000"/>
                  </a:lnTo>
                  <a:lnTo>
                    <a:pt x="364617" y="31153"/>
                  </a:lnTo>
                  <a:lnTo>
                    <a:pt x="365125" y="31153"/>
                  </a:lnTo>
                  <a:lnTo>
                    <a:pt x="365963" y="31153"/>
                  </a:lnTo>
                  <a:lnTo>
                    <a:pt x="366788" y="30759"/>
                  </a:lnTo>
                  <a:lnTo>
                    <a:pt x="368122" y="28803"/>
                  </a:lnTo>
                  <a:close/>
                </a:path>
                <a:path w="586104" h="402589">
                  <a:moveTo>
                    <a:pt x="585939" y="362343"/>
                  </a:moveTo>
                  <a:lnTo>
                    <a:pt x="585571" y="359460"/>
                  </a:lnTo>
                  <a:lnTo>
                    <a:pt x="584263" y="358444"/>
                  </a:lnTo>
                  <a:lnTo>
                    <a:pt x="501700" y="367957"/>
                  </a:lnTo>
                  <a:lnTo>
                    <a:pt x="446557" y="373735"/>
                  </a:lnTo>
                  <a:lnTo>
                    <a:pt x="381711" y="379971"/>
                  </a:lnTo>
                  <a:lnTo>
                    <a:pt x="309791" y="386168"/>
                  </a:lnTo>
                  <a:lnTo>
                    <a:pt x="233438" y="391807"/>
                  </a:lnTo>
                  <a:lnTo>
                    <a:pt x="165722" y="395389"/>
                  </a:lnTo>
                  <a:lnTo>
                    <a:pt x="110959" y="396925"/>
                  </a:lnTo>
                  <a:lnTo>
                    <a:pt x="72732" y="397230"/>
                  </a:lnTo>
                  <a:lnTo>
                    <a:pt x="54635" y="397065"/>
                  </a:lnTo>
                  <a:lnTo>
                    <a:pt x="3606" y="351320"/>
                  </a:lnTo>
                  <a:lnTo>
                    <a:pt x="1943" y="351409"/>
                  </a:lnTo>
                  <a:lnTo>
                    <a:pt x="0" y="353568"/>
                  </a:lnTo>
                  <a:lnTo>
                    <a:pt x="88" y="355219"/>
                  </a:lnTo>
                  <a:lnTo>
                    <a:pt x="52578" y="402272"/>
                  </a:lnTo>
                  <a:lnTo>
                    <a:pt x="76606" y="402488"/>
                  </a:lnTo>
                  <a:lnTo>
                    <a:pt x="104013" y="402297"/>
                  </a:lnTo>
                  <a:lnTo>
                    <a:pt x="183946" y="399872"/>
                  </a:lnTo>
                  <a:lnTo>
                    <a:pt x="233794" y="397052"/>
                  </a:lnTo>
                  <a:lnTo>
                    <a:pt x="310222" y="391414"/>
                  </a:lnTo>
                  <a:lnTo>
                    <a:pt x="382193" y="385203"/>
                  </a:lnTo>
                  <a:lnTo>
                    <a:pt x="447090" y="378968"/>
                  </a:lnTo>
                  <a:lnTo>
                    <a:pt x="502297" y="373189"/>
                  </a:lnTo>
                  <a:lnTo>
                    <a:pt x="545172" y="368388"/>
                  </a:lnTo>
                  <a:lnTo>
                    <a:pt x="584923" y="363651"/>
                  </a:lnTo>
                  <a:lnTo>
                    <a:pt x="585939" y="362343"/>
                  </a:lnTo>
                  <a:close/>
                </a:path>
              </a:pathLst>
            </a:custGeom>
            <a:solidFill>
              <a:srgbClr val="241F21"/>
            </a:solidFill>
          </p:spPr>
          <p:txBody>
            <a:bodyPr wrap="square" lIns="0" tIns="0" rIns="0" bIns="0" rtlCol="0"/>
            <a:lstStyle/>
            <a:p>
              <a:endParaRPr dirty="0"/>
            </a:p>
          </p:txBody>
        </p:sp>
        <p:sp>
          <p:nvSpPr>
            <p:cNvPr id="18" name="object 18"/>
            <p:cNvSpPr/>
            <p:nvPr/>
          </p:nvSpPr>
          <p:spPr>
            <a:xfrm>
              <a:off x="7377861" y="4456874"/>
              <a:ext cx="433070" cy="333375"/>
            </a:xfrm>
            <a:custGeom>
              <a:avLst/>
              <a:gdLst/>
              <a:ahLst/>
              <a:cxnLst/>
              <a:rect l="l" t="t" r="r" b="b"/>
              <a:pathLst>
                <a:path w="433070" h="333375">
                  <a:moveTo>
                    <a:pt x="85407" y="327431"/>
                  </a:moveTo>
                  <a:lnTo>
                    <a:pt x="9080" y="196596"/>
                  </a:lnTo>
                  <a:lnTo>
                    <a:pt x="5867" y="195745"/>
                  </a:lnTo>
                  <a:lnTo>
                    <a:pt x="850" y="198666"/>
                  </a:lnTo>
                  <a:lnTo>
                    <a:pt x="0" y="201879"/>
                  </a:lnTo>
                  <a:lnTo>
                    <a:pt x="75844" y="331901"/>
                  </a:lnTo>
                  <a:lnTo>
                    <a:pt x="77609" y="332828"/>
                  </a:lnTo>
                  <a:lnTo>
                    <a:pt x="79413" y="332828"/>
                  </a:lnTo>
                  <a:lnTo>
                    <a:pt x="81216" y="332600"/>
                  </a:lnTo>
                  <a:lnTo>
                    <a:pt x="84569" y="330657"/>
                  </a:lnTo>
                  <a:lnTo>
                    <a:pt x="85407" y="327431"/>
                  </a:lnTo>
                  <a:close/>
                </a:path>
                <a:path w="433070" h="333375">
                  <a:moveTo>
                    <a:pt x="167538" y="147878"/>
                  </a:moveTo>
                  <a:lnTo>
                    <a:pt x="107327" y="23812"/>
                  </a:lnTo>
                  <a:lnTo>
                    <a:pt x="104178" y="22720"/>
                  </a:lnTo>
                  <a:lnTo>
                    <a:pt x="98958" y="25260"/>
                  </a:lnTo>
                  <a:lnTo>
                    <a:pt x="97878" y="28409"/>
                  </a:lnTo>
                  <a:lnTo>
                    <a:pt x="157721" y="151726"/>
                  </a:lnTo>
                  <a:lnTo>
                    <a:pt x="159600" y="152819"/>
                  </a:lnTo>
                  <a:lnTo>
                    <a:pt x="161544" y="152819"/>
                  </a:lnTo>
                  <a:lnTo>
                    <a:pt x="163093" y="152654"/>
                  </a:lnTo>
                  <a:lnTo>
                    <a:pt x="166446" y="151028"/>
                  </a:lnTo>
                  <a:lnTo>
                    <a:pt x="167538" y="147878"/>
                  </a:lnTo>
                  <a:close/>
                </a:path>
                <a:path w="433070" h="333375">
                  <a:moveTo>
                    <a:pt x="205994" y="146151"/>
                  </a:moveTo>
                  <a:lnTo>
                    <a:pt x="142316" y="13347"/>
                  </a:lnTo>
                  <a:lnTo>
                    <a:pt x="139166" y="12230"/>
                  </a:lnTo>
                  <a:lnTo>
                    <a:pt x="133946" y="14744"/>
                  </a:lnTo>
                  <a:lnTo>
                    <a:pt x="132829" y="17894"/>
                  </a:lnTo>
                  <a:lnTo>
                    <a:pt x="196164" y="149961"/>
                  </a:lnTo>
                  <a:lnTo>
                    <a:pt x="198043" y="151066"/>
                  </a:lnTo>
                  <a:lnTo>
                    <a:pt x="199999" y="151066"/>
                  </a:lnTo>
                  <a:lnTo>
                    <a:pt x="201536" y="150901"/>
                  </a:lnTo>
                  <a:lnTo>
                    <a:pt x="204889" y="149301"/>
                  </a:lnTo>
                  <a:lnTo>
                    <a:pt x="205994" y="146151"/>
                  </a:lnTo>
                  <a:close/>
                </a:path>
                <a:path w="433070" h="333375">
                  <a:moveTo>
                    <a:pt x="246189" y="142621"/>
                  </a:moveTo>
                  <a:lnTo>
                    <a:pt x="177228" y="1079"/>
                  </a:lnTo>
                  <a:lnTo>
                    <a:pt x="174091" y="0"/>
                  </a:lnTo>
                  <a:lnTo>
                    <a:pt x="168871" y="2540"/>
                  </a:lnTo>
                  <a:lnTo>
                    <a:pt x="167779" y="5689"/>
                  </a:lnTo>
                  <a:lnTo>
                    <a:pt x="236372" y="146494"/>
                  </a:lnTo>
                  <a:lnTo>
                    <a:pt x="238252" y="147574"/>
                  </a:lnTo>
                  <a:lnTo>
                    <a:pt x="240195" y="147574"/>
                  </a:lnTo>
                  <a:lnTo>
                    <a:pt x="241757" y="147408"/>
                  </a:lnTo>
                  <a:lnTo>
                    <a:pt x="245097" y="145770"/>
                  </a:lnTo>
                  <a:lnTo>
                    <a:pt x="246189" y="142621"/>
                  </a:lnTo>
                  <a:close/>
                </a:path>
                <a:path w="433070" h="333375">
                  <a:moveTo>
                    <a:pt x="284619" y="146240"/>
                  </a:moveTo>
                  <a:lnTo>
                    <a:pt x="217525" y="1155"/>
                  </a:lnTo>
                  <a:lnTo>
                    <a:pt x="214401" y="0"/>
                  </a:lnTo>
                  <a:lnTo>
                    <a:pt x="209130" y="2451"/>
                  </a:lnTo>
                  <a:lnTo>
                    <a:pt x="207987" y="5575"/>
                  </a:lnTo>
                  <a:lnTo>
                    <a:pt x="274751" y="149936"/>
                  </a:lnTo>
                  <a:lnTo>
                    <a:pt x="276656" y="151066"/>
                  </a:lnTo>
                  <a:lnTo>
                    <a:pt x="278638" y="151066"/>
                  </a:lnTo>
                  <a:lnTo>
                    <a:pt x="280123" y="150914"/>
                  </a:lnTo>
                  <a:lnTo>
                    <a:pt x="283476" y="149364"/>
                  </a:lnTo>
                  <a:lnTo>
                    <a:pt x="284619" y="146240"/>
                  </a:lnTo>
                  <a:close/>
                </a:path>
                <a:path w="433070" h="333375">
                  <a:moveTo>
                    <a:pt x="319557" y="151815"/>
                  </a:moveTo>
                  <a:lnTo>
                    <a:pt x="259740" y="1371"/>
                  </a:lnTo>
                  <a:lnTo>
                    <a:pt x="256705" y="50"/>
                  </a:lnTo>
                  <a:lnTo>
                    <a:pt x="251282" y="2184"/>
                  </a:lnTo>
                  <a:lnTo>
                    <a:pt x="249974" y="5245"/>
                  </a:lnTo>
                  <a:lnTo>
                    <a:pt x="309537" y="155054"/>
                  </a:lnTo>
                  <a:lnTo>
                    <a:pt x="311505" y="156311"/>
                  </a:lnTo>
                  <a:lnTo>
                    <a:pt x="313601" y="156311"/>
                  </a:lnTo>
                  <a:lnTo>
                    <a:pt x="314248" y="156311"/>
                  </a:lnTo>
                  <a:lnTo>
                    <a:pt x="318236" y="154863"/>
                  </a:lnTo>
                  <a:lnTo>
                    <a:pt x="319557" y="151815"/>
                  </a:lnTo>
                  <a:close/>
                </a:path>
                <a:path w="433070" h="333375">
                  <a:moveTo>
                    <a:pt x="356196" y="160870"/>
                  </a:moveTo>
                  <a:lnTo>
                    <a:pt x="305409" y="10312"/>
                  </a:lnTo>
                  <a:lnTo>
                    <a:pt x="302425" y="8813"/>
                  </a:lnTo>
                  <a:lnTo>
                    <a:pt x="296926" y="10680"/>
                  </a:lnTo>
                  <a:lnTo>
                    <a:pt x="295452" y="13665"/>
                  </a:lnTo>
                  <a:lnTo>
                    <a:pt x="346049" y="163664"/>
                  </a:lnTo>
                  <a:lnTo>
                    <a:pt x="348094" y="165049"/>
                  </a:lnTo>
                  <a:lnTo>
                    <a:pt x="350291" y="165049"/>
                  </a:lnTo>
                  <a:lnTo>
                    <a:pt x="350850" y="165049"/>
                  </a:lnTo>
                  <a:lnTo>
                    <a:pt x="354723" y="163842"/>
                  </a:lnTo>
                  <a:lnTo>
                    <a:pt x="356196" y="160870"/>
                  </a:lnTo>
                  <a:close/>
                </a:path>
                <a:path w="433070" h="333375">
                  <a:moveTo>
                    <a:pt x="396367" y="187261"/>
                  </a:moveTo>
                  <a:lnTo>
                    <a:pt x="349250" y="31407"/>
                  </a:lnTo>
                  <a:lnTo>
                    <a:pt x="346329" y="29832"/>
                  </a:lnTo>
                  <a:lnTo>
                    <a:pt x="340753" y="31508"/>
                  </a:lnTo>
                  <a:lnTo>
                    <a:pt x="339178" y="34455"/>
                  </a:lnTo>
                  <a:lnTo>
                    <a:pt x="386143" y="189801"/>
                  </a:lnTo>
                  <a:lnTo>
                    <a:pt x="388239" y="191262"/>
                  </a:lnTo>
                  <a:lnTo>
                    <a:pt x="390486" y="191262"/>
                  </a:lnTo>
                  <a:lnTo>
                    <a:pt x="394792" y="190195"/>
                  </a:lnTo>
                  <a:lnTo>
                    <a:pt x="396367" y="187261"/>
                  </a:lnTo>
                  <a:close/>
                </a:path>
                <a:path w="433070" h="333375">
                  <a:moveTo>
                    <a:pt x="433044" y="204851"/>
                  </a:moveTo>
                  <a:lnTo>
                    <a:pt x="389521" y="50711"/>
                  </a:lnTo>
                  <a:lnTo>
                    <a:pt x="386638" y="49085"/>
                  </a:lnTo>
                  <a:lnTo>
                    <a:pt x="381025" y="50660"/>
                  </a:lnTo>
                  <a:lnTo>
                    <a:pt x="379399" y="53568"/>
                  </a:lnTo>
                  <a:lnTo>
                    <a:pt x="422783" y="207225"/>
                  </a:lnTo>
                  <a:lnTo>
                    <a:pt x="424891" y="208737"/>
                  </a:lnTo>
                  <a:lnTo>
                    <a:pt x="427189" y="208737"/>
                  </a:lnTo>
                  <a:lnTo>
                    <a:pt x="431419" y="207746"/>
                  </a:lnTo>
                  <a:lnTo>
                    <a:pt x="433044" y="204851"/>
                  </a:lnTo>
                  <a:close/>
                </a:path>
              </a:pathLst>
            </a:custGeom>
            <a:solidFill>
              <a:srgbClr val="D1D4D4"/>
            </a:solidFill>
          </p:spPr>
          <p:txBody>
            <a:bodyPr wrap="square" lIns="0" tIns="0" rIns="0" bIns="0" rtlCol="0"/>
            <a:lstStyle/>
            <a:p>
              <a:endParaRPr dirty="0"/>
            </a:p>
          </p:txBody>
        </p:sp>
        <p:pic>
          <p:nvPicPr>
            <p:cNvPr id="19" name="object 19"/>
            <p:cNvPicPr/>
            <p:nvPr/>
          </p:nvPicPr>
          <p:blipFill>
            <a:blip r:embed="rId8" cstate="print"/>
            <a:stretch>
              <a:fillRect/>
            </a:stretch>
          </p:blipFill>
          <p:spPr>
            <a:xfrm>
              <a:off x="7367612" y="4897517"/>
              <a:ext cx="469450" cy="149084"/>
            </a:xfrm>
            <a:prstGeom prst="rect">
              <a:avLst/>
            </a:prstGeom>
          </p:spPr>
        </p:pic>
        <p:sp>
          <p:nvSpPr>
            <p:cNvPr id="20" name="object 20"/>
            <p:cNvSpPr/>
            <p:nvPr/>
          </p:nvSpPr>
          <p:spPr>
            <a:xfrm>
              <a:off x="7419810" y="4657864"/>
              <a:ext cx="354965" cy="175895"/>
            </a:xfrm>
            <a:custGeom>
              <a:avLst/>
              <a:gdLst/>
              <a:ahLst/>
              <a:cxnLst/>
              <a:rect l="l" t="t" r="r" b="b"/>
              <a:pathLst>
                <a:path w="354965" h="175895">
                  <a:moveTo>
                    <a:pt x="85407" y="131686"/>
                  </a:moveTo>
                  <a:lnTo>
                    <a:pt x="9080" y="838"/>
                  </a:lnTo>
                  <a:lnTo>
                    <a:pt x="5867" y="0"/>
                  </a:lnTo>
                  <a:lnTo>
                    <a:pt x="850" y="2908"/>
                  </a:lnTo>
                  <a:lnTo>
                    <a:pt x="0" y="6134"/>
                  </a:lnTo>
                  <a:lnTo>
                    <a:pt x="75844" y="136144"/>
                  </a:lnTo>
                  <a:lnTo>
                    <a:pt x="77609" y="137083"/>
                  </a:lnTo>
                  <a:lnTo>
                    <a:pt x="79413" y="137083"/>
                  </a:lnTo>
                  <a:lnTo>
                    <a:pt x="81216" y="136855"/>
                  </a:lnTo>
                  <a:lnTo>
                    <a:pt x="84569" y="134912"/>
                  </a:lnTo>
                  <a:lnTo>
                    <a:pt x="85407" y="131686"/>
                  </a:lnTo>
                  <a:close/>
                </a:path>
                <a:path w="354965" h="175895">
                  <a:moveTo>
                    <a:pt x="132588" y="145669"/>
                  </a:moveTo>
                  <a:lnTo>
                    <a:pt x="56261" y="14820"/>
                  </a:lnTo>
                  <a:lnTo>
                    <a:pt x="53060" y="13982"/>
                  </a:lnTo>
                  <a:lnTo>
                    <a:pt x="48031" y="16903"/>
                  </a:lnTo>
                  <a:lnTo>
                    <a:pt x="47180" y="20116"/>
                  </a:lnTo>
                  <a:lnTo>
                    <a:pt x="123024" y="150126"/>
                  </a:lnTo>
                  <a:lnTo>
                    <a:pt x="124790" y="151066"/>
                  </a:lnTo>
                  <a:lnTo>
                    <a:pt x="126593" y="151066"/>
                  </a:lnTo>
                  <a:lnTo>
                    <a:pt x="128397" y="150837"/>
                  </a:lnTo>
                  <a:lnTo>
                    <a:pt x="131749" y="148894"/>
                  </a:lnTo>
                  <a:lnTo>
                    <a:pt x="132588" y="145669"/>
                  </a:lnTo>
                  <a:close/>
                </a:path>
                <a:path w="354965" h="175895">
                  <a:moveTo>
                    <a:pt x="179768" y="156146"/>
                  </a:moveTo>
                  <a:lnTo>
                    <a:pt x="103454" y="25298"/>
                  </a:lnTo>
                  <a:lnTo>
                    <a:pt x="100228" y="24460"/>
                  </a:lnTo>
                  <a:lnTo>
                    <a:pt x="95211" y="27381"/>
                  </a:lnTo>
                  <a:lnTo>
                    <a:pt x="94373" y="30594"/>
                  </a:lnTo>
                  <a:lnTo>
                    <a:pt x="170205" y="160616"/>
                  </a:lnTo>
                  <a:lnTo>
                    <a:pt x="171970" y="161544"/>
                  </a:lnTo>
                  <a:lnTo>
                    <a:pt x="173774" y="161544"/>
                  </a:lnTo>
                  <a:lnTo>
                    <a:pt x="175577" y="161315"/>
                  </a:lnTo>
                  <a:lnTo>
                    <a:pt x="178930" y="159372"/>
                  </a:lnTo>
                  <a:lnTo>
                    <a:pt x="179768" y="156146"/>
                  </a:lnTo>
                  <a:close/>
                </a:path>
                <a:path w="354965" h="175895">
                  <a:moveTo>
                    <a:pt x="221716" y="156146"/>
                  </a:moveTo>
                  <a:lnTo>
                    <a:pt x="145389" y="25298"/>
                  </a:lnTo>
                  <a:lnTo>
                    <a:pt x="142176" y="24460"/>
                  </a:lnTo>
                  <a:lnTo>
                    <a:pt x="137160" y="27381"/>
                  </a:lnTo>
                  <a:lnTo>
                    <a:pt x="136309" y="30594"/>
                  </a:lnTo>
                  <a:lnTo>
                    <a:pt x="212153" y="160616"/>
                  </a:lnTo>
                  <a:lnTo>
                    <a:pt x="213918" y="161544"/>
                  </a:lnTo>
                  <a:lnTo>
                    <a:pt x="215722" y="161544"/>
                  </a:lnTo>
                  <a:lnTo>
                    <a:pt x="217525" y="161315"/>
                  </a:lnTo>
                  <a:lnTo>
                    <a:pt x="220878" y="159372"/>
                  </a:lnTo>
                  <a:lnTo>
                    <a:pt x="221716" y="156146"/>
                  </a:lnTo>
                  <a:close/>
                </a:path>
                <a:path w="354965" h="175895">
                  <a:moveTo>
                    <a:pt x="267157" y="166687"/>
                  </a:moveTo>
                  <a:lnTo>
                    <a:pt x="187388" y="27076"/>
                  </a:lnTo>
                  <a:lnTo>
                    <a:pt x="184175" y="26200"/>
                  </a:lnTo>
                  <a:lnTo>
                    <a:pt x="179133" y="29083"/>
                  </a:lnTo>
                  <a:lnTo>
                    <a:pt x="178257" y="32296"/>
                  </a:lnTo>
                  <a:lnTo>
                    <a:pt x="257568" y="171081"/>
                  </a:lnTo>
                  <a:lnTo>
                    <a:pt x="259334" y="172034"/>
                  </a:lnTo>
                  <a:lnTo>
                    <a:pt x="261162" y="172034"/>
                  </a:lnTo>
                  <a:lnTo>
                    <a:pt x="262940" y="171818"/>
                  </a:lnTo>
                  <a:lnTo>
                    <a:pt x="266280" y="169900"/>
                  </a:lnTo>
                  <a:lnTo>
                    <a:pt x="267157" y="166687"/>
                  </a:lnTo>
                  <a:close/>
                </a:path>
                <a:path w="354965" h="175895">
                  <a:moveTo>
                    <a:pt x="310845" y="170180"/>
                  </a:moveTo>
                  <a:lnTo>
                    <a:pt x="231076" y="30581"/>
                  </a:lnTo>
                  <a:lnTo>
                    <a:pt x="227863" y="29692"/>
                  </a:lnTo>
                  <a:lnTo>
                    <a:pt x="222821" y="32588"/>
                  </a:lnTo>
                  <a:lnTo>
                    <a:pt x="221945" y="35788"/>
                  </a:lnTo>
                  <a:lnTo>
                    <a:pt x="301256" y="174574"/>
                  </a:lnTo>
                  <a:lnTo>
                    <a:pt x="303022" y="175526"/>
                  </a:lnTo>
                  <a:lnTo>
                    <a:pt x="304850" y="175526"/>
                  </a:lnTo>
                  <a:lnTo>
                    <a:pt x="306628" y="175310"/>
                  </a:lnTo>
                  <a:lnTo>
                    <a:pt x="309968" y="173393"/>
                  </a:lnTo>
                  <a:lnTo>
                    <a:pt x="310845" y="170180"/>
                  </a:lnTo>
                  <a:close/>
                </a:path>
                <a:path w="354965" h="175895">
                  <a:moveTo>
                    <a:pt x="354545" y="170180"/>
                  </a:moveTo>
                  <a:lnTo>
                    <a:pt x="274777" y="30581"/>
                  </a:lnTo>
                  <a:lnTo>
                    <a:pt x="271564" y="29692"/>
                  </a:lnTo>
                  <a:lnTo>
                    <a:pt x="266522" y="32588"/>
                  </a:lnTo>
                  <a:lnTo>
                    <a:pt x="265645" y="35788"/>
                  </a:lnTo>
                  <a:lnTo>
                    <a:pt x="344957" y="174574"/>
                  </a:lnTo>
                  <a:lnTo>
                    <a:pt x="346722" y="175526"/>
                  </a:lnTo>
                  <a:lnTo>
                    <a:pt x="348551" y="175526"/>
                  </a:lnTo>
                  <a:lnTo>
                    <a:pt x="350329" y="175310"/>
                  </a:lnTo>
                  <a:lnTo>
                    <a:pt x="353669" y="173393"/>
                  </a:lnTo>
                  <a:lnTo>
                    <a:pt x="354545" y="170180"/>
                  </a:lnTo>
                  <a:close/>
                </a:path>
              </a:pathLst>
            </a:custGeom>
            <a:solidFill>
              <a:srgbClr val="D1D4D4"/>
            </a:solidFill>
          </p:spPr>
          <p:txBody>
            <a:bodyPr wrap="square" lIns="0" tIns="0" rIns="0" bIns="0" rtlCol="0"/>
            <a:lstStyle/>
            <a:p>
              <a:endParaRPr dirty="0"/>
            </a:p>
          </p:txBody>
        </p:sp>
        <p:sp>
          <p:nvSpPr>
            <p:cNvPr id="21" name="object 21"/>
            <p:cNvSpPr/>
            <p:nvPr/>
          </p:nvSpPr>
          <p:spPr>
            <a:xfrm>
              <a:off x="7238110" y="4553388"/>
              <a:ext cx="22225" cy="22225"/>
            </a:xfrm>
            <a:custGeom>
              <a:avLst/>
              <a:gdLst/>
              <a:ahLst/>
              <a:cxnLst/>
              <a:rect l="l" t="t" r="r" b="b"/>
              <a:pathLst>
                <a:path w="22225" h="22225">
                  <a:moveTo>
                    <a:pt x="16827" y="0"/>
                  </a:moveTo>
                  <a:lnTo>
                    <a:pt x="4851" y="0"/>
                  </a:lnTo>
                  <a:lnTo>
                    <a:pt x="0" y="4864"/>
                  </a:lnTo>
                  <a:lnTo>
                    <a:pt x="0" y="16827"/>
                  </a:lnTo>
                  <a:lnTo>
                    <a:pt x="4851" y="21691"/>
                  </a:lnTo>
                  <a:lnTo>
                    <a:pt x="16827" y="21691"/>
                  </a:lnTo>
                  <a:lnTo>
                    <a:pt x="21678" y="16827"/>
                  </a:lnTo>
                  <a:lnTo>
                    <a:pt x="21678" y="10845"/>
                  </a:lnTo>
                  <a:lnTo>
                    <a:pt x="21678" y="4864"/>
                  </a:lnTo>
                  <a:lnTo>
                    <a:pt x="16827" y="0"/>
                  </a:lnTo>
                  <a:close/>
                </a:path>
              </a:pathLst>
            </a:custGeom>
            <a:solidFill>
              <a:srgbClr val="FFFFFF"/>
            </a:solidFill>
          </p:spPr>
          <p:txBody>
            <a:bodyPr wrap="square" lIns="0" tIns="0" rIns="0" bIns="0" rtlCol="0"/>
            <a:lstStyle/>
            <a:p>
              <a:endParaRPr dirty="0"/>
            </a:p>
          </p:txBody>
        </p:sp>
      </p:grpSp>
      <p:sp>
        <p:nvSpPr>
          <p:cNvPr id="22" name="object 22"/>
          <p:cNvSpPr/>
          <p:nvPr/>
        </p:nvSpPr>
        <p:spPr>
          <a:xfrm>
            <a:off x="8170564" y="4524283"/>
            <a:ext cx="24130" cy="24130"/>
          </a:xfrm>
          <a:custGeom>
            <a:avLst/>
            <a:gdLst/>
            <a:ahLst/>
            <a:cxnLst/>
            <a:rect l="l" t="t" r="r" b="b"/>
            <a:pathLst>
              <a:path w="24129" h="24129">
                <a:moveTo>
                  <a:pt x="18605" y="0"/>
                </a:moveTo>
                <a:lnTo>
                  <a:pt x="5372" y="0"/>
                </a:lnTo>
                <a:lnTo>
                  <a:pt x="0" y="5372"/>
                </a:lnTo>
                <a:lnTo>
                  <a:pt x="0" y="18605"/>
                </a:lnTo>
                <a:lnTo>
                  <a:pt x="5372" y="23977"/>
                </a:lnTo>
                <a:lnTo>
                  <a:pt x="18605" y="23977"/>
                </a:lnTo>
                <a:lnTo>
                  <a:pt x="23977" y="18605"/>
                </a:lnTo>
                <a:lnTo>
                  <a:pt x="23977" y="11988"/>
                </a:lnTo>
                <a:lnTo>
                  <a:pt x="23977" y="5372"/>
                </a:lnTo>
                <a:lnTo>
                  <a:pt x="18605" y="0"/>
                </a:lnTo>
                <a:close/>
              </a:path>
            </a:pathLst>
          </a:custGeom>
          <a:solidFill>
            <a:srgbClr val="FFFFFF"/>
          </a:solidFill>
        </p:spPr>
        <p:txBody>
          <a:bodyPr wrap="square" lIns="0" tIns="0" rIns="0" bIns="0" rtlCol="0"/>
          <a:lstStyle/>
          <a:p>
            <a:endParaRPr dirty="0"/>
          </a:p>
        </p:txBody>
      </p:sp>
    </p:spTree>
    <p:extLst>
      <p:ext uri="{BB962C8B-B14F-4D97-AF65-F5344CB8AC3E}">
        <p14:creationId xmlns:p14="http://schemas.microsoft.com/office/powerpoint/2010/main" val="1865354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B384FB-4809-A048-063A-16BBAC13E830}"/>
              </a:ext>
            </a:extLst>
          </p:cNvPr>
          <p:cNvSpPr>
            <a:spLocks noGrp="1"/>
          </p:cNvSpPr>
          <p:nvPr>
            <p:ph type="sldNum" sz="quarter" idx="12"/>
          </p:nvPr>
        </p:nvSpPr>
        <p:spPr/>
        <p:txBody>
          <a:bodyPr/>
          <a:lstStyle/>
          <a:p>
            <a:fld id="{EDF46A70-916B-45B3-BB30-401516F379AF}" type="slidenum">
              <a:rPr lang="en-US" smtClean="0"/>
              <a:t>33</a:t>
            </a:fld>
            <a:endParaRPr lang="en-US"/>
          </a:p>
        </p:txBody>
      </p:sp>
      <p:pic>
        <p:nvPicPr>
          <p:cNvPr id="5" name="Picture 4">
            <a:extLst>
              <a:ext uri="{FF2B5EF4-FFF2-40B4-BE49-F238E27FC236}">
                <a16:creationId xmlns:a16="http://schemas.microsoft.com/office/drawing/2014/main" id="{34EF871E-8F55-6145-B7AE-D37588068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60891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E6A6BD-C1ED-BCB6-2FC8-336018D91419}"/>
              </a:ext>
            </a:extLst>
          </p:cNvPr>
          <p:cNvSpPr>
            <a:spLocks noGrp="1"/>
          </p:cNvSpPr>
          <p:nvPr>
            <p:ph type="sldNum" sz="quarter" idx="12"/>
          </p:nvPr>
        </p:nvSpPr>
        <p:spPr/>
        <p:txBody>
          <a:bodyPr/>
          <a:lstStyle/>
          <a:p>
            <a:fld id="{EDF46A70-916B-45B3-BB30-401516F379AF}" type="slidenum">
              <a:rPr lang="en-US" smtClean="0"/>
              <a:t>34</a:t>
            </a:fld>
            <a:endParaRPr lang="en-US"/>
          </a:p>
        </p:txBody>
      </p:sp>
      <p:pic>
        <p:nvPicPr>
          <p:cNvPr id="5" name="Picture 4">
            <a:extLst>
              <a:ext uri="{FF2B5EF4-FFF2-40B4-BE49-F238E27FC236}">
                <a16:creationId xmlns:a16="http://schemas.microsoft.com/office/drawing/2014/main" id="{0237D92C-C808-C1E8-2669-7235ECEC5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571" y="16328"/>
            <a:ext cx="9122229" cy="6841672"/>
          </a:xfrm>
          <a:prstGeom prst="rect">
            <a:avLst/>
          </a:prstGeom>
        </p:spPr>
      </p:pic>
    </p:spTree>
    <p:extLst>
      <p:ext uri="{BB962C8B-B14F-4D97-AF65-F5344CB8AC3E}">
        <p14:creationId xmlns:p14="http://schemas.microsoft.com/office/powerpoint/2010/main" val="1399484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709255"/>
            <a:ext cx="9503229" cy="597599"/>
          </a:xfrm>
          <a:prstGeom prst="rect">
            <a:avLst/>
          </a:prstGeom>
        </p:spPr>
        <p:txBody>
          <a:bodyPr vert="horz" wrap="square" lIns="0" tIns="12700" rIns="0" bIns="0" rtlCol="0">
            <a:spAutoFit/>
          </a:bodyPr>
          <a:lstStyle/>
          <a:p>
            <a:pPr marL="12700">
              <a:lnSpc>
                <a:spcPct val="100000"/>
              </a:lnSpc>
              <a:spcBef>
                <a:spcPts val="100"/>
              </a:spcBef>
            </a:pPr>
            <a:r>
              <a:rPr lang="en-US" sz="3800" spc="-10" dirty="0"/>
              <a:t>Palliative care clinical heart failure story </a:t>
            </a:r>
            <a:endParaRPr sz="3800" spc="-10" dirty="0"/>
          </a:p>
        </p:txBody>
      </p:sp>
      <p:sp>
        <p:nvSpPr>
          <p:cNvPr id="3" name="object 3"/>
          <p:cNvSpPr txBox="1"/>
          <p:nvPr/>
        </p:nvSpPr>
        <p:spPr>
          <a:xfrm>
            <a:off x="838200" y="1303383"/>
            <a:ext cx="10744200" cy="5096780"/>
          </a:xfrm>
          <a:prstGeom prst="rect">
            <a:avLst/>
          </a:prstGeom>
        </p:spPr>
        <p:txBody>
          <a:bodyPr vert="horz" wrap="square" lIns="0" tIns="170180" rIns="0" bIns="0" rtlCol="0">
            <a:spAutoFit/>
          </a:bodyPr>
          <a:lstStyle/>
          <a:p>
            <a:r>
              <a:rPr lang="en-US" dirty="0"/>
              <a:t>Robert</a:t>
            </a:r>
            <a:r>
              <a:rPr lang="en-US" sz="1800" dirty="0"/>
              <a:t>, 68, is a new patient with heart failure with reduced ejection fraction you, his cardiologist, saw after his most recent </a:t>
            </a:r>
            <a:r>
              <a:rPr lang="en-US" dirty="0"/>
              <a:t>heart attack</a:t>
            </a:r>
            <a:r>
              <a:rPr lang="en-US" sz="1800" dirty="0"/>
              <a:t>. </a:t>
            </a:r>
            <a:r>
              <a:rPr lang="en-US" dirty="0"/>
              <a:t>H</a:t>
            </a:r>
            <a:r>
              <a:rPr lang="en-US" sz="1800" dirty="0"/>
              <a:t>e’s not an interventional candidate because of small vessel disease. </a:t>
            </a:r>
          </a:p>
          <a:p>
            <a:r>
              <a:rPr lang="en-US" sz="1800" dirty="0"/>
              <a:t> </a:t>
            </a:r>
          </a:p>
          <a:p>
            <a:r>
              <a:rPr lang="en-US" dirty="0"/>
              <a:t>H</a:t>
            </a:r>
            <a:r>
              <a:rPr lang="en-US" sz="1800" dirty="0"/>
              <a:t>e’s undertreated from your cardiology perspective--his regimen has not been optimized--and he's not doing well. His quality of life is poor. However, he seems unwilling to consider therapeutic options, and you’</a:t>
            </a:r>
            <a:r>
              <a:rPr lang="en-US" dirty="0"/>
              <a:t>re not sure how to persuade him</a:t>
            </a:r>
            <a:r>
              <a:rPr lang="en-US" sz="1800" dirty="0"/>
              <a:t>. A colleague suggested a palliative care consultation.</a:t>
            </a:r>
          </a:p>
          <a:p>
            <a:r>
              <a:rPr lang="en-US" sz="1800" dirty="0"/>
              <a:t> </a:t>
            </a:r>
          </a:p>
          <a:p>
            <a:r>
              <a:rPr lang="en-US" dirty="0"/>
              <a:t>The</a:t>
            </a:r>
            <a:r>
              <a:rPr lang="en-US" sz="1800" dirty="0"/>
              <a:t> palliative care team was able to identify depression and that </a:t>
            </a:r>
            <a:r>
              <a:rPr lang="en-US" dirty="0"/>
              <a:t>Robert</a:t>
            </a:r>
            <a:r>
              <a:rPr lang="en-US" sz="1800" dirty="0"/>
              <a:t>'s resistance to further treatment stemmed from guilt that his lifestyle had caused his current problems. The consultant started him on an antidepressant, the palliative care social worker provided some counseling, and </a:t>
            </a:r>
            <a:r>
              <a:rPr lang="en-US" dirty="0"/>
              <a:t>Robert</a:t>
            </a:r>
            <a:r>
              <a:rPr lang="en-US" sz="1800" dirty="0"/>
              <a:t> was able understand the rationale for the options you wanted to offer (the consultant called you, a nice touch). </a:t>
            </a:r>
          </a:p>
          <a:p>
            <a:r>
              <a:rPr lang="en-US" sz="1800" dirty="0"/>
              <a:t> </a:t>
            </a:r>
          </a:p>
          <a:p>
            <a:r>
              <a:rPr lang="en-US" sz="1800" dirty="0"/>
              <a:t>When he returned to you, </a:t>
            </a:r>
            <a:r>
              <a:rPr lang="en-US" dirty="0"/>
              <a:t>Robert</a:t>
            </a:r>
            <a:r>
              <a:rPr lang="en-US" sz="1800" dirty="0"/>
              <a:t> was able to commit to more intensive medical management and consideration of a defibrillator, and you felt good about providing </a:t>
            </a:r>
            <a:r>
              <a:rPr lang="en-US" dirty="0"/>
              <a:t>him</a:t>
            </a:r>
            <a:r>
              <a:rPr lang="en-US" sz="1800" dirty="0"/>
              <a:t> state-of-the-science care--and helping him feel better.</a:t>
            </a:r>
          </a:p>
          <a:p>
            <a:pPr marL="228600" indent="-228600" algn="l">
              <a:lnSpc>
                <a:spcPct val="90000"/>
              </a:lnSpc>
              <a:spcBef>
                <a:spcPts val="1000"/>
              </a:spcBef>
              <a:buClrTx/>
              <a:defRPr/>
            </a:pPr>
            <a:endParaRPr lang="en-US" sz="1800" dirty="0">
              <a:effectLst/>
              <a:latin typeface="Times New Roman" panose="02020603050405020304" pitchFamily="18" charset="0"/>
              <a:ea typeface="Calibri" panose="020F0502020204030204" pitchFamily="34" charset="0"/>
            </a:endParaRPr>
          </a:p>
          <a:p>
            <a:pPr marL="717550" lvl="1" indent="-343535">
              <a:lnSpc>
                <a:spcPct val="100000"/>
              </a:lnSpc>
              <a:spcBef>
                <a:spcPts val="900"/>
              </a:spcBef>
              <a:buClr>
                <a:srgbClr val="7462F2"/>
              </a:buClr>
              <a:buFont typeface="GT America"/>
              <a:buChar char="•"/>
              <a:tabLst>
                <a:tab pos="717550" algn="l"/>
                <a:tab pos="718185" algn="l"/>
              </a:tabLst>
            </a:pPr>
            <a:endParaRPr lang="en-US" sz="1800" spc="-20" dirty="0">
              <a:solidFill>
                <a:srgbClr val="333333"/>
              </a:solidFill>
              <a:latin typeface="GTAmerica-Md"/>
              <a:cs typeface="GTAmerica-Md"/>
            </a:endParaRPr>
          </a:p>
        </p:txBody>
      </p:sp>
    </p:spTree>
    <p:extLst>
      <p:ext uri="{BB962C8B-B14F-4D97-AF65-F5344CB8AC3E}">
        <p14:creationId xmlns:p14="http://schemas.microsoft.com/office/powerpoint/2010/main" val="11431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11829" y="713478"/>
            <a:ext cx="7199132" cy="756920"/>
          </a:xfrm>
          <a:prstGeom prst="rect">
            <a:avLst/>
          </a:prstGeom>
        </p:spPr>
        <p:txBody>
          <a:bodyPr vert="horz" wrap="square" lIns="0" tIns="12700" rIns="0" bIns="0" rtlCol="0">
            <a:spAutoFit/>
          </a:bodyPr>
          <a:lstStyle/>
          <a:p>
            <a:pPr marL="12700">
              <a:lnSpc>
                <a:spcPct val="100000"/>
              </a:lnSpc>
              <a:spcBef>
                <a:spcPts val="100"/>
              </a:spcBef>
              <a:tabLst>
                <a:tab pos="1657985" algn="l"/>
                <a:tab pos="3547745" algn="l"/>
              </a:tabLst>
            </a:pPr>
            <a:r>
              <a:rPr sz="4800" spc="-10" dirty="0">
                <a:solidFill>
                  <a:srgbClr val="7030A0"/>
                </a:solidFill>
              </a:rPr>
              <a:t>Steal</a:t>
            </a:r>
            <a:r>
              <a:rPr sz="4800" dirty="0">
                <a:solidFill>
                  <a:srgbClr val="7030A0"/>
                </a:solidFill>
              </a:rPr>
              <a:t>	</a:t>
            </a:r>
            <a:r>
              <a:rPr sz="4800" spc="-10" dirty="0">
                <a:solidFill>
                  <a:srgbClr val="7030A0"/>
                </a:solidFill>
              </a:rPr>
              <a:t>These</a:t>
            </a:r>
            <a:r>
              <a:rPr sz="4800" dirty="0">
                <a:solidFill>
                  <a:srgbClr val="7030A0"/>
                </a:solidFill>
              </a:rPr>
              <a:t>	</a:t>
            </a:r>
            <a:r>
              <a:rPr sz="4800" spc="-10" dirty="0">
                <a:solidFill>
                  <a:srgbClr val="7030A0"/>
                </a:solidFill>
              </a:rPr>
              <a:t>Messages</a:t>
            </a:r>
            <a:endParaRPr sz="4800" dirty="0">
              <a:solidFill>
                <a:srgbClr val="7030A0"/>
              </a:solidFill>
            </a:endParaRPr>
          </a:p>
        </p:txBody>
      </p:sp>
      <p:pic>
        <p:nvPicPr>
          <p:cNvPr id="3" name="object 3"/>
          <p:cNvPicPr/>
          <p:nvPr/>
        </p:nvPicPr>
        <p:blipFill>
          <a:blip r:embed="rId2" cstate="print"/>
          <a:stretch>
            <a:fillRect/>
          </a:stretch>
        </p:blipFill>
        <p:spPr>
          <a:xfrm>
            <a:off x="4189811" y="2205227"/>
            <a:ext cx="4170295" cy="39228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400" y="1707634"/>
            <a:ext cx="4394200" cy="1248162"/>
          </a:xfrm>
          <a:prstGeom prst="rect">
            <a:avLst/>
          </a:prstGeom>
        </p:spPr>
        <p:txBody>
          <a:bodyPr vert="horz" wrap="square" lIns="0" tIns="22860" rIns="0" bIns="0" rtlCol="0">
            <a:spAutoFit/>
          </a:bodyPr>
          <a:lstStyle/>
          <a:p>
            <a:pPr marL="12700" marR="5080">
              <a:lnSpc>
                <a:spcPts val="1900"/>
              </a:lnSpc>
              <a:spcBef>
                <a:spcPts val="180"/>
              </a:spcBef>
            </a:pPr>
            <a:r>
              <a:rPr sz="2000" b="1" dirty="0">
                <a:solidFill>
                  <a:srgbClr val="2E1F63"/>
                </a:solidFill>
                <a:latin typeface="GT America Rg"/>
                <a:cs typeface="GT America Rg"/>
              </a:rPr>
              <a:t>All</a:t>
            </a:r>
            <a:r>
              <a:rPr sz="2000" b="1" spc="-5" dirty="0">
                <a:solidFill>
                  <a:srgbClr val="2E1F63"/>
                </a:solidFill>
                <a:latin typeface="GT America Rg"/>
                <a:cs typeface="GT America Rg"/>
              </a:rPr>
              <a:t> </a:t>
            </a:r>
            <a:r>
              <a:rPr sz="2000" b="1" dirty="0">
                <a:solidFill>
                  <a:srgbClr val="2E1F63"/>
                </a:solidFill>
                <a:latin typeface="GT America Rg"/>
                <a:cs typeface="GT America Rg"/>
              </a:rPr>
              <a:t>of</a:t>
            </a:r>
            <a:r>
              <a:rPr sz="2000" b="1" spc="-5" dirty="0">
                <a:solidFill>
                  <a:srgbClr val="2E1F63"/>
                </a:solidFill>
                <a:latin typeface="GT America Rg"/>
                <a:cs typeface="GT America Rg"/>
              </a:rPr>
              <a:t> </a:t>
            </a:r>
            <a:r>
              <a:rPr sz="2000" b="1" dirty="0">
                <a:solidFill>
                  <a:srgbClr val="2E1F63"/>
                </a:solidFill>
                <a:latin typeface="GT America Rg"/>
                <a:cs typeface="GT America Rg"/>
              </a:rPr>
              <a:t>the</a:t>
            </a:r>
            <a:r>
              <a:rPr sz="2000" b="1" spc="-5" dirty="0">
                <a:solidFill>
                  <a:srgbClr val="2E1F63"/>
                </a:solidFill>
                <a:latin typeface="GT America Rg"/>
                <a:cs typeface="GT America Rg"/>
              </a:rPr>
              <a:t> </a:t>
            </a:r>
            <a:r>
              <a:rPr sz="2000" b="1" dirty="0">
                <a:solidFill>
                  <a:srgbClr val="2E1F63"/>
                </a:solidFill>
                <a:latin typeface="GT America Rg"/>
                <a:cs typeface="GT America Rg"/>
              </a:rPr>
              <a:t>messaging</a:t>
            </a:r>
            <a:r>
              <a:rPr sz="2000" b="1" spc="-5" dirty="0">
                <a:solidFill>
                  <a:srgbClr val="2E1F63"/>
                </a:solidFill>
                <a:latin typeface="GT America Rg"/>
                <a:cs typeface="GT America Rg"/>
              </a:rPr>
              <a:t> </a:t>
            </a:r>
            <a:r>
              <a:rPr sz="2000" b="1" dirty="0">
                <a:solidFill>
                  <a:srgbClr val="2E1F63"/>
                </a:solidFill>
                <a:latin typeface="GT America Rg"/>
                <a:cs typeface="GT America Rg"/>
              </a:rPr>
              <a:t>in </a:t>
            </a:r>
            <a:r>
              <a:rPr sz="2000" b="1" spc="-20" dirty="0">
                <a:solidFill>
                  <a:srgbClr val="2E1F63"/>
                </a:solidFill>
                <a:latin typeface="GT America Rg"/>
                <a:cs typeface="GT America Rg"/>
              </a:rPr>
              <a:t>this </a:t>
            </a:r>
            <a:r>
              <a:rPr sz="2000" b="1" dirty="0">
                <a:solidFill>
                  <a:srgbClr val="2E1F63"/>
                </a:solidFill>
                <a:latin typeface="GT America Rg"/>
                <a:cs typeface="GT America Rg"/>
              </a:rPr>
              <a:t>section</a:t>
            </a:r>
            <a:r>
              <a:rPr sz="2000" b="1" spc="-5" dirty="0">
                <a:solidFill>
                  <a:srgbClr val="2E1F63"/>
                </a:solidFill>
                <a:latin typeface="GT America Rg"/>
                <a:cs typeface="GT America Rg"/>
              </a:rPr>
              <a:t> </a:t>
            </a:r>
            <a:r>
              <a:rPr sz="2000" b="1" dirty="0">
                <a:solidFill>
                  <a:srgbClr val="2E1F63"/>
                </a:solidFill>
                <a:latin typeface="GT America Rg"/>
                <a:cs typeface="GT America Rg"/>
              </a:rPr>
              <a:t>is </a:t>
            </a:r>
            <a:r>
              <a:rPr sz="2000" b="1" spc="-10" dirty="0">
                <a:solidFill>
                  <a:srgbClr val="2E1F63"/>
                </a:solidFill>
                <a:latin typeface="GT America Rg"/>
                <a:cs typeface="GT America Rg"/>
              </a:rPr>
              <a:t>copyright-</a:t>
            </a:r>
            <a:r>
              <a:rPr sz="2000" b="1" dirty="0">
                <a:solidFill>
                  <a:srgbClr val="2E1F63"/>
                </a:solidFill>
                <a:latin typeface="GT America Rg"/>
                <a:cs typeface="GT America Rg"/>
              </a:rPr>
              <a:t>free. </a:t>
            </a:r>
            <a:r>
              <a:rPr sz="2000" b="1" spc="-25" dirty="0">
                <a:solidFill>
                  <a:srgbClr val="2E1F63"/>
                </a:solidFill>
                <a:latin typeface="GT America Rg"/>
                <a:cs typeface="GT America Rg"/>
              </a:rPr>
              <a:t>No </a:t>
            </a:r>
            <a:r>
              <a:rPr sz="2000" b="1" dirty="0">
                <a:solidFill>
                  <a:srgbClr val="2E1F63"/>
                </a:solidFill>
                <a:latin typeface="GT America Rg"/>
                <a:cs typeface="GT America Rg"/>
              </a:rPr>
              <a:t>royalties.</a:t>
            </a:r>
            <a:r>
              <a:rPr sz="2000" b="1" spc="-35" dirty="0">
                <a:solidFill>
                  <a:srgbClr val="2E1F63"/>
                </a:solidFill>
                <a:latin typeface="GT America Rg"/>
                <a:cs typeface="GT America Rg"/>
              </a:rPr>
              <a:t> </a:t>
            </a:r>
            <a:r>
              <a:rPr sz="2000" b="1" dirty="0">
                <a:solidFill>
                  <a:srgbClr val="2E1F63"/>
                </a:solidFill>
                <a:latin typeface="GT America Rg"/>
                <a:cs typeface="GT America Rg"/>
              </a:rPr>
              <a:t>No</a:t>
            </a:r>
            <a:r>
              <a:rPr sz="2000" b="1" spc="-35" dirty="0">
                <a:solidFill>
                  <a:srgbClr val="2E1F63"/>
                </a:solidFill>
                <a:latin typeface="GT America Rg"/>
                <a:cs typeface="GT America Rg"/>
              </a:rPr>
              <a:t> </a:t>
            </a:r>
            <a:r>
              <a:rPr sz="2000" b="1" dirty="0">
                <a:solidFill>
                  <a:srgbClr val="2E1F63"/>
                </a:solidFill>
                <a:latin typeface="GT America Rg"/>
                <a:cs typeface="GT America Rg"/>
              </a:rPr>
              <a:t>restrictions.</a:t>
            </a:r>
            <a:r>
              <a:rPr sz="2000" b="1" spc="-30" dirty="0">
                <a:solidFill>
                  <a:srgbClr val="2E1F63"/>
                </a:solidFill>
                <a:latin typeface="GT America Rg"/>
                <a:cs typeface="GT America Rg"/>
              </a:rPr>
              <a:t> </a:t>
            </a:r>
            <a:r>
              <a:rPr sz="2000" b="1" spc="-20" dirty="0">
                <a:solidFill>
                  <a:srgbClr val="2E1F63"/>
                </a:solidFill>
                <a:latin typeface="GT America Rg"/>
                <a:cs typeface="GT America Rg"/>
              </a:rPr>
              <a:t>Copy </a:t>
            </a:r>
            <a:r>
              <a:rPr sz="2000" b="1" dirty="0">
                <a:solidFill>
                  <a:srgbClr val="2E1F63"/>
                </a:solidFill>
                <a:latin typeface="GT America Rg"/>
                <a:cs typeface="GT America Rg"/>
              </a:rPr>
              <a:t>and</a:t>
            </a:r>
            <a:r>
              <a:rPr sz="2000" b="1" spc="-10" dirty="0">
                <a:solidFill>
                  <a:srgbClr val="2E1F63"/>
                </a:solidFill>
                <a:latin typeface="GT America Rg"/>
                <a:cs typeface="GT America Rg"/>
              </a:rPr>
              <a:t> </a:t>
            </a:r>
            <a:r>
              <a:rPr sz="2000" b="1" dirty="0">
                <a:solidFill>
                  <a:srgbClr val="2E1F63"/>
                </a:solidFill>
                <a:latin typeface="GT America Rg"/>
                <a:cs typeface="GT America Rg"/>
              </a:rPr>
              <a:t>paste</a:t>
            </a:r>
            <a:r>
              <a:rPr sz="2000" b="1" spc="-5" dirty="0">
                <a:solidFill>
                  <a:srgbClr val="2E1F63"/>
                </a:solidFill>
                <a:latin typeface="GT America Rg"/>
                <a:cs typeface="GT America Rg"/>
              </a:rPr>
              <a:t> </a:t>
            </a:r>
            <a:r>
              <a:rPr sz="2000" b="1" dirty="0">
                <a:solidFill>
                  <a:srgbClr val="2E1F63"/>
                </a:solidFill>
                <a:latin typeface="GT America Rg"/>
                <a:cs typeface="GT America Rg"/>
              </a:rPr>
              <a:t>as</a:t>
            </a:r>
            <a:r>
              <a:rPr sz="2000" b="1" spc="-10" dirty="0">
                <a:solidFill>
                  <a:srgbClr val="2E1F63"/>
                </a:solidFill>
                <a:latin typeface="GT America Rg"/>
                <a:cs typeface="GT America Rg"/>
              </a:rPr>
              <a:t> </a:t>
            </a:r>
            <a:r>
              <a:rPr sz="2000" b="1" dirty="0">
                <a:solidFill>
                  <a:srgbClr val="2E1F63"/>
                </a:solidFill>
                <a:latin typeface="GT America Rg"/>
                <a:cs typeface="GT America Rg"/>
              </a:rPr>
              <a:t>you</a:t>
            </a:r>
            <a:r>
              <a:rPr sz="2000" b="1" spc="-5" dirty="0">
                <a:solidFill>
                  <a:srgbClr val="2E1F63"/>
                </a:solidFill>
                <a:latin typeface="GT America Rg"/>
                <a:cs typeface="GT America Rg"/>
              </a:rPr>
              <a:t> </a:t>
            </a:r>
            <a:r>
              <a:rPr sz="2000" b="1" dirty="0">
                <a:solidFill>
                  <a:srgbClr val="2E1F63"/>
                </a:solidFill>
                <a:latin typeface="GT America Rg"/>
                <a:cs typeface="GT America Rg"/>
              </a:rPr>
              <a:t>please,</a:t>
            </a:r>
            <a:r>
              <a:rPr sz="2000" b="1" spc="-5" dirty="0">
                <a:solidFill>
                  <a:srgbClr val="2E1F63"/>
                </a:solidFill>
                <a:latin typeface="GT America Rg"/>
                <a:cs typeface="GT America Rg"/>
              </a:rPr>
              <a:t> </a:t>
            </a:r>
            <a:r>
              <a:rPr sz="2000" b="1" spc="-25" dirty="0">
                <a:solidFill>
                  <a:srgbClr val="2E1F63"/>
                </a:solidFill>
                <a:latin typeface="GT America Rg"/>
                <a:cs typeface="GT America Rg"/>
              </a:rPr>
              <a:t>and </a:t>
            </a:r>
            <a:r>
              <a:rPr sz="2000" b="1" dirty="0">
                <a:solidFill>
                  <a:srgbClr val="2E1F63"/>
                </a:solidFill>
                <a:latin typeface="GT America Rg"/>
                <a:cs typeface="GT America Rg"/>
              </a:rPr>
              <a:t>bring</a:t>
            </a:r>
            <a:r>
              <a:rPr sz="2000" b="1" spc="-10" dirty="0">
                <a:solidFill>
                  <a:srgbClr val="2E1F63"/>
                </a:solidFill>
                <a:latin typeface="GT America Rg"/>
                <a:cs typeface="GT America Rg"/>
              </a:rPr>
              <a:t> </a:t>
            </a:r>
            <a:r>
              <a:rPr sz="2000" b="1" dirty="0">
                <a:solidFill>
                  <a:srgbClr val="2E1F63"/>
                </a:solidFill>
                <a:latin typeface="GT America Rg"/>
                <a:cs typeface="GT America Rg"/>
              </a:rPr>
              <a:t>these</a:t>
            </a:r>
            <a:r>
              <a:rPr sz="2000" b="1" spc="-5" dirty="0">
                <a:solidFill>
                  <a:srgbClr val="2E1F63"/>
                </a:solidFill>
                <a:latin typeface="GT America Rg"/>
                <a:cs typeface="GT America Rg"/>
              </a:rPr>
              <a:t> </a:t>
            </a:r>
            <a:r>
              <a:rPr sz="2000" b="1" dirty="0">
                <a:solidFill>
                  <a:srgbClr val="2E1F63"/>
                </a:solidFill>
                <a:latin typeface="GT America Rg"/>
                <a:cs typeface="GT America Rg"/>
              </a:rPr>
              <a:t>to</a:t>
            </a:r>
            <a:r>
              <a:rPr sz="2000" b="1" spc="-5" dirty="0">
                <a:solidFill>
                  <a:srgbClr val="2E1F63"/>
                </a:solidFill>
                <a:latin typeface="GT America Rg"/>
                <a:cs typeface="GT America Rg"/>
              </a:rPr>
              <a:t> </a:t>
            </a:r>
            <a:r>
              <a:rPr sz="2000" b="1" dirty="0">
                <a:solidFill>
                  <a:srgbClr val="2E1F63"/>
                </a:solidFill>
                <a:latin typeface="GT America Rg"/>
                <a:cs typeface="GT America Rg"/>
              </a:rPr>
              <a:t>life</a:t>
            </a:r>
            <a:r>
              <a:rPr sz="2000" b="1" spc="-5" dirty="0">
                <a:solidFill>
                  <a:srgbClr val="2E1F63"/>
                </a:solidFill>
                <a:latin typeface="GT America Rg"/>
                <a:cs typeface="GT America Rg"/>
              </a:rPr>
              <a:t> </a:t>
            </a:r>
            <a:r>
              <a:rPr sz="2000" b="1" dirty="0">
                <a:solidFill>
                  <a:srgbClr val="2E1F63"/>
                </a:solidFill>
                <a:latin typeface="GT America Rg"/>
                <a:cs typeface="GT America Rg"/>
              </a:rPr>
              <a:t>in</a:t>
            </a:r>
            <a:r>
              <a:rPr sz="2000" b="1" spc="-5" dirty="0">
                <a:solidFill>
                  <a:srgbClr val="2E1F63"/>
                </a:solidFill>
                <a:latin typeface="GT America Rg"/>
                <a:cs typeface="GT America Rg"/>
              </a:rPr>
              <a:t> </a:t>
            </a:r>
            <a:r>
              <a:rPr sz="2000" b="1" spc="-10" dirty="0">
                <a:solidFill>
                  <a:srgbClr val="2E1F63"/>
                </a:solidFill>
                <a:latin typeface="GT America Rg"/>
                <a:cs typeface="GT America Rg"/>
              </a:rPr>
              <a:t>whatever </a:t>
            </a:r>
            <a:r>
              <a:rPr sz="2000" b="1" dirty="0">
                <a:solidFill>
                  <a:srgbClr val="2E1F63"/>
                </a:solidFill>
                <a:latin typeface="GT America Rg"/>
                <a:cs typeface="GT America Rg"/>
              </a:rPr>
              <a:t>ways</a:t>
            </a:r>
            <a:r>
              <a:rPr sz="2000" b="1" spc="-55" dirty="0">
                <a:solidFill>
                  <a:srgbClr val="2E1F63"/>
                </a:solidFill>
                <a:latin typeface="GT America Rg"/>
                <a:cs typeface="GT America Rg"/>
              </a:rPr>
              <a:t> </a:t>
            </a:r>
            <a:r>
              <a:rPr sz="2000" b="1" dirty="0">
                <a:solidFill>
                  <a:srgbClr val="2E1F63"/>
                </a:solidFill>
                <a:latin typeface="GT America Rg"/>
                <a:cs typeface="GT America Rg"/>
              </a:rPr>
              <a:t>you</a:t>
            </a:r>
            <a:r>
              <a:rPr sz="2000" b="1" spc="-50" dirty="0">
                <a:solidFill>
                  <a:srgbClr val="2E1F63"/>
                </a:solidFill>
                <a:latin typeface="GT America Rg"/>
                <a:cs typeface="GT America Rg"/>
              </a:rPr>
              <a:t> </a:t>
            </a:r>
            <a:r>
              <a:rPr sz="2000" b="1" spc="-20" dirty="0">
                <a:solidFill>
                  <a:srgbClr val="2E1F63"/>
                </a:solidFill>
                <a:latin typeface="GT America Rg"/>
                <a:cs typeface="GT America Rg"/>
              </a:rPr>
              <a:t>need.</a:t>
            </a:r>
            <a:endParaRPr sz="2000" dirty="0">
              <a:latin typeface="GT America Rg"/>
              <a:cs typeface="GT America Rg"/>
            </a:endParaRPr>
          </a:p>
        </p:txBody>
      </p:sp>
      <p:sp>
        <p:nvSpPr>
          <p:cNvPr id="3" name="object 3"/>
          <p:cNvSpPr txBox="1"/>
          <p:nvPr/>
        </p:nvSpPr>
        <p:spPr>
          <a:xfrm>
            <a:off x="787400" y="3383626"/>
            <a:ext cx="4165600" cy="1725857"/>
          </a:xfrm>
          <a:prstGeom prst="rect">
            <a:avLst/>
          </a:prstGeom>
        </p:spPr>
        <p:txBody>
          <a:bodyPr vert="horz" wrap="square" lIns="0" tIns="22860" rIns="0" bIns="0" rtlCol="0">
            <a:spAutoFit/>
          </a:bodyPr>
          <a:lstStyle/>
          <a:p>
            <a:pPr marL="12700" marR="73025">
              <a:lnSpc>
                <a:spcPts val="1900"/>
              </a:lnSpc>
              <a:spcBef>
                <a:spcPts val="180"/>
              </a:spcBef>
            </a:pPr>
            <a:r>
              <a:rPr sz="2000" spc="-10" dirty="0">
                <a:solidFill>
                  <a:srgbClr val="2E1F63"/>
                </a:solidFill>
                <a:latin typeface="GTAmerica-Md"/>
                <a:cs typeface="GTAmerica-Md"/>
              </a:rPr>
              <a:t>We’ve</a:t>
            </a:r>
            <a:r>
              <a:rPr sz="2000" spc="-25" dirty="0">
                <a:solidFill>
                  <a:srgbClr val="2E1F63"/>
                </a:solidFill>
                <a:latin typeface="GTAmerica-Md"/>
                <a:cs typeface="GTAmerica-Md"/>
              </a:rPr>
              <a:t> </a:t>
            </a:r>
            <a:r>
              <a:rPr sz="2000" dirty="0">
                <a:solidFill>
                  <a:srgbClr val="2E1F63"/>
                </a:solidFill>
                <a:latin typeface="GTAmerica-Md"/>
                <a:cs typeface="GTAmerica-Md"/>
              </a:rPr>
              <a:t>taken</a:t>
            </a:r>
            <a:r>
              <a:rPr sz="2000" spc="-25" dirty="0">
                <a:solidFill>
                  <a:srgbClr val="2E1F63"/>
                </a:solidFill>
                <a:latin typeface="GTAmerica-Md"/>
                <a:cs typeface="GTAmerica-Md"/>
              </a:rPr>
              <a:t> </a:t>
            </a:r>
            <a:r>
              <a:rPr sz="2000" dirty="0">
                <a:solidFill>
                  <a:srgbClr val="2E1F63"/>
                </a:solidFill>
                <a:latin typeface="GTAmerica-Md"/>
                <a:cs typeface="GTAmerica-Md"/>
              </a:rPr>
              <a:t>the</a:t>
            </a:r>
            <a:r>
              <a:rPr sz="2000" spc="-25" dirty="0">
                <a:solidFill>
                  <a:srgbClr val="2E1F63"/>
                </a:solidFill>
                <a:latin typeface="GTAmerica-Md"/>
                <a:cs typeface="GTAmerica-Md"/>
              </a:rPr>
              <a:t> </a:t>
            </a:r>
            <a:r>
              <a:rPr sz="2000" dirty="0">
                <a:solidFill>
                  <a:srgbClr val="2E1F63"/>
                </a:solidFill>
                <a:latin typeface="GTAmerica-Md"/>
                <a:cs typeface="GTAmerica-Md"/>
              </a:rPr>
              <a:t>time</a:t>
            </a:r>
            <a:r>
              <a:rPr sz="2000" spc="-25" dirty="0">
                <a:solidFill>
                  <a:srgbClr val="2E1F63"/>
                </a:solidFill>
                <a:latin typeface="GTAmerica-Md"/>
                <a:cs typeface="GTAmerica-Md"/>
              </a:rPr>
              <a:t> </a:t>
            </a:r>
            <a:r>
              <a:rPr sz="2000" dirty="0">
                <a:solidFill>
                  <a:srgbClr val="2E1F63"/>
                </a:solidFill>
                <a:latin typeface="GTAmerica-Md"/>
                <a:cs typeface="GTAmerica-Md"/>
              </a:rPr>
              <a:t>to</a:t>
            </a:r>
            <a:r>
              <a:rPr sz="2000" spc="-25" dirty="0">
                <a:solidFill>
                  <a:srgbClr val="2E1F63"/>
                </a:solidFill>
                <a:latin typeface="GTAmerica-Md"/>
                <a:cs typeface="GTAmerica-Md"/>
              </a:rPr>
              <a:t> </a:t>
            </a:r>
            <a:r>
              <a:rPr sz="2000" spc="-10" dirty="0">
                <a:solidFill>
                  <a:srgbClr val="2E1F63"/>
                </a:solidFill>
                <a:latin typeface="GTAmerica-Md"/>
                <a:cs typeface="GTAmerica-Md"/>
              </a:rPr>
              <a:t>write evidence-</a:t>
            </a:r>
            <a:r>
              <a:rPr sz="2000" dirty="0">
                <a:solidFill>
                  <a:srgbClr val="2E1F63"/>
                </a:solidFill>
                <a:latin typeface="GTAmerica-Md"/>
                <a:cs typeface="GTAmerica-Md"/>
              </a:rPr>
              <a:t>based</a:t>
            </a:r>
            <a:r>
              <a:rPr sz="2000" spc="-10" dirty="0">
                <a:solidFill>
                  <a:srgbClr val="2E1F63"/>
                </a:solidFill>
                <a:latin typeface="GTAmerica-Md"/>
                <a:cs typeface="GTAmerica-Md"/>
              </a:rPr>
              <a:t> </a:t>
            </a:r>
            <a:r>
              <a:rPr sz="2000" dirty="0">
                <a:solidFill>
                  <a:srgbClr val="2E1F63"/>
                </a:solidFill>
                <a:latin typeface="GTAmerica-Md"/>
                <a:cs typeface="GTAmerica-Md"/>
              </a:rPr>
              <a:t>messages</a:t>
            </a:r>
            <a:r>
              <a:rPr sz="2000" spc="5" dirty="0">
                <a:solidFill>
                  <a:srgbClr val="2E1F63"/>
                </a:solidFill>
                <a:latin typeface="GTAmerica-Md"/>
                <a:cs typeface="GTAmerica-Md"/>
              </a:rPr>
              <a:t> </a:t>
            </a:r>
            <a:r>
              <a:rPr sz="2000" spc="-20" dirty="0">
                <a:solidFill>
                  <a:srgbClr val="2E1F63"/>
                </a:solidFill>
                <a:latin typeface="GTAmerica-Md"/>
                <a:cs typeface="GTAmerica-Md"/>
              </a:rPr>
              <a:t>that </a:t>
            </a:r>
            <a:r>
              <a:rPr sz="2000" dirty="0">
                <a:solidFill>
                  <a:srgbClr val="2E1F63"/>
                </a:solidFill>
                <a:latin typeface="GTAmerica-Md"/>
                <a:cs typeface="GTAmerica-Md"/>
              </a:rPr>
              <a:t>you</a:t>
            </a:r>
            <a:r>
              <a:rPr sz="2000" spc="-20" dirty="0">
                <a:solidFill>
                  <a:srgbClr val="2E1F63"/>
                </a:solidFill>
                <a:latin typeface="GTAmerica-Md"/>
                <a:cs typeface="GTAmerica-Md"/>
              </a:rPr>
              <a:t> </a:t>
            </a:r>
            <a:r>
              <a:rPr sz="2000" dirty="0">
                <a:solidFill>
                  <a:srgbClr val="2E1F63"/>
                </a:solidFill>
                <a:latin typeface="GTAmerica-Md"/>
                <a:cs typeface="GTAmerica-Md"/>
              </a:rPr>
              <a:t>can</a:t>
            </a:r>
            <a:r>
              <a:rPr sz="2000" spc="-5" dirty="0">
                <a:solidFill>
                  <a:srgbClr val="2E1F63"/>
                </a:solidFill>
                <a:latin typeface="GTAmerica-Md"/>
                <a:cs typeface="GTAmerica-Md"/>
              </a:rPr>
              <a:t> </a:t>
            </a:r>
            <a:r>
              <a:rPr sz="2000" dirty="0">
                <a:solidFill>
                  <a:srgbClr val="2E1F63"/>
                </a:solidFill>
                <a:latin typeface="GTAmerica-Md"/>
                <a:cs typeface="GTAmerica-Md"/>
              </a:rPr>
              <a:t>just</a:t>
            </a:r>
            <a:r>
              <a:rPr sz="2000" spc="-10" dirty="0">
                <a:solidFill>
                  <a:srgbClr val="2E1F63"/>
                </a:solidFill>
                <a:latin typeface="GTAmerica-Md"/>
                <a:cs typeface="GTAmerica-Md"/>
              </a:rPr>
              <a:t> </a:t>
            </a:r>
            <a:r>
              <a:rPr sz="2000" dirty="0">
                <a:solidFill>
                  <a:srgbClr val="2E1F63"/>
                </a:solidFill>
                <a:latin typeface="GTAmerica-Md"/>
                <a:cs typeface="GTAmerica-Md"/>
              </a:rPr>
              <a:t>copy</a:t>
            </a:r>
            <a:r>
              <a:rPr sz="2000" spc="-5" dirty="0">
                <a:solidFill>
                  <a:srgbClr val="2E1F63"/>
                </a:solidFill>
                <a:latin typeface="GTAmerica-Md"/>
                <a:cs typeface="GTAmerica-Md"/>
              </a:rPr>
              <a:t> </a:t>
            </a:r>
            <a:r>
              <a:rPr sz="2000" dirty="0">
                <a:solidFill>
                  <a:srgbClr val="2E1F63"/>
                </a:solidFill>
                <a:latin typeface="GTAmerica-Md"/>
                <a:cs typeface="GTAmerica-Md"/>
              </a:rPr>
              <a:t>and</a:t>
            </a:r>
            <a:r>
              <a:rPr sz="2000" spc="-5" dirty="0">
                <a:solidFill>
                  <a:srgbClr val="2E1F63"/>
                </a:solidFill>
                <a:latin typeface="GTAmerica-Md"/>
                <a:cs typeface="GTAmerica-Md"/>
              </a:rPr>
              <a:t> </a:t>
            </a:r>
            <a:r>
              <a:rPr sz="2000" spc="-10" dirty="0">
                <a:solidFill>
                  <a:srgbClr val="2E1F63"/>
                </a:solidFill>
                <a:latin typeface="GTAmerica-Md"/>
                <a:cs typeface="GTAmerica-Md"/>
              </a:rPr>
              <a:t>paste.</a:t>
            </a:r>
            <a:endParaRPr lang="en-US" sz="2000" spc="-10" dirty="0">
              <a:solidFill>
                <a:srgbClr val="2E1F63"/>
              </a:solidFill>
              <a:latin typeface="GTAmerica-Md"/>
              <a:cs typeface="GTAmerica-Md"/>
            </a:endParaRPr>
          </a:p>
          <a:p>
            <a:pPr marL="12700" marR="73025">
              <a:lnSpc>
                <a:spcPts val="1900"/>
              </a:lnSpc>
              <a:spcBef>
                <a:spcPts val="180"/>
              </a:spcBef>
            </a:pPr>
            <a:endParaRPr sz="2000" dirty="0">
              <a:latin typeface="GTAmerica-Md"/>
              <a:cs typeface="GTAmerica-Md"/>
            </a:endParaRPr>
          </a:p>
          <a:p>
            <a:pPr marL="12700">
              <a:lnSpc>
                <a:spcPts val="1825"/>
              </a:lnSpc>
            </a:pPr>
            <a:r>
              <a:rPr sz="2000" dirty="0">
                <a:solidFill>
                  <a:srgbClr val="2E1F63"/>
                </a:solidFill>
                <a:latin typeface="GTAmerica-Md"/>
                <a:cs typeface="GTAmerica-Md"/>
              </a:rPr>
              <a:t>Whether</a:t>
            </a:r>
            <a:r>
              <a:rPr sz="2000" spc="-20" dirty="0">
                <a:solidFill>
                  <a:srgbClr val="2E1F63"/>
                </a:solidFill>
                <a:latin typeface="GTAmerica-Md"/>
                <a:cs typeface="GTAmerica-Md"/>
              </a:rPr>
              <a:t> </a:t>
            </a:r>
            <a:r>
              <a:rPr sz="2000" dirty="0">
                <a:solidFill>
                  <a:srgbClr val="2E1F63"/>
                </a:solidFill>
                <a:latin typeface="GTAmerica-Md"/>
                <a:cs typeface="GTAmerica-Md"/>
              </a:rPr>
              <a:t>you</a:t>
            </a:r>
            <a:r>
              <a:rPr sz="2000" spc="-15" dirty="0">
                <a:solidFill>
                  <a:srgbClr val="2E1F63"/>
                </a:solidFill>
                <a:latin typeface="GTAmerica-Md"/>
                <a:cs typeface="GTAmerica-Md"/>
              </a:rPr>
              <a:t> </a:t>
            </a:r>
            <a:r>
              <a:rPr sz="2000" dirty="0">
                <a:solidFill>
                  <a:srgbClr val="2E1F63"/>
                </a:solidFill>
                <a:latin typeface="GTAmerica-Md"/>
                <a:cs typeface="GTAmerica-Md"/>
              </a:rPr>
              <a:t>want</a:t>
            </a:r>
            <a:r>
              <a:rPr sz="2000" spc="-20" dirty="0">
                <a:solidFill>
                  <a:srgbClr val="2E1F63"/>
                </a:solidFill>
                <a:latin typeface="GTAmerica-Md"/>
                <a:cs typeface="GTAmerica-Md"/>
              </a:rPr>
              <a:t> </a:t>
            </a:r>
            <a:r>
              <a:rPr sz="2000" dirty="0">
                <a:solidFill>
                  <a:srgbClr val="2E1F63"/>
                </a:solidFill>
                <a:latin typeface="GTAmerica-Md"/>
                <a:cs typeface="GTAmerica-Md"/>
              </a:rPr>
              <a:t>to</a:t>
            </a:r>
            <a:r>
              <a:rPr sz="2000" spc="-15" dirty="0">
                <a:solidFill>
                  <a:srgbClr val="2E1F63"/>
                </a:solidFill>
                <a:latin typeface="GTAmerica-Md"/>
                <a:cs typeface="GTAmerica-Md"/>
              </a:rPr>
              <a:t> </a:t>
            </a:r>
            <a:r>
              <a:rPr sz="2000" spc="-20" dirty="0">
                <a:solidFill>
                  <a:srgbClr val="2E1F63"/>
                </a:solidFill>
                <a:latin typeface="GTAmerica-Md"/>
                <a:cs typeface="GTAmerica-Md"/>
              </a:rPr>
              <a:t>steal</a:t>
            </a:r>
            <a:r>
              <a:rPr lang="en-US" sz="2000" dirty="0">
                <a:latin typeface="GTAmerica-Md"/>
                <a:cs typeface="GTAmerica-Md"/>
              </a:rPr>
              <a:t> </a:t>
            </a:r>
            <a:r>
              <a:rPr sz="2000" spc="-10" dirty="0">
                <a:solidFill>
                  <a:srgbClr val="2E1F63"/>
                </a:solidFill>
                <a:latin typeface="GTAmerica-Md"/>
                <a:cs typeface="GTAmerica-Md"/>
              </a:rPr>
              <a:t>as-</a:t>
            </a:r>
            <a:r>
              <a:rPr sz="2000" dirty="0">
                <a:solidFill>
                  <a:srgbClr val="2E1F63"/>
                </a:solidFill>
                <a:latin typeface="GTAmerica-Md"/>
                <a:cs typeface="GTAmerica-Md"/>
              </a:rPr>
              <a:t>is,</a:t>
            </a:r>
            <a:r>
              <a:rPr sz="2000" spc="-20" dirty="0">
                <a:solidFill>
                  <a:srgbClr val="2E1F63"/>
                </a:solidFill>
                <a:latin typeface="GTAmerica-Md"/>
                <a:cs typeface="GTAmerica-Md"/>
              </a:rPr>
              <a:t> </a:t>
            </a:r>
            <a:r>
              <a:rPr sz="2000" dirty="0">
                <a:solidFill>
                  <a:srgbClr val="2E1F63"/>
                </a:solidFill>
                <a:latin typeface="GTAmerica-Md"/>
                <a:cs typeface="GTAmerica-Md"/>
              </a:rPr>
              <a:t>edit</a:t>
            </a:r>
            <a:r>
              <a:rPr sz="2000" spc="-10" dirty="0">
                <a:solidFill>
                  <a:srgbClr val="2E1F63"/>
                </a:solidFill>
                <a:latin typeface="GTAmerica-Md"/>
                <a:cs typeface="GTAmerica-Md"/>
              </a:rPr>
              <a:t> </a:t>
            </a:r>
            <a:r>
              <a:rPr sz="2000" dirty="0">
                <a:solidFill>
                  <a:srgbClr val="2E1F63"/>
                </a:solidFill>
                <a:latin typeface="GTAmerica-Md"/>
                <a:cs typeface="GTAmerica-Md"/>
              </a:rPr>
              <a:t>slightly</a:t>
            </a:r>
            <a:r>
              <a:rPr sz="2000" spc="-10" dirty="0">
                <a:solidFill>
                  <a:srgbClr val="2E1F63"/>
                </a:solidFill>
                <a:latin typeface="GTAmerica-Md"/>
                <a:cs typeface="GTAmerica-Md"/>
              </a:rPr>
              <a:t> </a:t>
            </a:r>
            <a:r>
              <a:rPr sz="2000" dirty="0">
                <a:solidFill>
                  <a:srgbClr val="2E1F63"/>
                </a:solidFill>
                <a:latin typeface="GTAmerica-Md"/>
                <a:cs typeface="GTAmerica-Md"/>
              </a:rPr>
              <a:t>to</a:t>
            </a:r>
            <a:r>
              <a:rPr sz="2000" spc="-10" dirty="0">
                <a:solidFill>
                  <a:srgbClr val="2E1F63"/>
                </a:solidFill>
                <a:latin typeface="GTAmerica-Md"/>
                <a:cs typeface="GTAmerica-Md"/>
              </a:rPr>
              <a:t> </a:t>
            </a:r>
            <a:r>
              <a:rPr sz="2000" dirty="0">
                <a:solidFill>
                  <a:srgbClr val="2E1F63"/>
                </a:solidFill>
                <a:latin typeface="GTAmerica-Md"/>
                <a:cs typeface="GTAmerica-Md"/>
              </a:rPr>
              <a:t>fit</a:t>
            </a:r>
            <a:r>
              <a:rPr sz="2000" spc="-5" dirty="0">
                <a:solidFill>
                  <a:srgbClr val="2E1F63"/>
                </a:solidFill>
                <a:latin typeface="GTAmerica-Md"/>
                <a:cs typeface="GTAmerica-Md"/>
              </a:rPr>
              <a:t> </a:t>
            </a:r>
            <a:r>
              <a:rPr sz="2000" spc="-20" dirty="0">
                <a:solidFill>
                  <a:srgbClr val="2E1F63"/>
                </a:solidFill>
                <a:latin typeface="GTAmerica-Md"/>
                <a:cs typeface="GTAmerica-Md"/>
              </a:rPr>
              <a:t>your </a:t>
            </a:r>
            <a:r>
              <a:rPr sz="2000" spc="-10" dirty="0">
                <a:solidFill>
                  <a:srgbClr val="2E1F63"/>
                </a:solidFill>
                <a:latin typeface="GTAmerica-Md"/>
                <a:cs typeface="GTAmerica-Md"/>
              </a:rPr>
              <a:t>organization’s</a:t>
            </a:r>
            <a:r>
              <a:rPr sz="2000" spc="-35" dirty="0">
                <a:solidFill>
                  <a:srgbClr val="2E1F63"/>
                </a:solidFill>
                <a:latin typeface="GTAmerica-Md"/>
                <a:cs typeface="GTAmerica-Md"/>
              </a:rPr>
              <a:t> </a:t>
            </a:r>
            <a:r>
              <a:rPr sz="2000" dirty="0">
                <a:solidFill>
                  <a:srgbClr val="2E1F63"/>
                </a:solidFill>
                <a:latin typeface="GTAmerica-Md"/>
                <a:cs typeface="GTAmerica-Md"/>
              </a:rPr>
              <a:t>needs,</a:t>
            </a:r>
            <a:r>
              <a:rPr sz="2000" spc="-25" dirty="0">
                <a:solidFill>
                  <a:srgbClr val="2E1F63"/>
                </a:solidFill>
                <a:latin typeface="GTAmerica-Md"/>
                <a:cs typeface="GTAmerica-Md"/>
              </a:rPr>
              <a:t> </a:t>
            </a:r>
            <a:r>
              <a:rPr sz="2000" dirty="0">
                <a:solidFill>
                  <a:srgbClr val="2E1F63"/>
                </a:solidFill>
                <a:latin typeface="GTAmerica-Md"/>
                <a:cs typeface="GTAmerica-Md"/>
              </a:rPr>
              <a:t>or</a:t>
            </a:r>
            <a:r>
              <a:rPr sz="2000" spc="-25" dirty="0">
                <a:solidFill>
                  <a:srgbClr val="2E1F63"/>
                </a:solidFill>
                <a:latin typeface="GTAmerica-Md"/>
                <a:cs typeface="GTAmerica-Md"/>
              </a:rPr>
              <a:t> </a:t>
            </a:r>
            <a:r>
              <a:rPr sz="2000" dirty="0">
                <a:solidFill>
                  <a:srgbClr val="2E1F63"/>
                </a:solidFill>
                <a:latin typeface="GTAmerica-Md"/>
                <a:cs typeface="GTAmerica-Md"/>
              </a:rPr>
              <a:t>use</a:t>
            </a:r>
            <a:r>
              <a:rPr sz="2000" spc="-25" dirty="0">
                <a:solidFill>
                  <a:srgbClr val="2E1F63"/>
                </a:solidFill>
                <a:latin typeface="GTAmerica-Md"/>
                <a:cs typeface="GTAmerica-Md"/>
              </a:rPr>
              <a:t> as </a:t>
            </a:r>
            <a:r>
              <a:rPr sz="2000" dirty="0">
                <a:solidFill>
                  <a:srgbClr val="2E1F63"/>
                </a:solidFill>
                <a:latin typeface="GTAmerica-Md"/>
                <a:cs typeface="GTAmerica-Md"/>
              </a:rPr>
              <a:t>inspiration,</a:t>
            </a:r>
            <a:r>
              <a:rPr sz="2000" spc="-40" dirty="0">
                <a:solidFill>
                  <a:srgbClr val="2E1F63"/>
                </a:solidFill>
                <a:latin typeface="GTAmerica-Md"/>
                <a:cs typeface="GTAmerica-Md"/>
              </a:rPr>
              <a:t> </a:t>
            </a:r>
            <a:r>
              <a:rPr sz="2000" dirty="0">
                <a:solidFill>
                  <a:srgbClr val="2E1F63"/>
                </a:solidFill>
                <a:latin typeface="GTAmerica-Md"/>
                <a:cs typeface="GTAmerica-Md"/>
              </a:rPr>
              <a:t>these</a:t>
            </a:r>
            <a:r>
              <a:rPr sz="2000" spc="-25" dirty="0">
                <a:solidFill>
                  <a:srgbClr val="2E1F63"/>
                </a:solidFill>
                <a:latin typeface="GTAmerica-Md"/>
                <a:cs typeface="GTAmerica-Md"/>
              </a:rPr>
              <a:t> </a:t>
            </a:r>
            <a:r>
              <a:rPr sz="2000" dirty="0">
                <a:solidFill>
                  <a:srgbClr val="2E1F63"/>
                </a:solidFill>
                <a:latin typeface="GTAmerica-Md"/>
                <a:cs typeface="GTAmerica-Md"/>
              </a:rPr>
              <a:t>messages</a:t>
            </a:r>
            <a:endParaRPr sz="2000" dirty="0">
              <a:latin typeface="GTAmerica-Md"/>
              <a:cs typeface="GTAmerica-Md"/>
            </a:endParaRPr>
          </a:p>
        </p:txBody>
      </p:sp>
      <p:sp>
        <p:nvSpPr>
          <p:cNvPr id="4" name="object 4"/>
          <p:cNvSpPr txBox="1"/>
          <p:nvPr/>
        </p:nvSpPr>
        <p:spPr>
          <a:xfrm>
            <a:off x="6248400" y="2209799"/>
            <a:ext cx="5410200" cy="2235612"/>
          </a:xfrm>
          <a:prstGeom prst="rect">
            <a:avLst/>
          </a:prstGeom>
        </p:spPr>
        <p:txBody>
          <a:bodyPr vert="horz" wrap="square" lIns="0" tIns="22860" rIns="0" bIns="0" rtlCol="0">
            <a:spAutoFit/>
          </a:bodyPr>
          <a:lstStyle/>
          <a:p>
            <a:pPr marL="12700" marR="191770">
              <a:lnSpc>
                <a:spcPts val="1900"/>
              </a:lnSpc>
              <a:spcBef>
                <a:spcPts val="180"/>
              </a:spcBef>
            </a:pPr>
            <a:r>
              <a:rPr lang="en-US" sz="2000" spc="-25" dirty="0">
                <a:solidFill>
                  <a:srgbClr val="2E1F63"/>
                </a:solidFill>
                <a:latin typeface="GTAmerica-Md"/>
                <a:cs typeface="GTAmerica-Md"/>
              </a:rPr>
              <a:t>are  </a:t>
            </a:r>
            <a:r>
              <a:rPr sz="2000" dirty="0">
                <a:solidFill>
                  <a:srgbClr val="2E1F63"/>
                </a:solidFill>
                <a:latin typeface="GTAmerica-Md"/>
                <a:cs typeface="GTAmerica-Md"/>
              </a:rPr>
              <a:t>meant</a:t>
            </a:r>
            <a:r>
              <a:rPr sz="2000" spc="-25" dirty="0">
                <a:solidFill>
                  <a:srgbClr val="2E1F63"/>
                </a:solidFill>
                <a:latin typeface="GTAmerica-Md"/>
                <a:cs typeface="GTAmerica-Md"/>
              </a:rPr>
              <a:t> </a:t>
            </a:r>
            <a:r>
              <a:rPr sz="2000" dirty="0">
                <a:solidFill>
                  <a:srgbClr val="2E1F63"/>
                </a:solidFill>
                <a:latin typeface="GTAmerica-Md"/>
                <a:cs typeface="GTAmerica-Md"/>
              </a:rPr>
              <a:t>for</a:t>
            </a:r>
            <a:r>
              <a:rPr sz="2000" spc="-20" dirty="0">
                <a:solidFill>
                  <a:srgbClr val="2E1F63"/>
                </a:solidFill>
                <a:latin typeface="GTAmerica-Md"/>
                <a:cs typeface="GTAmerica-Md"/>
              </a:rPr>
              <a:t> </a:t>
            </a:r>
            <a:r>
              <a:rPr sz="2000" dirty="0">
                <a:solidFill>
                  <a:srgbClr val="2E1F63"/>
                </a:solidFill>
                <a:latin typeface="GTAmerica-Md"/>
                <a:cs typeface="GTAmerica-Md"/>
              </a:rPr>
              <a:t>you</a:t>
            </a:r>
            <a:r>
              <a:rPr sz="2000" spc="-25" dirty="0">
                <a:solidFill>
                  <a:srgbClr val="2E1F63"/>
                </a:solidFill>
                <a:latin typeface="GTAmerica-Md"/>
                <a:cs typeface="GTAmerica-Md"/>
              </a:rPr>
              <a:t> </a:t>
            </a:r>
            <a:r>
              <a:rPr sz="2000" dirty="0">
                <a:solidFill>
                  <a:srgbClr val="2E1F63"/>
                </a:solidFill>
                <a:latin typeface="GTAmerica-Md"/>
                <a:cs typeface="GTAmerica-Md"/>
              </a:rPr>
              <a:t>to</a:t>
            </a:r>
            <a:r>
              <a:rPr sz="2000" spc="-20" dirty="0">
                <a:solidFill>
                  <a:srgbClr val="2E1F63"/>
                </a:solidFill>
                <a:latin typeface="GTAmerica-Md"/>
                <a:cs typeface="GTAmerica-Md"/>
              </a:rPr>
              <a:t> </a:t>
            </a:r>
            <a:r>
              <a:rPr sz="2000" dirty="0">
                <a:solidFill>
                  <a:srgbClr val="2E1F63"/>
                </a:solidFill>
                <a:latin typeface="GTAmerica-Md"/>
                <a:cs typeface="GTAmerica-Md"/>
              </a:rPr>
              <a:t>take.</a:t>
            </a:r>
            <a:r>
              <a:rPr sz="2000" spc="-25" dirty="0">
                <a:solidFill>
                  <a:srgbClr val="2E1F63"/>
                </a:solidFill>
                <a:latin typeface="GTAmerica-Md"/>
                <a:cs typeface="GTAmerica-Md"/>
              </a:rPr>
              <a:t> </a:t>
            </a:r>
            <a:r>
              <a:rPr sz="2000" dirty="0">
                <a:solidFill>
                  <a:srgbClr val="2E1F63"/>
                </a:solidFill>
                <a:latin typeface="GTAmerica-Md"/>
                <a:cs typeface="GTAmerica-Md"/>
              </a:rPr>
              <a:t>Our</a:t>
            </a:r>
            <a:r>
              <a:rPr sz="2000" spc="-20" dirty="0">
                <a:solidFill>
                  <a:srgbClr val="2E1F63"/>
                </a:solidFill>
                <a:latin typeface="GTAmerica-Md"/>
                <a:cs typeface="GTAmerica-Md"/>
              </a:rPr>
              <a:t> only </a:t>
            </a:r>
            <a:r>
              <a:rPr sz="2000" dirty="0">
                <a:solidFill>
                  <a:srgbClr val="2E1F63"/>
                </a:solidFill>
                <a:latin typeface="GTAmerica-Md"/>
                <a:cs typeface="GTAmerica-Md"/>
              </a:rPr>
              <a:t>ask</a:t>
            </a:r>
            <a:r>
              <a:rPr sz="2000" spc="-15" dirty="0">
                <a:solidFill>
                  <a:srgbClr val="2E1F63"/>
                </a:solidFill>
                <a:latin typeface="GTAmerica-Md"/>
                <a:cs typeface="GTAmerica-Md"/>
              </a:rPr>
              <a:t> </a:t>
            </a:r>
            <a:r>
              <a:rPr sz="2000" dirty="0">
                <a:solidFill>
                  <a:srgbClr val="2E1F63"/>
                </a:solidFill>
                <a:latin typeface="GTAmerica-Md"/>
                <a:cs typeface="GTAmerica-Md"/>
              </a:rPr>
              <a:t>is</a:t>
            </a:r>
            <a:r>
              <a:rPr sz="2000" spc="-10" dirty="0">
                <a:solidFill>
                  <a:srgbClr val="2E1F63"/>
                </a:solidFill>
                <a:latin typeface="GTAmerica-Md"/>
                <a:cs typeface="GTAmerica-Md"/>
              </a:rPr>
              <a:t> </a:t>
            </a:r>
            <a:r>
              <a:rPr sz="2000" dirty="0">
                <a:solidFill>
                  <a:srgbClr val="2E1F63"/>
                </a:solidFill>
                <a:latin typeface="GTAmerica-Md"/>
                <a:cs typeface="GTAmerica-Md"/>
              </a:rPr>
              <a:t>that</a:t>
            </a:r>
            <a:r>
              <a:rPr sz="2000" spc="-10" dirty="0">
                <a:solidFill>
                  <a:srgbClr val="2E1F63"/>
                </a:solidFill>
                <a:latin typeface="GTAmerica-Md"/>
                <a:cs typeface="GTAmerica-Md"/>
              </a:rPr>
              <a:t> </a:t>
            </a:r>
            <a:r>
              <a:rPr sz="2000" dirty="0">
                <a:solidFill>
                  <a:srgbClr val="2E1F63"/>
                </a:solidFill>
                <a:latin typeface="GTAmerica-Md"/>
                <a:cs typeface="GTAmerica-Md"/>
              </a:rPr>
              <a:t>you</a:t>
            </a:r>
            <a:r>
              <a:rPr sz="2000" spc="-15" dirty="0">
                <a:solidFill>
                  <a:srgbClr val="2E1F63"/>
                </a:solidFill>
                <a:latin typeface="GTAmerica-Md"/>
                <a:cs typeface="GTAmerica-Md"/>
              </a:rPr>
              <a:t> </a:t>
            </a:r>
            <a:r>
              <a:rPr sz="2000" dirty="0">
                <a:solidFill>
                  <a:srgbClr val="2E1F63"/>
                </a:solidFill>
                <a:latin typeface="GTAmerica-Md"/>
                <a:cs typeface="GTAmerica-Md"/>
              </a:rPr>
              <a:t>take</a:t>
            </a:r>
            <a:r>
              <a:rPr sz="2000" spc="-10" dirty="0">
                <a:solidFill>
                  <a:srgbClr val="2E1F63"/>
                </a:solidFill>
                <a:latin typeface="GTAmerica-Md"/>
                <a:cs typeface="GTAmerica-Md"/>
              </a:rPr>
              <a:t> </a:t>
            </a:r>
            <a:r>
              <a:rPr sz="2000" dirty="0">
                <a:solidFill>
                  <a:srgbClr val="2E1F63"/>
                </a:solidFill>
                <a:latin typeface="GTAmerica-Md"/>
                <a:cs typeface="GTAmerica-Md"/>
              </a:rPr>
              <a:t>the</a:t>
            </a:r>
            <a:r>
              <a:rPr sz="2000" spc="-10" dirty="0">
                <a:solidFill>
                  <a:srgbClr val="2E1F63"/>
                </a:solidFill>
                <a:latin typeface="GTAmerica-Md"/>
                <a:cs typeface="GTAmerica-Md"/>
              </a:rPr>
              <a:t> </a:t>
            </a:r>
            <a:r>
              <a:rPr sz="2000" spc="-20" dirty="0">
                <a:solidFill>
                  <a:srgbClr val="2E1F63"/>
                </a:solidFill>
                <a:latin typeface="GTAmerica-Md"/>
                <a:cs typeface="GTAmerica-Md"/>
              </a:rPr>
              <a:t>time</a:t>
            </a:r>
            <a:r>
              <a:rPr lang="en-US" sz="2000" spc="-20" dirty="0">
                <a:latin typeface="GTAmerica-Md"/>
                <a:cs typeface="GTAmerica-Md"/>
              </a:rPr>
              <a:t> </a:t>
            </a:r>
            <a:r>
              <a:rPr sz="2000" dirty="0">
                <a:solidFill>
                  <a:srgbClr val="2E1F63"/>
                </a:solidFill>
                <a:latin typeface="GTAmerica-Md"/>
                <a:cs typeface="GTAmerica-Md"/>
              </a:rPr>
              <a:t>to</a:t>
            </a:r>
            <a:r>
              <a:rPr sz="2000" spc="-15" dirty="0">
                <a:solidFill>
                  <a:srgbClr val="2E1F63"/>
                </a:solidFill>
                <a:latin typeface="GTAmerica-Md"/>
                <a:cs typeface="GTAmerica-Md"/>
              </a:rPr>
              <a:t> </a:t>
            </a:r>
            <a:r>
              <a:rPr sz="2000" dirty="0">
                <a:solidFill>
                  <a:srgbClr val="2E1F63"/>
                </a:solidFill>
                <a:latin typeface="GTAmerica-Md"/>
                <a:cs typeface="GTAmerica-Md"/>
              </a:rPr>
              <a:t>really</a:t>
            </a:r>
            <a:r>
              <a:rPr sz="2000" spc="-10" dirty="0">
                <a:solidFill>
                  <a:srgbClr val="2E1F63"/>
                </a:solidFill>
                <a:latin typeface="GTAmerica-Md"/>
                <a:cs typeface="GTAmerica-Md"/>
              </a:rPr>
              <a:t> </a:t>
            </a:r>
            <a:r>
              <a:rPr sz="2000" dirty="0">
                <a:solidFill>
                  <a:srgbClr val="2E1F63"/>
                </a:solidFill>
                <a:latin typeface="GTAmerica-Md"/>
                <a:cs typeface="GTAmerica-Md"/>
              </a:rPr>
              <a:t>understand</a:t>
            </a:r>
            <a:r>
              <a:rPr sz="2000" spc="-15" dirty="0">
                <a:solidFill>
                  <a:srgbClr val="2E1F63"/>
                </a:solidFill>
                <a:latin typeface="GTAmerica-Md"/>
                <a:cs typeface="GTAmerica-Md"/>
              </a:rPr>
              <a:t> </a:t>
            </a:r>
            <a:r>
              <a:rPr sz="2000" dirty="0">
                <a:solidFill>
                  <a:srgbClr val="2E1F63"/>
                </a:solidFill>
                <a:latin typeface="GTAmerica-Md"/>
                <a:cs typeface="GTAmerica-Md"/>
              </a:rPr>
              <a:t>how</a:t>
            </a:r>
            <a:r>
              <a:rPr sz="2000" spc="-10" dirty="0">
                <a:solidFill>
                  <a:srgbClr val="2E1F63"/>
                </a:solidFill>
                <a:latin typeface="GTAmerica-Md"/>
                <a:cs typeface="GTAmerica-Md"/>
              </a:rPr>
              <a:t> </a:t>
            </a:r>
            <a:r>
              <a:rPr sz="2000" spc="-25" dirty="0">
                <a:solidFill>
                  <a:srgbClr val="2E1F63"/>
                </a:solidFill>
                <a:latin typeface="GTAmerica-Md"/>
                <a:cs typeface="GTAmerica-Md"/>
              </a:rPr>
              <a:t>the</a:t>
            </a:r>
            <a:endParaRPr sz="2000" dirty="0">
              <a:latin typeface="GTAmerica-Md"/>
              <a:cs typeface="GTAmerica-Md"/>
            </a:endParaRPr>
          </a:p>
          <a:p>
            <a:pPr marL="12700" marR="122555">
              <a:lnSpc>
                <a:spcPts val="1900"/>
              </a:lnSpc>
              <a:spcBef>
                <a:spcPts val="70"/>
              </a:spcBef>
            </a:pPr>
            <a:r>
              <a:rPr sz="2000" dirty="0">
                <a:solidFill>
                  <a:srgbClr val="2E1F63"/>
                </a:solidFill>
                <a:latin typeface="GTAmerica-Md"/>
                <a:cs typeface="GTAmerica-Md"/>
              </a:rPr>
              <a:t>five</a:t>
            </a:r>
            <a:r>
              <a:rPr sz="2000" spc="-20" dirty="0">
                <a:solidFill>
                  <a:srgbClr val="2E1F63"/>
                </a:solidFill>
                <a:latin typeface="GTAmerica-Md"/>
                <a:cs typeface="GTAmerica-Md"/>
              </a:rPr>
              <a:t> </a:t>
            </a:r>
            <a:r>
              <a:rPr sz="2000" dirty="0">
                <a:solidFill>
                  <a:srgbClr val="2E1F63"/>
                </a:solidFill>
                <a:latin typeface="GTAmerica-Md"/>
                <a:cs typeface="GTAmerica-Md"/>
              </a:rPr>
              <a:t>messaging</a:t>
            </a:r>
            <a:r>
              <a:rPr sz="2000" spc="-20" dirty="0">
                <a:solidFill>
                  <a:srgbClr val="2E1F63"/>
                </a:solidFill>
                <a:latin typeface="GTAmerica-Md"/>
                <a:cs typeface="GTAmerica-Md"/>
              </a:rPr>
              <a:t> </a:t>
            </a:r>
            <a:r>
              <a:rPr sz="2000" dirty="0">
                <a:solidFill>
                  <a:srgbClr val="2E1F63"/>
                </a:solidFill>
                <a:latin typeface="GTAmerica-Md"/>
                <a:cs typeface="GTAmerica-Md"/>
              </a:rPr>
              <a:t>principles</a:t>
            </a:r>
            <a:r>
              <a:rPr sz="2000" spc="-15" dirty="0">
                <a:solidFill>
                  <a:srgbClr val="2E1F63"/>
                </a:solidFill>
                <a:latin typeface="GTAmerica-Md"/>
                <a:cs typeface="GTAmerica-Md"/>
              </a:rPr>
              <a:t> </a:t>
            </a:r>
            <a:r>
              <a:rPr sz="2000" spc="-20" dirty="0">
                <a:solidFill>
                  <a:srgbClr val="2E1F63"/>
                </a:solidFill>
                <a:latin typeface="GTAmerica-Md"/>
                <a:cs typeface="GTAmerica-Md"/>
              </a:rPr>
              <a:t>come </a:t>
            </a:r>
            <a:r>
              <a:rPr sz="2000" dirty="0">
                <a:solidFill>
                  <a:srgbClr val="2E1F63"/>
                </a:solidFill>
                <a:latin typeface="GTAmerica-Md"/>
                <a:cs typeface="GTAmerica-Md"/>
              </a:rPr>
              <a:t>into</a:t>
            </a:r>
            <a:r>
              <a:rPr sz="2000" spc="-15" dirty="0">
                <a:solidFill>
                  <a:srgbClr val="2E1F63"/>
                </a:solidFill>
                <a:latin typeface="GTAmerica-Md"/>
                <a:cs typeface="GTAmerica-Md"/>
              </a:rPr>
              <a:t> </a:t>
            </a:r>
            <a:r>
              <a:rPr sz="2000" dirty="0">
                <a:solidFill>
                  <a:srgbClr val="2E1F63"/>
                </a:solidFill>
                <a:latin typeface="GTAmerica-Md"/>
                <a:cs typeface="GTAmerica-Md"/>
              </a:rPr>
              <a:t>play</a:t>
            </a:r>
            <a:r>
              <a:rPr sz="2000" spc="-15" dirty="0">
                <a:solidFill>
                  <a:srgbClr val="2E1F63"/>
                </a:solidFill>
                <a:latin typeface="GTAmerica-Md"/>
                <a:cs typeface="GTAmerica-Md"/>
              </a:rPr>
              <a:t> </a:t>
            </a:r>
            <a:r>
              <a:rPr sz="2000" dirty="0">
                <a:solidFill>
                  <a:srgbClr val="2E1F63"/>
                </a:solidFill>
                <a:latin typeface="GTAmerica-Md"/>
                <a:cs typeface="GTAmerica-Md"/>
              </a:rPr>
              <a:t>here</a:t>
            </a:r>
            <a:r>
              <a:rPr sz="2000" spc="-15" dirty="0">
                <a:solidFill>
                  <a:srgbClr val="2E1F63"/>
                </a:solidFill>
                <a:latin typeface="GTAmerica-Md"/>
                <a:cs typeface="GTAmerica-Md"/>
              </a:rPr>
              <a:t> </a:t>
            </a:r>
            <a:r>
              <a:rPr sz="2000" dirty="0">
                <a:solidFill>
                  <a:srgbClr val="2E1F63"/>
                </a:solidFill>
                <a:latin typeface="GTAmerica-Md"/>
                <a:cs typeface="GTAmerica-Md"/>
              </a:rPr>
              <a:t>in</a:t>
            </a:r>
            <a:r>
              <a:rPr sz="2000" spc="-15" dirty="0">
                <a:solidFill>
                  <a:srgbClr val="2E1F63"/>
                </a:solidFill>
                <a:latin typeface="GTAmerica-Md"/>
                <a:cs typeface="GTAmerica-Md"/>
              </a:rPr>
              <a:t> </a:t>
            </a:r>
            <a:r>
              <a:rPr sz="2000" dirty="0">
                <a:solidFill>
                  <a:srgbClr val="2E1F63"/>
                </a:solidFill>
                <a:latin typeface="GTAmerica-Md"/>
                <a:cs typeface="GTAmerica-Md"/>
              </a:rPr>
              <a:t>the</a:t>
            </a:r>
            <a:r>
              <a:rPr sz="2000" spc="-15" dirty="0">
                <a:solidFill>
                  <a:srgbClr val="2E1F63"/>
                </a:solidFill>
                <a:latin typeface="GTAmerica-Md"/>
                <a:cs typeface="GTAmerica-Md"/>
              </a:rPr>
              <a:t> </a:t>
            </a:r>
            <a:r>
              <a:rPr sz="2000" dirty="0">
                <a:solidFill>
                  <a:srgbClr val="2E1F63"/>
                </a:solidFill>
                <a:latin typeface="GTAmerica-Md"/>
                <a:cs typeface="GTAmerica-Md"/>
              </a:rPr>
              <a:t>words</a:t>
            </a:r>
            <a:r>
              <a:rPr sz="2000" spc="-10" dirty="0">
                <a:solidFill>
                  <a:srgbClr val="2E1F63"/>
                </a:solidFill>
                <a:latin typeface="GTAmerica-Md"/>
                <a:cs typeface="GTAmerica-Md"/>
              </a:rPr>
              <a:t> </a:t>
            </a:r>
            <a:r>
              <a:rPr sz="2000" spc="-20" dirty="0">
                <a:solidFill>
                  <a:srgbClr val="2E1F63"/>
                </a:solidFill>
                <a:latin typeface="GTAmerica-Md"/>
                <a:cs typeface="GTAmerica-Md"/>
              </a:rPr>
              <a:t>both </a:t>
            </a:r>
            <a:r>
              <a:rPr sz="2000" dirty="0">
                <a:solidFill>
                  <a:srgbClr val="2E1F63"/>
                </a:solidFill>
                <a:latin typeface="GTAmerica-Md"/>
                <a:cs typeface="GTAmerica-Md"/>
              </a:rPr>
              <a:t>present</a:t>
            </a:r>
            <a:r>
              <a:rPr sz="2000" spc="-25" dirty="0">
                <a:solidFill>
                  <a:srgbClr val="2E1F63"/>
                </a:solidFill>
                <a:latin typeface="GTAmerica-Md"/>
                <a:cs typeface="GTAmerica-Md"/>
              </a:rPr>
              <a:t> </a:t>
            </a:r>
            <a:r>
              <a:rPr sz="2000" dirty="0">
                <a:solidFill>
                  <a:srgbClr val="2E1F63"/>
                </a:solidFill>
                <a:latin typeface="GTAmerica-Md"/>
                <a:cs typeface="GTAmerica-Md"/>
              </a:rPr>
              <a:t>and</a:t>
            </a:r>
            <a:r>
              <a:rPr sz="2000" spc="-15" dirty="0">
                <a:solidFill>
                  <a:srgbClr val="2E1F63"/>
                </a:solidFill>
                <a:latin typeface="GTAmerica-Md"/>
                <a:cs typeface="GTAmerica-Md"/>
              </a:rPr>
              <a:t> </a:t>
            </a:r>
            <a:r>
              <a:rPr sz="2000" dirty="0">
                <a:solidFill>
                  <a:srgbClr val="2E1F63"/>
                </a:solidFill>
                <a:latin typeface="GTAmerica-Md"/>
                <a:cs typeface="GTAmerica-Md"/>
              </a:rPr>
              <a:t>absent.</a:t>
            </a:r>
            <a:r>
              <a:rPr sz="2000" spc="-15" dirty="0">
                <a:solidFill>
                  <a:srgbClr val="2E1F63"/>
                </a:solidFill>
                <a:latin typeface="GTAmerica-Md"/>
                <a:cs typeface="GTAmerica-Md"/>
              </a:rPr>
              <a:t> </a:t>
            </a:r>
            <a:r>
              <a:rPr sz="2000" dirty="0">
                <a:solidFill>
                  <a:srgbClr val="2E1F63"/>
                </a:solidFill>
                <a:latin typeface="GTAmerica-Md"/>
                <a:cs typeface="GTAmerica-Md"/>
              </a:rPr>
              <a:t>Our</a:t>
            </a:r>
            <a:r>
              <a:rPr sz="2000" spc="-15" dirty="0">
                <a:solidFill>
                  <a:srgbClr val="2E1F63"/>
                </a:solidFill>
                <a:latin typeface="GTAmerica-Md"/>
                <a:cs typeface="GTAmerica-Md"/>
              </a:rPr>
              <a:t> </a:t>
            </a:r>
            <a:r>
              <a:rPr sz="2000" spc="-20" dirty="0">
                <a:solidFill>
                  <a:srgbClr val="2E1F63"/>
                </a:solidFill>
                <a:latin typeface="GTAmerica-Md"/>
                <a:cs typeface="GTAmerica-Md"/>
              </a:rPr>
              <a:t>hope</a:t>
            </a:r>
            <a:r>
              <a:rPr sz="2000" spc="500" dirty="0">
                <a:solidFill>
                  <a:srgbClr val="2E1F63"/>
                </a:solidFill>
                <a:latin typeface="GTAmerica-Md"/>
                <a:cs typeface="GTAmerica-Md"/>
              </a:rPr>
              <a:t> </a:t>
            </a:r>
            <a:r>
              <a:rPr sz="2000" dirty="0">
                <a:solidFill>
                  <a:srgbClr val="2E1F63"/>
                </a:solidFill>
                <a:latin typeface="GTAmerica-Md"/>
                <a:cs typeface="GTAmerica-Md"/>
              </a:rPr>
              <a:t>is</a:t>
            </a:r>
            <a:r>
              <a:rPr sz="2000" spc="-15" dirty="0">
                <a:solidFill>
                  <a:srgbClr val="2E1F63"/>
                </a:solidFill>
                <a:latin typeface="GTAmerica-Md"/>
                <a:cs typeface="GTAmerica-Md"/>
              </a:rPr>
              <a:t> </a:t>
            </a:r>
            <a:r>
              <a:rPr sz="2000" dirty="0">
                <a:solidFill>
                  <a:srgbClr val="2E1F63"/>
                </a:solidFill>
                <a:latin typeface="GTAmerica-Md"/>
                <a:cs typeface="GTAmerica-Md"/>
              </a:rPr>
              <a:t>that</a:t>
            </a:r>
            <a:r>
              <a:rPr sz="2000" spc="-15" dirty="0">
                <a:solidFill>
                  <a:srgbClr val="2E1F63"/>
                </a:solidFill>
                <a:latin typeface="GTAmerica-Md"/>
                <a:cs typeface="GTAmerica-Md"/>
              </a:rPr>
              <a:t> </a:t>
            </a:r>
            <a:r>
              <a:rPr sz="2000" dirty="0">
                <a:solidFill>
                  <a:srgbClr val="2E1F63"/>
                </a:solidFill>
                <a:latin typeface="GTAmerica-Md"/>
                <a:cs typeface="GTAmerica-Md"/>
              </a:rPr>
              <a:t>these</a:t>
            </a:r>
            <a:r>
              <a:rPr sz="2000" spc="-15" dirty="0">
                <a:solidFill>
                  <a:srgbClr val="2E1F63"/>
                </a:solidFill>
                <a:latin typeface="GTAmerica-Md"/>
                <a:cs typeface="GTAmerica-Md"/>
              </a:rPr>
              <a:t> </a:t>
            </a:r>
            <a:r>
              <a:rPr sz="2000" dirty="0">
                <a:solidFill>
                  <a:srgbClr val="2E1F63"/>
                </a:solidFill>
                <a:latin typeface="GTAmerica-Md"/>
                <a:cs typeface="GTAmerica-Md"/>
              </a:rPr>
              <a:t>messages</a:t>
            </a:r>
            <a:r>
              <a:rPr sz="2000" spc="-15" dirty="0">
                <a:solidFill>
                  <a:srgbClr val="2E1F63"/>
                </a:solidFill>
                <a:latin typeface="GTAmerica-Md"/>
                <a:cs typeface="GTAmerica-Md"/>
              </a:rPr>
              <a:t> </a:t>
            </a:r>
            <a:r>
              <a:rPr sz="2000" dirty="0">
                <a:solidFill>
                  <a:srgbClr val="2E1F63"/>
                </a:solidFill>
                <a:latin typeface="GTAmerica-Md"/>
                <a:cs typeface="GTAmerica-Md"/>
              </a:rPr>
              <a:t>will</a:t>
            </a:r>
            <a:r>
              <a:rPr sz="2000" spc="-10" dirty="0">
                <a:solidFill>
                  <a:srgbClr val="2E1F63"/>
                </a:solidFill>
                <a:latin typeface="GTAmerica-Md"/>
                <a:cs typeface="GTAmerica-Md"/>
              </a:rPr>
              <a:t> </a:t>
            </a:r>
            <a:r>
              <a:rPr sz="2000" spc="-25" dirty="0">
                <a:solidFill>
                  <a:srgbClr val="2E1F63"/>
                </a:solidFill>
                <a:latin typeface="GTAmerica-Md"/>
                <a:cs typeface="GTAmerica-Md"/>
              </a:rPr>
              <a:t>be </a:t>
            </a:r>
            <a:r>
              <a:rPr sz="2000" dirty="0">
                <a:solidFill>
                  <a:srgbClr val="2E1F63"/>
                </a:solidFill>
                <a:latin typeface="GTAmerica-Md"/>
                <a:cs typeface="GTAmerica-Md"/>
              </a:rPr>
              <a:t>brought</a:t>
            </a:r>
            <a:r>
              <a:rPr sz="2000" spc="-20" dirty="0">
                <a:solidFill>
                  <a:srgbClr val="2E1F63"/>
                </a:solidFill>
                <a:latin typeface="GTAmerica-Md"/>
                <a:cs typeface="GTAmerica-Md"/>
              </a:rPr>
              <a:t> </a:t>
            </a:r>
            <a:r>
              <a:rPr sz="2000" dirty="0">
                <a:solidFill>
                  <a:srgbClr val="2E1F63"/>
                </a:solidFill>
                <a:latin typeface="GTAmerica-Md"/>
                <a:cs typeface="GTAmerica-Md"/>
              </a:rPr>
              <a:t>to</a:t>
            </a:r>
            <a:r>
              <a:rPr sz="2000" spc="-20" dirty="0">
                <a:solidFill>
                  <a:srgbClr val="2E1F63"/>
                </a:solidFill>
                <a:latin typeface="GTAmerica-Md"/>
                <a:cs typeface="GTAmerica-Md"/>
              </a:rPr>
              <a:t> </a:t>
            </a:r>
            <a:r>
              <a:rPr sz="2000" dirty="0">
                <a:solidFill>
                  <a:srgbClr val="2E1F63"/>
                </a:solidFill>
                <a:latin typeface="GTAmerica-Md"/>
                <a:cs typeface="GTAmerica-Md"/>
              </a:rPr>
              <a:t>life</a:t>
            </a:r>
            <a:r>
              <a:rPr sz="2000" spc="-20" dirty="0">
                <a:solidFill>
                  <a:srgbClr val="2E1F63"/>
                </a:solidFill>
                <a:latin typeface="GTAmerica-Md"/>
                <a:cs typeface="GTAmerica-Md"/>
              </a:rPr>
              <a:t> </a:t>
            </a:r>
            <a:r>
              <a:rPr sz="2000" dirty="0">
                <a:solidFill>
                  <a:srgbClr val="2E1F63"/>
                </a:solidFill>
                <a:latin typeface="GTAmerica-Md"/>
                <a:cs typeface="GTAmerica-Md"/>
              </a:rPr>
              <a:t>through</a:t>
            </a:r>
            <a:r>
              <a:rPr sz="2000" spc="-15" dirty="0">
                <a:solidFill>
                  <a:srgbClr val="2E1F63"/>
                </a:solidFill>
                <a:latin typeface="GTAmerica-Md"/>
                <a:cs typeface="GTAmerica-Md"/>
              </a:rPr>
              <a:t> </a:t>
            </a:r>
            <a:r>
              <a:rPr sz="2000" spc="-20" dirty="0">
                <a:solidFill>
                  <a:srgbClr val="2E1F63"/>
                </a:solidFill>
                <a:latin typeface="GTAmerica-Md"/>
                <a:cs typeface="GTAmerica-Md"/>
              </a:rPr>
              <a:t>your </a:t>
            </a:r>
            <a:r>
              <a:rPr sz="2000" spc="-10" dirty="0">
                <a:solidFill>
                  <a:srgbClr val="2E1F63"/>
                </a:solidFill>
                <a:latin typeface="GTAmerica-Md"/>
                <a:cs typeface="GTAmerica-Md"/>
              </a:rPr>
              <a:t>organization’s</a:t>
            </a:r>
            <a:r>
              <a:rPr sz="2000" spc="-80" dirty="0">
                <a:solidFill>
                  <a:srgbClr val="2E1F63"/>
                </a:solidFill>
                <a:latin typeface="GTAmerica-Md"/>
                <a:cs typeface="GTAmerica-Md"/>
              </a:rPr>
              <a:t> </a:t>
            </a:r>
            <a:r>
              <a:rPr sz="2000" spc="-10" dirty="0">
                <a:solidFill>
                  <a:srgbClr val="2E1F63"/>
                </a:solidFill>
                <a:latin typeface="GTAmerica-Md"/>
                <a:cs typeface="GTAmerica-Md"/>
              </a:rPr>
              <a:t>communications</a:t>
            </a:r>
            <a:r>
              <a:rPr lang="en-US" sz="2000" spc="-10" dirty="0">
                <a:latin typeface="GTAmerica-Md"/>
                <a:cs typeface="GTAmerica-Md"/>
              </a:rPr>
              <a:t> </a:t>
            </a:r>
            <a:r>
              <a:rPr sz="2000" dirty="0">
                <a:solidFill>
                  <a:srgbClr val="2E1F63"/>
                </a:solidFill>
                <a:latin typeface="GTAmerica-Md"/>
                <a:cs typeface="GTAmerica-Md"/>
              </a:rPr>
              <a:t>and</a:t>
            </a:r>
            <a:r>
              <a:rPr sz="2000" spc="-15" dirty="0">
                <a:solidFill>
                  <a:srgbClr val="2E1F63"/>
                </a:solidFill>
                <a:latin typeface="GTAmerica-Md"/>
                <a:cs typeface="GTAmerica-Md"/>
              </a:rPr>
              <a:t> </a:t>
            </a:r>
            <a:r>
              <a:rPr sz="2000" spc="-10" dirty="0">
                <a:solidFill>
                  <a:srgbClr val="2E1F63"/>
                </a:solidFill>
                <a:latin typeface="GTAmerica-Md"/>
                <a:cs typeface="GTAmerica-Md"/>
              </a:rPr>
              <a:t>ultimately,</a:t>
            </a:r>
            <a:r>
              <a:rPr sz="2000" dirty="0">
                <a:solidFill>
                  <a:srgbClr val="2E1F63"/>
                </a:solidFill>
                <a:latin typeface="GTAmerica-Md"/>
                <a:cs typeface="GTAmerica-Md"/>
              </a:rPr>
              <a:t> be</a:t>
            </a:r>
            <a:r>
              <a:rPr sz="2000" spc="-5" dirty="0">
                <a:solidFill>
                  <a:srgbClr val="2E1F63"/>
                </a:solidFill>
                <a:latin typeface="GTAmerica-Md"/>
                <a:cs typeface="GTAmerica-Md"/>
              </a:rPr>
              <a:t> </a:t>
            </a:r>
            <a:r>
              <a:rPr sz="2000" dirty="0">
                <a:solidFill>
                  <a:srgbClr val="2E1F63"/>
                </a:solidFill>
                <a:latin typeface="GTAmerica-Md"/>
                <a:cs typeface="GTAmerica-Md"/>
              </a:rPr>
              <a:t>used to </a:t>
            </a:r>
            <a:r>
              <a:rPr sz="2000" spc="-10" dirty="0">
                <a:solidFill>
                  <a:srgbClr val="2E1F63"/>
                </a:solidFill>
                <a:latin typeface="GTAmerica-Md"/>
                <a:cs typeface="GTAmerica-Md"/>
              </a:rPr>
              <a:t>better</a:t>
            </a:r>
            <a:r>
              <a:rPr lang="en-US" sz="2000" spc="-10" dirty="0">
                <a:latin typeface="GTAmerica-Md"/>
                <a:cs typeface="GTAmerica-Md"/>
              </a:rPr>
              <a:t> </a:t>
            </a:r>
            <a:r>
              <a:rPr sz="2000" dirty="0">
                <a:solidFill>
                  <a:srgbClr val="2E1F63"/>
                </a:solidFill>
                <a:latin typeface="GTAmerica-Md"/>
                <a:cs typeface="GTAmerica-Md"/>
              </a:rPr>
              <a:t>connect</a:t>
            </a:r>
            <a:r>
              <a:rPr sz="2000" spc="-5" dirty="0">
                <a:solidFill>
                  <a:srgbClr val="2E1F63"/>
                </a:solidFill>
                <a:latin typeface="GTAmerica-Md"/>
                <a:cs typeface="GTAmerica-Md"/>
              </a:rPr>
              <a:t> </a:t>
            </a:r>
            <a:r>
              <a:rPr sz="2000" dirty="0">
                <a:solidFill>
                  <a:srgbClr val="2E1F63"/>
                </a:solidFill>
                <a:latin typeface="GTAmerica-Md"/>
                <a:cs typeface="GTAmerica-Md"/>
              </a:rPr>
              <a:t>with the public </a:t>
            </a:r>
            <a:r>
              <a:rPr sz="2000" spc="-10" dirty="0">
                <a:solidFill>
                  <a:srgbClr val="2E1F63"/>
                </a:solidFill>
                <a:latin typeface="GTAmerica-Md"/>
                <a:cs typeface="GTAmerica-Md"/>
              </a:rPr>
              <a:t>about </a:t>
            </a:r>
            <a:r>
              <a:rPr sz="2000" dirty="0">
                <a:solidFill>
                  <a:srgbClr val="2E1F63"/>
                </a:solidFill>
                <a:latin typeface="GTAmerica-Md"/>
                <a:cs typeface="GTAmerica-Md"/>
              </a:rPr>
              <a:t>advance</a:t>
            </a:r>
            <a:r>
              <a:rPr sz="2000" spc="-15" dirty="0">
                <a:solidFill>
                  <a:srgbClr val="2E1F63"/>
                </a:solidFill>
                <a:latin typeface="GTAmerica-Md"/>
                <a:cs typeface="GTAmerica-Md"/>
              </a:rPr>
              <a:t> </a:t>
            </a:r>
            <a:r>
              <a:rPr sz="2000" dirty="0">
                <a:solidFill>
                  <a:srgbClr val="2E1F63"/>
                </a:solidFill>
                <a:latin typeface="GTAmerica-Md"/>
                <a:cs typeface="GTAmerica-Md"/>
              </a:rPr>
              <a:t>care</a:t>
            </a:r>
            <a:r>
              <a:rPr sz="2000" spc="-10" dirty="0">
                <a:solidFill>
                  <a:srgbClr val="2E1F63"/>
                </a:solidFill>
                <a:latin typeface="GTAmerica-Md"/>
                <a:cs typeface="GTAmerica-Md"/>
              </a:rPr>
              <a:t> </a:t>
            </a:r>
            <a:r>
              <a:rPr sz="2000" dirty="0">
                <a:solidFill>
                  <a:srgbClr val="2E1F63"/>
                </a:solidFill>
                <a:latin typeface="GTAmerica-Md"/>
                <a:cs typeface="GTAmerica-Md"/>
              </a:rPr>
              <a:t>planning,</a:t>
            </a:r>
            <a:r>
              <a:rPr sz="2000" spc="-10" dirty="0">
                <a:solidFill>
                  <a:srgbClr val="2E1F63"/>
                </a:solidFill>
                <a:latin typeface="GTAmerica-Md"/>
                <a:cs typeface="GTAmerica-Md"/>
              </a:rPr>
              <a:t> palliative </a:t>
            </a:r>
            <a:r>
              <a:rPr sz="2000" dirty="0">
                <a:solidFill>
                  <a:srgbClr val="2E1F63"/>
                </a:solidFill>
                <a:latin typeface="GTAmerica-Md"/>
                <a:cs typeface="GTAmerica-Md"/>
              </a:rPr>
              <a:t>care,</a:t>
            </a:r>
            <a:r>
              <a:rPr sz="2000" spc="-15" dirty="0">
                <a:solidFill>
                  <a:srgbClr val="2E1F63"/>
                </a:solidFill>
                <a:latin typeface="GTAmerica-Md"/>
                <a:cs typeface="GTAmerica-Md"/>
              </a:rPr>
              <a:t> </a:t>
            </a:r>
            <a:r>
              <a:rPr sz="2000" dirty="0">
                <a:solidFill>
                  <a:srgbClr val="2E1F63"/>
                </a:solidFill>
                <a:latin typeface="GTAmerica-Md"/>
                <a:cs typeface="GTAmerica-Md"/>
              </a:rPr>
              <a:t>or</a:t>
            </a:r>
            <a:r>
              <a:rPr sz="2000" spc="-10" dirty="0">
                <a:solidFill>
                  <a:srgbClr val="2E1F63"/>
                </a:solidFill>
                <a:latin typeface="GTAmerica-Md"/>
                <a:cs typeface="GTAmerica-Md"/>
              </a:rPr>
              <a:t> </a:t>
            </a:r>
            <a:r>
              <a:rPr sz="2000" dirty="0">
                <a:solidFill>
                  <a:srgbClr val="2E1F63"/>
                </a:solidFill>
                <a:latin typeface="GTAmerica-Md"/>
                <a:cs typeface="GTAmerica-Md"/>
              </a:rPr>
              <a:t>hospice</a:t>
            </a:r>
            <a:r>
              <a:rPr sz="2000" spc="-10" dirty="0">
                <a:solidFill>
                  <a:srgbClr val="2E1F63"/>
                </a:solidFill>
                <a:latin typeface="GTAmerica-Md"/>
                <a:cs typeface="GTAmerica-Md"/>
              </a:rPr>
              <a:t> services.</a:t>
            </a:r>
            <a:endParaRPr sz="2000" dirty="0">
              <a:latin typeface="GTAmerica-Md"/>
              <a:cs typeface="GTAmerica-Md"/>
            </a:endParaRPr>
          </a:p>
        </p:txBody>
      </p:sp>
      <p:sp>
        <p:nvSpPr>
          <p:cNvPr id="6" name="object 6"/>
          <p:cNvSpPr txBox="1">
            <a:spLocks noGrp="1"/>
          </p:cNvSpPr>
          <p:nvPr>
            <p:ph type="title"/>
          </p:nvPr>
        </p:nvSpPr>
        <p:spPr>
          <a:xfrm>
            <a:off x="787400" y="749856"/>
            <a:ext cx="6342743" cy="566822"/>
          </a:xfrm>
          <a:prstGeom prst="rect">
            <a:avLst/>
          </a:prstGeom>
        </p:spPr>
        <p:txBody>
          <a:bodyPr vert="horz" wrap="square" lIns="0" tIns="12700" rIns="0" bIns="0" rtlCol="0">
            <a:spAutoFit/>
          </a:bodyPr>
          <a:lstStyle/>
          <a:p>
            <a:pPr marL="12700">
              <a:lnSpc>
                <a:spcPct val="100000"/>
              </a:lnSpc>
              <a:spcBef>
                <a:spcPts val="100"/>
              </a:spcBef>
            </a:pPr>
            <a:r>
              <a:rPr dirty="0">
                <a:solidFill>
                  <a:srgbClr val="163B6A"/>
                </a:solidFill>
                <a:latin typeface="Helvetica" pitchFamily="2" charset="0"/>
              </a:rPr>
              <a:t>Steal</a:t>
            </a:r>
            <a:r>
              <a:rPr spc="-15" dirty="0">
                <a:solidFill>
                  <a:srgbClr val="163B6A"/>
                </a:solidFill>
                <a:latin typeface="Helvetica" pitchFamily="2" charset="0"/>
              </a:rPr>
              <a:t> </a:t>
            </a:r>
            <a:r>
              <a:rPr dirty="0">
                <a:solidFill>
                  <a:srgbClr val="163B6A"/>
                </a:solidFill>
                <a:latin typeface="Helvetica" pitchFamily="2" charset="0"/>
              </a:rPr>
              <a:t>These</a:t>
            </a:r>
            <a:r>
              <a:rPr spc="-15" dirty="0">
                <a:solidFill>
                  <a:srgbClr val="163B6A"/>
                </a:solidFill>
                <a:latin typeface="Helvetica" pitchFamily="2" charset="0"/>
              </a:rPr>
              <a:t> </a:t>
            </a:r>
            <a:r>
              <a:rPr spc="-10" dirty="0">
                <a:solidFill>
                  <a:srgbClr val="163B6A"/>
                </a:solidFill>
                <a:latin typeface="Helvetica" pitchFamily="2" charset="0"/>
              </a:rPr>
              <a:t>Messages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Teams&#10;&#10;Description automatically generated">
            <a:extLst>
              <a:ext uri="{FF2B5EF4-FFF2-40B4-BE49-F238E27FC236}">
                <a16:creationId xmlns:a16="http://schemas.microsoft.com/office/drawing/2014/main" id="{1D5EC404-C015-AA42-2A4E-CF9A3BBD8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46" y="0"/>
            <a:ext cx="11325653" cy="6921772"/>
          </a:xfrm>
          <a:prstGeom prst="rect">
            <a:avLst/>
          </a:prstGeom>
        </p:spPr>
      </p:pic>
    </p:spTree>
    <p:extLst>
      <p:ext uri="{BB962C8B-B14F-4D97-AF65-F5344CB8AC3E}">
        <p14:creationId xmlns:p14="http://schemas.microsoft.com/office/powerpoint/2010/main" val="3423593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care&#10;&#10;Description automatically generated">
            <a:extLst>
              <a:ext uri="{FF2B5EF4-FFF2-40B4-BE49-F238E27FC236}">
                <a16:creationId xmlns:a16="http://schemas.microsoft.com/office/drawing/2014/main" id="{A99936A6-F207-F71B-2704-952179662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247733"/>
          </a:xfrm>
          <a:prstGeom prst="rect">
            <a:avLst/>
          </a:prstGeom>
        </p:spPr>
      </p:pic>
    </p:spTree>
    <p:extLst>
      <p:ext uri="{BB962C8B-B14F-4D97-AF65-F5344CB8AC3E}">
        <p14:creationId xmlns:p14="http://schemas.microsoft.com/office/powerpoint/2010/main" val="74153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303B-A0E2-4843-996C-59F63C67D29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AF74FBD-2130-4CAD-9471-832D064BB5B9}"/>
              </a:ext>
            </a:extLst>
          </p:cNvPr>
          <p:cNvSpPr>
            <a:spLocks noGrp="1"/>
          </p:cNvSpPr>
          <p:nvPr>
            <p:ph idx="1"/>
          </p:nvPr>
        </p:nvSpPr>
        <p:spPr/>
        <p:txBody>
          <a:bodyPr/>
          <a:lstStyle/>
          <a:p>
            <a:pPr marL="0" indent="0">
              <a:buNone/>
            </a:pPr>
            <a:r>
              <a:rPr lang="en-US" sz="2800" dirty="0">
                <a:latin typeface="Helvetica"/>
                <a:cs typeface="Helvetica"/>
              </a:rPr>
              <a:t>By the end of the presentation, participants will be able to:</a:t>
            </a:r>
          </a:p>
          <a:p>
            <a:pPr marL="0" indent="0">
              <a:buNone/>
            </a:pPr>
            <a:endParaRPr lang="en-US" dirty="0">
              <a:latin typeface="Helvetica"/>
              <a:cs typeface="Helvetica"/>
            </a:endParaRPr>
          </a:p>
          <a:p>
            <a:pPr marL="0" indent="0">
              <a:buNone/>
            </a:pPr>
            <a:r>
              <a:rPr lang="en-US" sz="3200" dirty="0">
                <a:effectLst/>
                <a:latin typeface="OpenSans"/>
              </a:rPr>
              <a:t>1. Describe the 5 evidence-based messaging principles for serious illness.</a:t>
            </a:r>
            <a:br>
              <a:rPr lang="en-US" sz="3200" dirty="0">
                <a:effectLst/>
                <a:latin typeface="OpenSans"/>
              </a:rPr>
            </a:br>
            <a:r>
              <a:rPr lang="en-US" sz="3200" dirty="0">
                <a:effectLst/>
                <a:latin typeface="OpenSans"/>
              </a:rPr>
              <a:t>2. Discuss the online toolkit for serious illness messaging and how to use it.</a:t>
            </a:r>
            <a:br>
              <a:rPr lang="en-US" sz="3200" dirty="0">
                <a:effectLst/>
                <a:latin typeface="OpenSans"/>
              </a:rPr>
            </a:br>
            <a:r>
              <a:rPr lang="en-US" sz="3200" dirty="0">
                <a:effectLst/>
                <a:latin typeface="OpenSans"/>
              </a:rPr>
              <a:t>3. Give examples of how leading organizations have used the toolkit to improve their public education and messaging </a:t>
            </a:r>
            <a:endParaRPr lang="en-US" sz="3200" dirty="0">
              <a:effectLst/>
            </a:endParaRPr>
          </a:p>
          <a:p>
            <a:pPr marL="0" indent="0">
              <a:buNone/>
            </a:pPr>
            <a:endParaRPr lang="en-US" sz="2800" dirty="0">
              <a:latin typeface="Helvetica"/>
              <a:cs typeface="Helvetica"/>
            </a:endParaRPr>
          </a:p>
        </p:txBody>
      </p:sp>
      <p:sp>
        <p:nvSpPr>
          <p:cNvPr id="4" name="Slide Number Placeholder 3">
            <a:extLst>
              <a:ext uri="{FF2B5EF4-FFF2-40B4-BE49-F238E27FC236}">
                <a16:creationId xmlns:a16="http://schemas.microsoft.com/office/drawing/2014/main" id="{3F701606-4FBA-4560-8D5F-DAD7F939250F}"/>
              </a:ext>
            </a:extLst>
          </p:cNvPr>
          <p:cNvSpPr>
            <a:spLocks noGrp="1"/>
          </p:cNvSpPr>
          <p:nvPr>
            <p:ph type="sldNum" sz="quarter" idx="12"/>
          </p:nvPr>
        </p:nvSpPr>
        <p:spPr/>
        <p:txBody>
          <a:bodyPr/>
          <a:lstStyle/>
          <a:p>
            <a:fld id="{EDF46A70-916B-45B3-BB30-401516F379AF}" type="slidenum">
              <a:rPr lang="en-US" smtClean="0"/>
              <a:t>4</a:t>
            </a:fld>
            <a:endParaRPr lang="en-US" sz="1100"/>
          </a:p>
        </p:txBody>
      </p:sp>
    </p:spTree>
    <p:extLst>
      <p:ext uri="{BB962C8B-B14F-4D97-AF65-F5344CB8AC3E}">
        <p14:creationId xmlns:p14="http://schemas.microsoft.com/office/powerpoint/2010/main" val="3543578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0067-8885-09F6-C3EA-9833C63C3FD5}"/>
              </a:ext>
            </a:extLst>
          </p:cNvPr>
          <p:cNvSpPr>
            <a:spLocks noGrp="1"/>
          </p:cNvSpPr>
          <p:nvPr>
            <p:ph type="title"/>
          </p:nvPr>
        </p:nvSpPr>
        <p:spPr>
          <a:xfrm>
            <a:off x="838199" y="227477"/>
            <a:ext cx="11070771" cy="1325563"/>
          </a:xfrm>
        </p:spPr>
        <p:txBody>
          <a:bodyPr/>
          <a:lstStyle/>
          <a:p>
            <a:r>
              <a:rPr lang="en-US" dirty="0"/>
              <a:t>Leading organizations using principles</a:t>
            </a:r>
          </a:p>
        </p:txBody>
      </p:sp>
      <p:sp>
        <p:nvSpPr>
          <p:cNvPr id="6" name="Content Placeholder 5">
            <a:extLst>
              <a:ext uri="{FF2B5EF4-FFF2-40B4-BE49-F238E27FC236}">
                <a16:creationId xmlns:a16="http://schemas.microsoft.com/office/drawing/2014/main" id="{7E2D9432-3351-8D56-F740-5E7775F1CAAA}"/>
              </a:ext>
            </a:extLst>
          </p:cNvPr>
          <p:cNvSpPr>
            <a:spLocks noGrp="1"/>
          </p:cNvSpPr>
          <p:nvPr>
            <p:ph idx="1"/>
          </p:nvPr>
        </p:nvSpPr>
        <p:spPr/>
        <p:txBody>
          <a:bodyPr/>
          <a:lstStyle/>
          <a:p>
            <a:r>
              <a:rPr lang="en-US" dirty="0"/>
              <a:t>CAPC public website </a:t>
            </a:r>
            <a:r>
              <a:rPr lang="en-US" dirty="0">
                <a:hlinkClick r:id="rId2"/>
              </a:rPr>
              <a:t>www.GetPalliativeCare.org</a:t>
            </a:r>
            <a:endParaRPr lang="en-US" dirty="0"/>
          </a:p>
          <a:p>
            <a:r>
              <a:rPr lang="en-US" dirty="0"/>
              <a:t>The Conversation Project website </a:t>
            </a:r>
            <a:r>
              <a:rPr lang="en-US" dirty="0">
                <a:hlinkClick r:id="rId3"/>
              </a:rPr>
              <a:t>https://theconversationproject.org</a:t>
            </a:r>
            <a:r>
              <a:rPr lang="en-US" dirty="0"/>
              <a:t> </a:t>
            </a:r>
          </a:p>
          <a:p>
            <a:r>
              <a:rPr lang="en-US" sz="2800" spc="-10" dirty="0">
                <a:solidFill>
                  <a:srgbClr val="2E1F63"/>
                </a:solidFill>
                <a:latin typeface="Helvetica" pitchFamily="2" charset="0"/>
                <a:cs typeface="GTAmerica-Md"/>
              </a:rPr>
              <a:t>National Hospice and Palliative Care Organization updated public </a:t>
            </a:r>
            <a:r>
              <a:rPr lang="en-US" sz="2800" spc="-10" dirty="0">
                <a:solidFill>
                  <a:schemeClr val="tx1">
                    <a:lumMod val="60000"/>
                    <a:lumOff val="40000"/>
                  </a:schemeClr>
                </a:solidFill>
                <a:latin typeface="Helvetica" pitchFamily="2" charset="0"/>
                <a:cs typeface="GTAmerica-Md"/>
                <a:hlinkClick r:id="rId4"/>
              </a:rPr>
              <a:t>www.CaringInfo.org</a:t>
            </a:r>
            <a:r>
              <a:rPr lang="en-US" sz="2800" spc="-10" dirty="0">
                <a:solidFill>
                  <a:schemeClr val="tx1">
                    <a:lumMod val="60000"/>
                    <a:lumOff val="40000"/>
                  </a:schemeClr>
                </a:solidFill>
                <a:latin typeface="Helvetica" pitchFamily="2" charset="0"/>
                <a:cs typeface="GTAmerica-Md"/>
              </a:rPr>
              <a:t> </a:t>
            </a:r>
            <a:r>
              <a:rPr lang="en-US" sz="2800" spc="-10" dirty="0">
                <a:solidFill>
                  <a:srgbClr val="2E1F63"/>
                </a:solidFill>
                <a:latin typeface="Helvetica" pitchFamily="2" charset="0"/>
                <a:cs typeface="GTAmerica-Md"/>
              </a:rPr>
              <a:t>website</a:t>
            </a:r>
          </a:p>
          <a:p>
            <a:pPr marL="812800" marR="5080" lvl="3" indent="-342900">
              <a:spcBef>
                <a:spcPts val="100"/>
              </a:spcBef>
            </a:pPr>
            <a:r>
              <a:rPr lang="en-US" sz="2600" spc="-10" dirty="0">
                <a:solidFill>
                  <a:srgbClr val="2E1F63"/>
                </a:solidFill>
                <a:latin typeface="Helvetica" pitchFamily="2" charset="0"/>
                <a:cs typeface="GTAmerica-Md"/>
              </a:rPr>
              <a:t>2022 avg monthly visitors +40%</a:t>
            </a:r>
          </a:p>
          <a:p>
            <a:pPr marL="812800" marR="5080" lvl="3" indent="-342900">
              <a:spcBef>
                <a:spcPts val="100"/>
              </a:spcBef>
            </a:pPr>
            <a:r>
              <a:rPr lang="en-US" sz="2800" spc="-10" dirty="0">
                <a:solidFill>
                  <a:srgbClr val="2E1F63"/>
                </a:solidFill>
                <a:latin typeface="Helvetica" pitchFamily="2" charset="0"/>
                <a:cs typeface="GTAmerica-Md"/>
              </a:rPr>
              <a:t>2023 traffic up +59%</a:t>
            </a:r>
          </a:p>
          <a:p>
            <a:r>
              <a:rPr lang="en-US" dirty="0">
                <a:hlinkClick r:id="rId5"/>
              </a:rPr>
              <a:t>WebMD info on palliative care</a:t>
            </a:r>
            <a:endParaRPr lang="en-US" dirty="0"/>
          </a:p>
        </p:txBody>
      </p:sp>
      <p:sp>
        <p:nvSpPr>
          <p:cNvPr id="5" name="Slide Number Placeholder 4">
            <a:extLst>
              <a:ext uri="{FF2B5EF4-FFF2-40B4-BE49-F238E27FC236}">
                <a16:creationId xmlns:a16="http://schemas.microsoft.com/office/drawing/2014/main" id="{6C9F6772-AA86-AF99-D714-0FD14BF4F728}"/>
              </a:ext>
            </a:extLst>
          </p:cNvPr>
          <p:cNvSpPr>
            <a:spLocks noGrp="1"/>
          </p:cNvSpPr>
          <p:nvPr>
            <p:ph type="sldNum" sz="quarter" idx="12"/>
          </p:nvPr>
        </p:nvSpPr>
        <p:spPr/>
        <p:txBody>
          <a:bodyPr/>
          <a:lstStyle/>
          <a:p>
            <a:fld id="{B6F15528-21DE-4FAA-801E-634DDDAF4B2B}" type="slidenum">
              <a:rPr lang="en-US" smtClean="0"/>
              <a:t>40</a:t>
            </a:fld>
            <a:endParaRPr lang="en-US"/>
          </a:p>
        </p:txBody>
      </p:sp>
    </p:spTree>
    <p:extLst>
      <p:ext uri="{BB962C8B-B14F-4D97-AF65-F5344CB8AC3E}">
        <p14:creationId xmlns:p14="http://schemas.microsoft.com/office/powerpoint/2010/main" val="267003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534ED-8632-4844-B38A-2B726BB9B97C}"/>
              </a:ext>
            </a:extLst>
          </p:cNvPr>
          <p:cNvSpPr>
            <a:spLocks noGrp="1"/>
          </p:cNvSpPr>
          <p:nvPr>
            <p:ph idx="1"/>
          </p:nvPr>
        </p:nvSpPr>
        <p:spPr>
          <a:xfrm>
            <a:off x="838200" y="1825625"/>
            <a:ext cx="10409903" cy="4351338"/>
          </a:xfrm>
        </p:spPr>
        <p:txBody>
          <a:bodyPr>
            <a:normAutofit/>
          </a:bodyPr>
          <a:lstStyle/>
          <a:p>
            <a:r>
              <a:rPr lang="en-US" sz="3600" dirty="0"/>
              <a:t>Educate about the benefits with positive stories</a:t>
            </a:r>
          </a:p>
        </p:txBody>
      </p:sp>
      <p:sp>
        <p:nvSpPr>
          <p:cNvPr id="4" name="Slide Number Placeholder 3">
            <a:extLst>
              <a:ext uri="{FF2B5EF4-FFF2-40B4-BE49-F238E27FC236}">
                <a16:creationId xmlns:a16="http://schemas.microsoft.com/office/drawing/2014/main" id="{4B869252-AA88-41ED-9BFB-59B9ADB19446}"/>
              </a:ext>
            </a:extLst>
          </p:cNvPr>
          <p:cNvSpPr>
            <a:spLocks noGrp="1"/>
          </p:cNvSpPr>
          <p:nvPr>
            <p:ph type="sldNum" sz="quarter" idx="12"/>
          </p:nvPr>
        </p:nvSpPr>
        <p:spPr/>
        <p:txBody>
          <a:bodyPr/>
          <a:lstStyle/>
          <a:p>
            <a:fld id="{EDF46A70-916B-45B3-BB30-401516F379AF}" type="slidenum">
              <a:rPr lang="en-US" smtClean="0"/>
              <a:t>41</a:t>
            </a:fld>
            <a:endParaRPr lang="en-US"/>
          </a:p>
        </p:txBody>
      </p:sp>
      <p:sp>
        <p:nvSpPr>
          <p:cNvPr id="5" name="Title 1">
            <a:extLst>
              <a:ext uri="{FF2B5EF4-FFF2-40B4-BE49-F238E27FC236}">
                <a16:creationId xmlns:a16="http://schemas.microsoft.com/office/drawing/2014/main" id="{BE274F86-EB44-4693-A8A7-1152F0E11BFB}"/>
              </a:ext>
            </a:extLst>
          </p:cNvPr>
          <p:cNvSpPr txBox="1">
            <a:spLocks/>
          </p:cNvSpPr>
          <p:nvPr/>
        </p:nvSpPr>
        <p:spPr>
          <a:xfrm>
            <a:off x="0" y="0"/>
            <a:ext cx="12192000" cy="1348153"/>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63B6A"/>
                </a:solidFill>
                <a:latin typeface="Helvetica" panose="020B0604020202020204" pitchFamily="34" charset="0"/>
                <a:ea typeface="+mj-ea"/>
                <a:cs typeface="Helvetica" panose="020B0604020202020204" pitchFamily="34" charset="0"/>
              </a:defRPr>
            </a:lvl1pPr>
          </a:lstStyle>
          <a:p>
            <a:r>
              <a:rPr lang="en-US">
                <a:solidFill>
                  <a:schemeClr val="bg1"/>
                </a:solidFill>
              </a:rPr>
              <a:t>     Take Home Messages</a:t>
            </a:r>
          </a:p>
        </p:txBody>
      </p:sp>
      <p:pic>
        <p:nvPicPr>
          <p:cNvPr id="2" name="Picture 1" descr="A picture containing person, clothing, tree, human face&#10;&#10;Description automatically generated">
            <a:extLst>
              <a:ext uri="{FF2B5EF4-FFF2-40B4-BE49-F238E27FC236}">
                <a16:creationId xmlns:a16="http://schemas.microsoft.com/office/drawing/2014/main" id="{5CABCAF4-E4C5-7202-A7D3-76F316CEAF03}"/>
              </a:ext>
            </a:extLst>
          </p:cNvPr>
          <p:cNvPicPr>
            <a:picLocks noChangeAspect="1"/>
          </p:cNvPicPr>
          <p:nvPr/>
        </p:nvPicPr>
        <p:blipFill rotWithShape="1">
          <a:blip r:embed="rId2">
            <a:extLst>
              <a:ext uri="{28A0092B-C50C-407E-A947-70E740481C1C}">
                <a14:useLocalDpi xmlns:a14="http://schemas.microsoft.com/office/drawing/2010/main" val="0"/>
              </a:ext>
            </a:extLst>
          </a:blip>
          <a:srcRect l="23987" r="11797" b="2"/>
          <a:stretch/>
        </p:blipFill>
        <p:spPr>
          <a:xfrm>
            <a:off x="7412736" y="2557923"/>
            <a:ext cx="3941064" cy="4096512"/>
          </a:xfrm>
          <a:prstGeom prst="rect">
            <a:avLst/>
          </a:prstGeom>
        </p:spPr>
      </p:pic>
    </p:spTree>
    <p:extLst>
      <p:ext uri="{BB962C8B-B14F-4D97-AF65-F5344CB8AC3E}">
        <p14:creationId xmlns:p14="http://schemas.microsoft.com/office/powerpoint/2010/main" val="4012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534ED-8632-4844-B38A-2B726BB9B97C}"/>
              </a:ext>
            </a:extLst>
          </p:cNvPr>
          <p:cNvSpPr>
            <a:spLocks noGrp="1"/>
          </p:cNvSpPr>
          <p:nvPr>
            <p:ph idx="1"/>
          </p:nvPr>
        </p:nvSpPr>
        <p:spPr>
          <a:xfrm>
            <a:off x="838200" y="1825625"/>
            <a:ext cx="10409903" cy="4351338"/>
          </a:xfrm>
        </p:spPr>
        <p:txBody>
          <a:bodyPr>
            <a:normAutofit/>
          </a:bodyPr>
          <a:lstStyle/>
          <a:p>
            <a:r>
              <a:rPr lang="en-US" sz="3600" dirty="0"/>
              <a:t>Don’t link palliative care with hospice</a:t>
            </a:r>
          </a:p>
          <a:p>
            <a:endParaRPr lang="en-US" sz="3600" dirty="0"/>
          </a:p>
          <a:p>
            <a:pPr marL="3657600" lvl="8" indent="0">
              <a:buNone/>
            </a:pPr>
            <a:r>
              <a:rPr lang="en-US" sz="9600" b="1" kern="100" dirty="0">
                <a:latin typeface="Calibri" panose="020F0502020204030204" pitchFamily="34" charset="0"/>
                <a:ea typeface="Calibri" panose="020F0502020204030204" pitchFamily="34" charset="0"/>
                <a:cs typeface="Times New Roman" panose="02020603050405020304" pitchFamily="18" charset="0"/>
              </a:rPr>
              <a:t>	</a:t>
            </a:r>
            <a:r>
              <a:rPr lang="en-US" sz="9600" b="1" strike="sngStrike" kern="100" dirty="0">
                <a:effectLst/>
                <a:latin typeface="Calibri" panose="020F0502020204030204" pitchFamily="34" charset="0"/>
                <a:ea typeface="Calibri" panose="020F0502020204030204" pitchFamily="34" charset="0"/>
                <a:cs typeface="Times New Roman" panose="02020603050405020304" pitchFamily="18" charset="0"/>
              </a:rPr>
              <a:t>Death</a:t>
            </a:r>
            <a:endParaRPr lang="en-US" sz="9600" dirty="0"/>
          </a:p>
          <a:p>
            <a:pPr marL="0" indent="0">
              <a:buNone/>
            </a:pPr>
            <a:endParaRPr lang="en-US" sz="3600" dirty="0"/>
          </a:p>
        </p:txBody>
      </p:sp>
      <p:sp>
        <p:nvSpPr>
          <p:cNvPr id="4" name="Slide Number Placeholder 3">
            <a:extLst>
              <a:ext uri="{FF2B5EF4-FFF2-40B4-BE49-F238E27FC236}">
                <a16:creationId xmlns:a16="http://schemas.microsoft.com/office/drawing/2014/main" id="{4B869252-AA88-41ED-9BFB-59B9ADB19446}"/>
              </a:ext>
            </a:extLst>
          </p:cNvPr>
          <p:cNvSpPr>
            <a:spLocks noGrp="1"/>
          </p:cNvSpPr>
          <p:nvPr>
            <p:ph type="sldNum" sz="quarter" idx="12"/>
          </p:nvPr>
        </p:nvSpPr>
        <p:spPr/>
        <p:txBody>
          <a:bodyPr/>
          <a:lstStyle/>
          <a:p>
            <a:fld id="{EDF46A70-916B-45B3-BB30-401516F379AF}" type="slidenum">
              <a:rPr lang="en-US" smtClean="0"/>
              <a:t>42</a:t>
            </a:fld>
            <a:endParaRPr lang="en-US"/>
          </a:p>
        </p:txBody>
      </p:sp>
      <p:sp>
        <p:nvSpPr>
          <p:cNvPr id="5" name="Title 1">
            <a:extLst>
              <a:ext uri="{FF2B5EF4-FFF2-40B4-BE49-F238E27FC236}">
                <a16:creationId xmlns:a16="http://schemas.microsoft.com/office/drawing/2014/main" id="{BE274F86-EB44-4693-A8A7-1152F0E11BFB}"/>
              </a:ext>
            </a:extLst>
          </p:cNvPr>
          <p:cNvSpPr txBox="1">
            <a:spLocks/>
          </p:cNvSpPr>
          <p:nvPr/>
        </p:nvSpPr>
        <p:spPr>
          <a:xfrm>
            <a:off x="0" y="0"/>
            <a:ext cx="12192000" cy="1348153"/>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63B6A"/>
                </a:solidFill>
                <a:latin typeface="Helvetica" panose="020B0604020202020204" pitchFamily="34" charset="0"/>
                <a:ea typeface="+mj-ea"/>
                <a:cs typeface="Helvetica" panose="020B0604020202020204" pitchFamily="34" charset="0"/>
              </a:defRPr>
            </a:lvl1pPr>
          </a:lstStyle>
          <a:p>
            <a:r>
              <a:rPr lang="en-US">
                <a:solidFill>
                  <a:schemeClr val="bg1"/>
                </a:solidFill>
              </a:rPr>
              <a:t>     Take Home Messages</a:t>
            </a:r>
          </a:p>
        </p:txBody>
      </p:sp>
    </p:spTree>
    <p:extLst>
      <p:ext uri="{BB962C8B-B14F-4D97-AF65-F5344CB8AC3E}">
        <p14:creationId xmlns:p14="http://schemas.microsoft.com/office/powerpoint/2010/main" val="36466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534ED-8632-4844-B38A-2B726BB9B97C}"/>
              </a:ext>
            </a:extLst>
          </p:cNvPr>
          <p:cNvSpPr>
            <a:spLocks noGrp="1"/>
          </p:cNvSpPr>
          <p:nvPr>
            <p:ph idx="1"/>
          </p:nvPr>
        </p:nvSpPr>
        <p:spPr>
          <a:xfrm>
            <a:off x="838200" y="1825625"/>
            <a:ext cx="10409903" cy="4351338"/>
          </a:xfrm>
        </p:spPr>
        <p:txBody>
          <a:bodyPr>
            <a:normAutofit/>
          </a:bodyPr>
          <a:lstStyle/>
          <a:p>
            <a:r>
              <a:rPr lang="en-US" sz="3600" dirty="0"/>
              <a:t>Stop with the hands or obvious patients</a:t>
            </a:r>
          </a:p>
        </p:txBody>
      </p:sp>
      <p:sp>
        <p:nvSpPr>
          <p:cNvPr id="4" name="Slide Number Placeholder 3">
            <a:extLst>
              <a:ext uri="{FF2B5EF4-FFF2-40B4-BE49-F238E27FC236}">
                <a16:creationId xmlns:a16="http://schemas.microsoft.com/office/drawing/2014/main" id="{4B869252-AA88-41ED-9BFB-59B9ADB19446}"/>
              </a:ext>
            </a:extLst>
          </p:cNvPr>
          <p:cNvSpPr>
            <a:spLocks noGrp="1"/>
          </p:cNvSpPr>
          <p:nvPr>
            <p:ph type="sldNum" sz="quarter" idx="12"/>
          </p:nvPr>
        </p:nvSpPr>
        <p:spPr/>
        <p:txBody>
          <a:bodyPr/>
          <a:lstStyle/>
          <a:p>
            <a:fld id="{EDF46A70-916B-45B3-BB30-401516F379AF}" type="slidenum">
              <a:rPr lang="en-US" smtClean="0"/>
              <a:t>43</a:t>
            </a:fld>
            <a:endParaRPr lang="en-US"/>
          </a:p>
        </p:txBody>
      </p:sp>
      <p:sp>
        <p:nvSpPr>
          <p:cNvPr id="5" name="Title 1">
            <a:extLst>
              <a:ext uri="{FF2B5EF4-FFF2-40B4-BE49-F238E27FC236}">
                <a16:creationId xmlns:a16="http://schemas.microsoft.com/office/drawing/2014/main" id="{BE274F86-EB44-4693-A8A7-1152F0E11BFB}"/>
              </a:ext>
            </a:extLst>
          </p:cNvPr>
          <p:cNvSpPr txBox="1">
            <a:spLocks/>
          </p:cNvSpPr>
          <p:nvPr/>
        </p:nvSpPr>
        <p:spPr>
          <a:xfrm>
            <a:off x="0" y="0"/>
            <a:ext cx="12192000" cy="1348153"/>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63B6A"/>
                </a:solidFill>
                <a:latin typeface="Helvetica" panose="020B0604020202020204" pitchFamily="34" charset="0"/>
                <a:ea typeface="+mj-ea"/>
                <a:cs typeface="Helvetica" panose="020B0604020202020204" pitchFamily="34" charset="0"/>
              </a:defRPr>
            </a:lvl1pPr>
          </a:lstStyle>
          <a:p>
            <a:r>
              <a:rPr lang="en-US">
                <a:solidFill>
                  <a:schemeClr val="bg1"/>
                </a:solidFill>
              </a:rPr>
              <a:t>     Take Home Messages</a:t>
            </a:r>
          </a:p>
        </p:txBody>
      </p:sp>
      <p:grpSp>
        <p:nvGrpSpPr>
          <p:cNvPr id="2" name="object 10">
            <a:extLst>
              <a:ext uri="{FF2B5EF4-FFF2-40B4-BE49-F238E27FC236}">
                <a16:creationId xmlns:a16="http://schemas.microsoft.com/office/drawing/2014/main" id="{5F313A3B-4D7D-0C86-BFA5-EDD594098B21}"/>
              </a:ext>
            </a:extLst>
          </p:cNvPr>
          <p:cNvGrpSpPr/>
          <p:nvPr/>
        </p:nvGrpSpPr>
        <p:grpSpPr>
          <a:xfrm>
            <a:off x="2024743" y="2754086"/>
            <a:ext cx="3603172" cy="3422877"/>
            <a:chOff x="6006539" y="512545"/>
            <a:chExt cx="2898140" cy="2895600"/>
          </a:xfrm>
        </p:grpSpPr>
        <p:pic>
          <p:nvPicPr>
            <p:cNvPr id="6" name="object 11">
              <a:extLst>
                <a:ext uri="{FF2B5EF4-FFF2-40B4-BE49-F238E27FC236}">
                  <a16:creationId xmlns:a16="http://schemas.microsoft.com/office/drawing/2014/main" id="{E3874BC9-D232-A484-F0F3-6B20C0A1F321}"/>
                </a:ext>
              </a:extLst>
            </p:cNvPr>
            <p:cNvPicPr/>
            <p:nvPr/>
          </p:nvPicPr>
          <p:blipFill>
            <a:blip r:embed="rId2" cstate="print"/>
            <a:stretch>
              <a:fillRect/>
            </a:stretch>
          </p:blipFill>
          <p:spPr>
            <a:xfrm>
              <a:off x="6173851" y="932688"/>
              <a:ext cx="2563317" cy="2052383"/>
            </a:xfrm>
            <a:prstGeom prst="rect">
              <a:avLst/>
            </a:prstGeom>
          </p:spPr>
        </p:pic>
        <p:sp>
          <p:nvSpPr>
            <p:cNvPr id="7" name="object 12">
              <a:extLst>
                <a:ext uri="{FF2B5EF4-FFF2-40B4-BE49-F238E27FC236}">
                  <a16:creationId xmlns:a16="http://schemas.microsoft.com/office/drawing/2014/main" id="{E13D6548-E46E-66B9-9A03-CCC18AC401C1}"/>
                </a:ext>
              </a:extLst>
            </p:cNvPr>
            <p:cNvSpPr/>
            <p:nvPr/>
          </p:nvSpPr>
          <p:spPr>
            <a:xfrm>
              <a:off x="6006539" y="512545"/>
              <a:ext cx="2898140" cy="2895600"/>
            </a:xfrm>
            <a:custGeom>
              <a:avLst/>
              <a:gdLst/>
              <a:ahLst/>
              <a:cxnLst/>
              <a:rect l="l" t="t" r="r" b="b"/>
              <a:pathLst>
                <a:path w="2898140" h="2895600">
                  <a:moveTo>
                    <a:pt x="1726350" y="25400"/>
                  </a:moveTo>
                  <a:lnTo>
                    <a:pt x="1185825" y="25400"/>
                  </a:lnTo>
                  <a:lnTo>
                    <a:pt x="948584" y="88900"/>
                  </a:lnTo>
                  <a:lnTo>
                    <a:pt x="902497" y="114300"/>
                  </a:lnTo>
                  <a:lnTo>
                    <a:pt x="856962" y="127000"/>
                  </a:lnTo>
                  <a:lnTo>
                    <a:pt x="767724" y="177800"/>
                  </a:lnTo>
                  <a:lnTo>
                    <a:pt x="681211" y="228600"/>
                  </a:lnTo>
                  <a:lnTo>
                    <a:pt x="639232" y="254000"/>
                  </a:lnTo>
                  <a:lnTo>
                    <a:pt x="598346" y="279400"/>
                  </a:lnTo>
                  <a:lnTo>
                    <a:pt x="558580" y="304800"/>
                  </a:lnTo>
                  <a:lnTo>
                    <a:pt x="519958" y="342900"/>
                  </a:lnTo>
                  <a:lnTo>
                    <a:pt x="482506" y="368300"/>
                  </a:lnTo>
                  <a:lnTo>
                    <a:pt x="446248" y="406400"/>
                  </a:lnTo>
                  <a:lnTo>
                    <a:pt x="411210" y="444500"/>
                  </a:lnTo>
                  <a:lnTo>
                    <a:pt x="377417" y="482600"/>
                  </a:lnTo>
                  <a:lnTo>
                    <a:pt x="344894" y="508000"/>
                  </a:lnTo>
                  <a:lnTo>
                    <a:pt x="313667" y="546100"/>
                  </a:lnTo>
                  <a:lnTo>
                    <a:pt x="283759" y="596900"/>
                  </a:lnTo>
                  <a:lnTo>
                    <a:pt x="255198" y="635000"/>
                  </a:lnTo>
                  <a:lnTo>
                    <a:pt x="228007" y="673100"/>
                  </a:lnTo>
                  <a:lnTo>
                    <a:pt x="202212" y="711200"/>
                  </a:lnTo>
                  <a:lnTo>
                    <a:pt x="177839" y="762000"/>
                  </a:lnTo>
                  <a:lnTo>
                    <a:pt x="154911" y="800100"/>
                  </a:lnTo>
                  <a:lnTo>
                    <a:pt x="133455" y="850900"/>
                  </a:lnTo>
                  <a:lnTo>
                    <a:pt x="113496" y="889000"/>
                  </a:lnTo>
                  <a:lnTo>
                    <a:pt x="95058" y="939800"/>
                  </a:lnTo>
                  <a:lnTo>
                    <a:pt x="78168" y="977900"/>
                  </a:lnTo>
                  <a:lnTo>
                    <a:pt x="62849" y="1028700"/>
                  </a:lnTo>
                  <a:lnTo>
                    <a:pt x="49128" y="1079500"/>
                  </a:lnTo>
                  <a:lnTo>
                    <a:pt x="37029" y="1130300"/>
                  </a:lnTo>
                  <a:lnTo>
                    <a:pt x="26613" y="1181100"/>
                  </a:lnTo>
                  <a:lnTo>
                    <a:pt x="17917" y="1219200"/>
                  </a:lnTo>
                  <a:lnTo>
                    <a:pt x="10935" y="1270000"/>
                  </a:lnTo>
                  <a:lnTo>
                    <a:pt x="5659" y="1320800"/>
                  </a:lnTo>
                  <a:lnTo>
                    <a:pt x="2083" y="1371600"/>
                  </a:lnTo>
                  <a:lnTo>
                    <a:pt x="199" y="1422400"/>
                  </a:lnTo>
                  <a:lnTo>
                    <a:pt x="0" y="1473200"/>
                  </a:lnTo>
                  <a:lnTo>
                    <a:pt x="1478" y="1524000"/>
                  </a:lnTo>
                  <a:lnTo>
                    <a:pt x="4627" y="1574800"/>
                  </a:lnTo>
                  <a:lnTo>
                    <a:pt x="9440" y="1612900"/>
                  </a:lnTo>
                  <a:lnTo>
                    <a:pt x="15909" y="1663700"/>
                  </a:lnTo>
                  <a:lnTo>
                    <a:pt x="24026" y="1714500"/>
                  </a:lnTo>
                  <a:lnTo>
                    <a:pt x="33786" y="1765300"/>
                  </a:lnTo>
                  <a:lnTo>
                    <a:pt x="45181" y="1816100"/>
                  </a:lnTo>
                  <a:lnTo>
                    <a:pt x="58203" y="1854200"/>
                  </a:lnTo>
                  <a:lnTo>
                    <a:pt x="72845" y="1905000"/>
                  </a:lnTo>
                  <a:lnTo>
                    <a:pt x="89101" y="1955800"/>
                  </a:lnTo>
                  <a:lnTo>
                    <a:pt x="106963" y="1993900"/>
                  </a:lnTo>
                  <a:lnTo>
                    <a:pt x="126424" y="2044700"/>
                  </a:lnTo>
                  <a:lnTo>
                    <a:pt x="147476" y="2095500"/>
                  </a:lnTo>
                  <a:lnTo>
                    <a:pt x="170113" y="2133600"/>
                  </a:lnTo>
                  <a:lnTo>
                    <a:pt x="194328" y="2171700"/>
                  </a:lnTo>
                  <a:lnTo>
                    <a:pt x="220112" y="2222500"/>
                  </a:lnTo>
                  <a:lnTo>
                    <a:pt x="247362" y="2260600"/>
                  </a:lnTo>
                  <a:lnTo>
                    <a:pt x="275952" y="2298700"/>
                  </a:lnTo>
                  <a:lnTo>
                    <a:pt x="305845" y="2349500"/>
                  </a:lnTo>
                  <a:lnTo>
                    <a:pt x="337007" y="2387600"/>
                  </a:lnTo>
                  <a:lnTo>
                    <a:pt x="369402" y="2425700"/>
                  </a:lnTo>
                  <a:lnTo>
                    <a:pt x="402995" y="2451100"/>
                  </a:lnTo>
                  <a:lnTo>
                    <a:pt x="437751" y="2489200"/>
                  </a:lnTo>
                  <a:lnTo>
                    <a:pt x="473634" y="2527300"/>
                  </a:lnTo>
                  <a:lnTo>
                    <a:pt x="510610" y="2552700"/>
                  </a:lnTo>
                  <a:lnTo>
                    <a:pt x="548643" y="2590800"/>
                  </a:lnTo>
                  <a:lnTo>
                    <a:pt x="587698" y="2616200"/>
                  </a:lnTo>
                  <a:lnTo>
                    <a:pt x="627739" y="2641600"/>
                  </a:lnTo>
                  <a:lnTo>
                    <a:pt x="668731" y="2679700"/>
                  </a:lnTo>
                  <a:lnTo>
                    <a:pt x="710640" y="2705100"/>
                  </a:lnTo>
                  <a:lnTo>
                    <a:pt x="753429" y="2717800"/>
                  </a:lnTo>
                  <a:lnTo>
                    <a:pt x="797064" y="2743200"/>
                  </a:lnTo>
                  <a:lnTo>
                    <a:pt x="886729" y="2794000"/>
                  </a:lnTo>
                  <a:lnTo>
                    <a:pt x="979354" y="2819400"/>
                  </a:lnTo>
                  <a:lnTo>
                    <a:pt x="1026688" y="2844800"/>
                  </a:lnTo>
                  <a:lnTo>
                    <a:pt x="1123222" y="2870200"/>
                  </a:lnTo>
                  <a:lnTo>
                    <a:pt x="1172177" y="2870200"/>
                  </a:lnTo>
                  <a:lnTo>
                    <a:pt x="1270564" y="2895600"/>
                  </a:lnTo>
                  <a:lnTo>
                    <a:pt x="1615438" y="2895600"/>
                  </a:lnTo>
                  <a:lnTo>
                    <a:pt x="1664202" y="2882900"/>
                  </a:lnTo>
                  <a:lnTo>
                    <a:pt x="1712711" y="2882900"/>
                  </a:lnTo>
                  <a:lnTo>
                    <a:pt x="1903355" y="2832100"/>
                  </a:lnTo>
                  <a:lnTo>
                    <a:pt x="1949953" y="2806700"/>
                  </a:lnTo>
                  <a:lnTo>
                    <a:pt x="2041576" y="2781300"/>
                  </a:lnTo>
                  <a:lnTo>
                    <a:pt x="2130814" y="2730500"/>
                  </a:lnTo>
                  <a:lnTo>
                    <a:pt x="1315192" y="2730500"/>
                  </a:lnTo>
                  <a:lnTo>
                    <a:pt x="1264944" y="2717800"/>
                  </a:lnTo>
                  <a:lnTo>
                    <a:pt x="1214859" y="2717800"/>
                  </a:lnTo>
                  <a:lnTo>
                    <a:pt x="1018065" y="2667000"/>
                  </a:lnTo>
                  <a:lnTo>
                    <a:pt x="970598" y="2641600"/>
                  </a:lnTo>
                  <a:lnTo>
                    <a:pt x="923998" y="2628900"/>
                  </a:lnTo>
                  <a:lnTo>
                    <a:pt x="878314" y="2603500"/>
                  </a:lnTo>
                  <a:lnTo>
                    <a:pt x="833592" y="2578100"/>
                  </a:lnTo>
                  <a:lnTo>
                    <a:pt x="789880" y="2552700"/>
                  </a:lnTo>
                  <a:lnTo>
                    <a:pt x="747225" y="2527300"/>
                  </a:lnTo>
                  <a:lnTo>
                    <a:pt x="705676" y="2501900"/>
                  </a:lnTo>
                  <a:lnTo>
                    <a:pt x="665279" y="2463800"/>
                  </a:lnTo>
                  <a:lnTo>
                    <a:pt x="626083" y="2438400"/>
                  </a:lnTo>
                  <a:lnTo>
                    <a:pt x="588135" y="2400300"/>
                  </a:lnTo>
                  <a:lnTo>
                    <a:pt x="551481" y="2374900"/>
                  </a:lnTo>
                  <a:lnTo>
                    <a:pt x="516171" y="2336800"/>
                  </a:lnTo>
                  <a:lnTo>
                    <a:pt x="482251" y="2298700"/>
                  </a:lnTo>
                  <a:lnTo>
                    <a:pt x="449769" y="2260600"/>
                  </a:lnTo>
                  <a:lnTo>
                    <a:pt x="418772" y="2222500"/>
                  </a:lnTo>
                  <a:lnTo>
                    <a:pt x="389308" y="2171700"/>
                  </a:lnTo>
                  <a:lnTo>
                    <a:pt x="361425" y="2133600"/>
                  </a:lnTo>
                  <a:lnTo>
                    <a:pt x="335059" y="2082800"/>
                  </a:lnTo>
                  <a:lnTo>
                    <a:pt x="310620" y="2044700"/>
                  </a:lnTo>
                  <a:lnTo>
                    <a:pt x="288059" y="1993900"/>
                  </a:lnTo>
                  <a:lnTo>
                    <a:pt x="267388" y="1955800"/>
                  </a:lnTo>
                  <a:lnTo>
                    <a:pt x="248620" y="1905000"/>
                  </a:lnTo>
                  <a:lnTo>
                    <a:pt x="231769" y="1854200"/>
                  </a:lnTo>
                  <a:lnTo>
                    <a:pt x="216847" y="1803400"/>
                  </a:lnTo>
                  <a:lnTo>
                    <a:pt x="203868" y="1752600"/>
                  </a:lnTo>
                  <a:lnTo>
                    <a:pt x="192845" y="1701800"/>
                  </a:lnTo>
                  <a:lnTo>
                    <a:pt x="183790" y="1663700"/>
                  </a:lnTo>
                  <a:lnTo>
                    <a:pt x="176718" y="1612900"/>
                  </a:lnTo>
                  <a:lnTo>
                    <a:pt x="171641" y="1562100"/>
                  </a:lnTo>
                  <a:lnTo>
                    <a:pt x="168572" y="1511300"/>
                  </a:lnTo>
                  <a:lnTo>
                    <a:pt x="167524" y="1460500"/>
                  </a:lnTo>
                  <a:lnTo>
                    <a:pt x="168511" y="1409700"/>
                  </a:lnTo>
                  <a:lnTo>
                    <a:pt x="171545" y="1346200"/>
                  </a:lnTo>
                  <a:lnTo>
                    <a:pt x="176640" y="1295400"/>
                  </a:lnTo>
                  <a:lnTo>
                    <a:pt x="178983" y="1295400"/>
                  </a:lnTo>
                  <a:lnTo>
                    <a:pt x="183362" y="1282700"/>
                  </a:lnTo>
                  <a:lnTo>
                    <a:pt x="189602" y="1270000"/>
                  </a:lnTo>
                  <a:lnTo>
                    <a:pt x="197532" y="1270000"/>
                  </a:lnTo>
                  <a:lnTo>
                    <a:pt x="206725" y="1257300"/>
                  </a:lnTo>
                  <a:lnTo>
                    <a:pt x="979891" y="1257300"/>
                  </a:lnTo>
                  <a:lnTo>
                    <a:pt x="274925" y="1092200"/>
                  </a:lnTo>
                  <a:lnTo>
                    <a:pt x="257134" y="1092200"/>
                  </a:lnTo>
                  <a:lnTo>
                    <a:pt x="249785" y="1079500"/>
                  </a:lnTo>
                  <a:lnTo>
                    <a:pt x="243823" y="1079500"/>
                  </a:lnTo>
                  <a:lnTo>
                    <a:pt x="242464" y="1066800"/>
                  </a:lnTo>
                  <a:lnTo>
                    <a:pt x="238374" y="1066800"/>
                  </a:lnTo>
                  <a:lnTo>
                    <a:pt x="236414" y="1054100"/>
                  </a:lnTo>
                  <a:lnTo>
                    <a:pt x="236619" y="1041400"/>
                  </a:lnTo>
                  <a:lnTo>
                    <a:pt x="239023" y="1028700"/>
                  </a:lnTo>
                  <a:lnTo>
                    <a:pt x="256253" y="990600"/>
                  </a:lnTo>
                  <a:lnTo>
                    <a:pt x="275224" y="939800"/>
                  </a:lnTo>
                  <a:lnTo>
                    <a:pt x="295900" y="889000"/>
                  </a:lnTo>
                  <a:lnTo>
                    <a:pt x="318245" y="850900"/>
                  </a:lnTo>
                  <a:lnTo>
                    <a:pt x="342224" y="800100"/>
                  </a:lnTo>
                  <a:lnTo>
                    <a:pt x="367801" y="762000"/>
                  </a:lnTo>
                  <a:lnTo>
                    <a:pt x="394941" y="723900"/>
                  </a:lnTo>
                  <a:lnTo>
                    <a:pt x="423609" y="685800"/>
                  </a:lnTo>
                  <a:lnTo>
                    <a:pt x="453769" y="647700"/>
                  </a:lnTo>
                  <a:lnTo>
                    <a:pt x="485385" y="609600"/>
                  </a:lnTo>
                  <a:lnTo>
                    <a:pt x="518423" y="571500"/>
                  </a:lnTo>
                  <a:lnTo>
                    <a:pt x="552847" y="533400"/>
                  </a:lnTo>
                  <a:lnTo>
                    <a:pt x="588621" y="508000"/>
                  </a:lnTo>
                  <a:lnTo>
                    <a:pt x="625709" y="469900"/>
                  </a:lnTo>
                  <a:lnTo>
                    <a:pt x="664077" y="444500"/>
                  </a:lnTo>
                  <a:lnTo>
                    <a:pt x="703690" y="406400"/>
                  </a:lnTo>
                  <a:lnTo>
                    <a:pt x="744510" y="381000"/>
                  </a:lnTo>
                  <a:lnTo>
                    <a:pt x="786504" y="355600"/>
                  </a:lnTo>
                  <a:lnTo>
                    <a:pt x="829636" y="330200"/>
                  </a:lnTo>
                  <a:lnTo>
                    <a:pt x="918500" y="279400"/>
                  </a:lnTo>
                  <a:lnTo>
                    <a:pt x="963963" y="266700"/>
                  </a:lnTo>
                  <a:lnTo>
                    <a:pt x="1010041" y="241300"/>
                  </a:lnTo>
                  <a:lnTo>
                    <a:pt x="1199407" y="190500"/>
                  </a:lnTo>
                  <a:lnTo>
                    <a:pt x="1247740" y="190500"/>
                  </a:lnTo>
                  <a:lnTo>
                    <a:pt x="1296362" y="177800"/>
                  </a:lnTo>
                  <a:lnTo>
                    <a:pt x="1345216" y="177800"/>
                  </a:lnTo>
                  <a:lnTo>
                    <a:pt x="1394250" y="165100"/>
                  </a:lnTo>
                  <a:lnTo>
                    <a:pt x="2123276" y="165100"/>
                  </a:lnTo>
                  <a:lnTo>
                    <a:pt x="2101459" y="152400"/>
                  </a:lnTo>
                  <a:lnTo>
                    <a:pt x="2057014" y="139700"/>
                  </a:lnTo>
                  <a:lnTo>
                    <a:pt x="2011794" y="114300"/>
                  </a:lnTo>
                  <a:lnTo>
                    <a:pt x="1965835" y="101600"/>
                  </a:lnTo>
                  <a:lnTo>
                    <a:pt x="1919171" y="76200"/>
                  </a:lnTo>
                  <a:lnTo>
                    <a:pt x="1726350" y="25400"/>
                  </a:lnTo>
                  <a:close/>
                </a:path>
                <a:path w="2898140" h="2895600">
                  <a:moveTo>
                    <a:pt x="979891" y="1257300"/>
                  </a:moveTo>
                  <a:lnTo>
                    <a:pt x="237499" y="1257300"/>
                  </a:lnTo>
                  <a:lnTo>
                    <a:pt x="2623536" y="1803400"/>
                  </a:lnTo>
                  <a:lnTo>
                    <a:pt x="2633481" y="1816100"/>
                  </a:lnTo>
                  <a:lnTo>
                    <a:pt x="2642402" y="1816100"/>
                  </a:lnTo>
                  <a:lnTo>
                    <a:pt x="2650018" y="1828800"/>
                  </a:lnTo>
                  <a:lnTo>
                    <a:pt x="2656048" y="1828800"/>
                  </a:lnTo>
                  <a:lnTo>
                    <a:pt x="2660135" y="1841500"/>
                  </a:lnTo>
                  <a:lnTo>
                    <a:pt x="2662089" y="1854200"/>
                  </a:lnTo>
                  <a:lnTo>
                    <a:pt x="2661883" y="1866900"/>
                  </a:lnTo>
                  <a:lnTo>
                    <a:pt x="2659490" y="1879600"/>
                  </a:lnTo>
                  <a:lnTo>
                    <a:pt x="2641796" y="1917700"/>
                  </a:lnTo>
                  <a:lnTo>
                    <a:pt x="2622277" y="1968500"/>
                  </a:lnTo>
                  <a:lnTo>
                    <a:pt x="2600969" y="2019300"/>
                  </a:lnTo>
                  <a:lnTo>
                    <a:pt x="2577913" y="2057400"/>
                  </a:lnTo>
                  <a:lnTo>
                    <a:pt x="2553147" y="2108200"/>
                  </a:lnTo>
                  <a:lnTo>
                    <a:pt x="2526708" y="2146300"/>
                  </a:lnTo>
                  <a:lnTo>
                    <a:pt x="2498636" y="2184400"/>
                  </a:lnTo>
                  <a:lnTo>
                    <a:pt x="2468970" y="2235200"/>
                  </a:lnTo>
                  <a:lnTo>
                    <a:pt x="2437747" y="2273300"/>
                  </a:lnTo>
                  <a:lnTo>
                    <a:pt x="2405006" y="2311400"/>
                  </a:lnTo>
                  <a:lnTo>
                    <a:pt x="2370786" y="2349500"/>
                  </a:lnTo>
                  <a:lnTo>
                    <a:pt x="2335125" y="2374900"/>
                  </a:lnTo>
                  <a:lnTo>
                    <a:pt x="2298062" y="2413000"/>
                  </a:lnTo>
                  <a:lnTo>
                    <a:pt x="2259635" y="2451100"/>
                  </a:lnTo>
                  <a:lnTo>
                    <a:pt x="2219882" y="2476500"/>
                  </a:lnTo>
                  <a:lnTo>
                    <a:pt x="2178843" y="2501900"/>
                  </a:lnTo>
                  <a:lnTo>
                    <a:pt x="2136556" y="2540000"/>
                  </a:lnTo>
                  <a:lnTo>
                    <a:pt x="2093060" y="2565400"/>
                  </a:lnTo>
                  <a:lnTo>
                    <a:pt x="2048392" y="2590800"/>
                  </a:lnTo>
                  <a:lnTo>
                    <a:pt x="2002769" y="2616200"/>
                  </a:lnTo>
                  <a:lnTo>
                    <a:pt x="1956426" y="2628900"/>
                  </a:lnTo>
                  <a:lnTo>
                    <a:pt x="1909421" y="2654300"/>
                  </a:lnTo>
                  <a:lnTo>
                    <a:pt x="1616797" y="2730500"/>
                  </a:lnTo>
                  <a:lnTo>
                    <a:pt x="2130814" y="2730500"/>
                  </a:lnTo>
                  <a:lnTo>
                    <a:pt x="2217327" y="2679700"/>
                  </a:lnTo>
                  <a:lnTo>
                    <a:pt x="2259265" y="2654300"/>
                  </a:lnTo>
                  <a:lnTo>
                    <a:pt x="2300110" y="2628900"/>
                  </a:lnTo>
                  <a:lnTo>
                    <a:pt x="2339836" y="2590800"/>
                  </a:lnTo>
                  <a:lnTo>
                    <a:pt x="2378419" y="2565400"/>
                  </a:lnTo>
                  <a:lnTo>
                    <a:pt x="2415832" y="2527300"/>
                  </a:lnTo>
                  <a:lnTo>
                    <a:pt x="2452053" y="2501900"/>
                  </a:lnTo>
                  <a:lnTo>
                    <a:pt x="2487054" y="2463800"/>
                  </a:lnTo>
                  <a:lnTo>
                    <a:pt x="2520812" y="2425700"/>
                  </a:lnTo>
                  <a:lnTo>
                    <a:pt x="2553300" y="2387600"/>
                  </a:lnTo>
                  <a:lnTo>
                    <a:pt x="2584495" y="2349500"/>
                  </a:lnTo>
                  <a:lnTo>
                    <a:pt x="2614370" y="2311400"/>
                  </a:lnTo>
                  <a:lnTo>
                    <a:pt x="2642901" y="2273300"/>
                  </a:lnTo>
                  <a:lnTo>
                    <a:pt x="2670063" y="2235200"/>
                  </a:lnTo>
                  <a:lnTo>
                    <a:pt x="2695831" y="2197100"/>
                  </a:lnTo>
                  <a:lnTo>
                    <a:pt x="2720180" y="2146300"/>
                  </a:lnTo>
                  <a:lnTo>
                    <a:pt x="2743084" y="2108200"/>
                  </a:lnTo>
                  <a:lnTo>
                    <a:pt x="2764518" y="2057400"/>
                  </a:lnTo>
                  <a:lnTo>
                    <a:pt x="2784458" y="2019300"/>
                  </a:lnTo>
                  <a:lnTo>
                    <a:pt x="2802878" y="1968500"/>
                  </a:lnTo>
                  <a:lnTo>
                    <a:pt x="2819754" y="1917700"/>
                  </a:lnTo>
                  <a:lnTo>
                    <a:pt x="2835059" y="1879600"/>
                  </a:lnTo>
                  <a:lnTo>
                    <a:pt x="2848770" y="1828800"/>
                  </a:lnTo>
                  <a:lnTo>
                    <a:pt x="2860861" y="1778000"/>
                  </a:lnTo>
                  <a:lnTo>
                    <a:pt x="2871273" y="1727200"/>
                  </a:lnTo>
                  <a:lnTo>
                    <a:pt x="2879967" y="1676400"/>
                  </a:lnTo>
                  <a:lnTo>
                    <a:pt x="2883459" y="1651000"/>
                  </a:lnTo>
                  <a:lnTo>
                    <a:pt x="2660963" y="1651000"/>
                  </a:lnTo>
                  <a:lnTo>
                    <a:pt x="979891" y="1257300"/>
                  </a:lnTo>
                  <a:close/>
                </a:path>
                <a:path w="2898140" h="2895600">
                  <a:moveTo>
                    <a:pt x="2123276" y="165100"/>
                  </a:moveTo>
                  <a:lnTo>
                    <a:pt x="1492637" y="165100"/>
                  </a:lnTo>
                  <a:lnTo>
                    <a:pt x="1541882" y="177800"/>
                  </a:lnTo>
                  <a:lnTo>
                    <a:pt x="1640200" y="177800"/>
                  </a:lnTo>
                  <a:lnTo>
                    <a:pt x="1880870" y="241300"/>
                  </a:lnTo>
                  <a:lnTo>
                    <a:pt x="1927069" y="266700"/>
                  </a:lnTo>
                  <a:lnTo>
                    <a:pt x="1972470" y="279400"/>
                  </a:lnTo>
                  <a:lnTo>
                    <a:pt x="2017024" y="304800"/>
                  </a:lnTo>
                  <a:lnTo>
                    <a:pt x="2060688" y="330200"/>
                  </a:lnTo>
                  <a:lnTo>
                    <a:pt x="2103415" y="342900"/>
                  </a:lnTo>
                  <a:lnTo>
                    <a:pt x="2145159" y="368300"/>
                  </a:lnTo>
                  <a:lnTo>
                    <a:pt x="2185876" y="406400"/>
                  </a:lnTo>
                  <a:lnTo>
                    <a:pt x="2225519" y="431800"/>
                  </a:lnTo>
                  <a:lnTo>
                    <a:pt x="2264042" y="457200"/>
                  </a:lnTo>
                  <a:lnTo>
                    <a:pt x="2301401" y="495300"/>
                  </a:lnTo>
                  <a:lnTo>
                    <a:pt x="2337548" y="520700"/>
                  </a:lnTo>
                  <a:lnTo>
                    <a:pt x="2372440" y="558800"/>
                  </a:lnTo>
                  <a:lnTo>
                    <a:pt x="2406030" y="596900"/>
                  </a:lnTo>
                  <a:lnTo>
                    <a:pt x="2438272" y="635000"/>
                  </a:lnTo>
                  <a:lnTo>
                    <a:pt x="2469120" y="673100"/>
                  </a:lnTo>
                  <a:lnTo>
                    <a:pt x="2498530" y="711200"/>
                  </a:lnTo>
                  <a:lnTo>
                    <a:pt x="2526361" y="762000"/>
                  </a:lnTo>
                  <a:lnTo>
                    <a:pt x="2552480" y="800100"/>
                  </a:lnTo>
                  <a:lnTo>
                    <a:pt x="2576876" y="838200"/>
                  </a:lnTo>
                  <a:lnTo>
                    <a:pt x="2599534" y="889000"/>
                  </a:lnTo>
                  <a:lnTo>
                    <a:pt x="2620442" y="927100"/>
                  </a:lnTo>
                  <a:lnTo>
                    <a:pt x="2639585" y="977900"/>
                  </a:lnTo>
                  <a:lnTo>
                    <a:pt x="2656950" y="1016000"/>
                  </a:lnTo>
                  <a:lnTo>
                    <a:pt x="2672525" y="1066800"/>
                  </a:lnTo>
                  <a:lnTo>
                    <a:pt x="2686295" y="1117600"/>
                  </a:lnTo>
                  <a:lnTo>
                    <a:pt x="2698247" y="1168400"/>
                  </a:lnTo>
                  <a:lnTo>
                    <a:pt x="2708368" y="1206500"/>
                  </a:lnTo>
                  <a:lnTo>
                    <a:pt x="2716645" y="1257300"/>
                  </a:lnTo>
                  <a:lnTo>
                    <a:pt x="2723063" y="1308100"/>
                  </a:lnTo>
                  <a:lnTo>
                    <a:pt x="2727611" y="1358900"/>
                  </a:lnTo>
                  <a:lnTo>
                    <a:pt x="2730273" y="1409700"/>
                  </a:lnTo>
                  <a:lnTo>
                    <a:pt x="2731038" y="1460500"/>
                  </a:lnTo>
                  <a:lnTo>
                    <a:pt x="2729891" y="1511300"/>
                  </a:lnTo>
                  <a:lnTo>
                    <a:pt x="2726819" y="1549400"/>
                  </a:lnTo>
                  <a:lnTo>
                    <a:pt x="2721809" y="1600200"/>
                  </a:lnTo>
                  <a:lnTo>
                    <a:pt x="2708857" y="1638300"/>
                  </a:lnTo>
                  <a:lnTo>
                    <a:pt x="2691731" y="1638300"/>
                  </a:lnTo>
                  <a:lnTo>
                    <a:pt x="2681775" y="1651000"/>
                  </a:lnTo>
                  <a:lnTo>
                    <a:pt x="2883459" y="1651000"/>
                  </a:lnTo>
                  <a:lnTo>
                    <a:pt x="2886951" y="1625600"/>
                  </a:lnTo>
                  <a:lnTo>
                    <a:pt x="2892233" y="1587500"/>
                  </a:lnTo>
                  <a:lnTo>
                    <a:pt x="2895818" y="1536700"/>
                  </a:lnTo>
                  <a:lnTo>
                    <a:pt x="2897714" y="1485900"/>
                  </a:lnTo>
                  <a:lnTo>
                    <a:pt x="2897928" y="1435100"/>
                  </a:lnTo>
                  <a:lnTo>
                    <a:pt x="2896468" y="1384300"/>
                  </a:lnTo>
                  <a:lnTo>
                    <a:pt x="2893339" y="1333500"/>
                  </a:lnTo>
                  <a:lnTo>
                    <a:pt x="2888551" y="1282700"/>
                  </a:lnTo>
                  <a:lnTo>
                    <a:pt x="2882109" y="1231900"/>
                  </a:lnTo>
                  <a:lnTo>
                    <a:pt x="2874020" y="1193800"/>
                  </a:lnTo>
                  <a:lnTo>
                    <a:pt x="2864292" y="1143000"/>
                  </a:lnTo>
                  <a:lnTo>
                    <a:pt x="2852932" y="1092200"/>
                  </a:lnTo>
                  <a:lnTo>
                    <a:pt x="2839947" y="1041400"/>
                  </a:lnTo>
                  <a:lnTo>
                    <a:pt x="2825344" y="1003300"/>
                  </a:lnTo>
                  <a:lnTo>
                    <a:pt x="2809130" y="952500"/>
                  </a:lnTo>
                  <a:lnTo>
                    <a:pt x="2791312" y="901700"/>
                  </a:lnTo>
                  <a:lnTo>
                    <a:pt x="2771898" y="863600"/>
                  </a:lnTo>
                  <a:lnTo>
                    <a:pt x="2750893" y="812800"/>
                  </a:lnTo>
                  <a:lnTo>
                    <a:pt x="2728306" y="774700"/>
                  </a:lnTo>
                  <a:lnTo>
                    <a:pt x="2704144" y="723900"/>
                  </a:lnTo>
                  <a:lnTo>
                    <a:pt x="2678413" y="685800"/>
                  </a:lnTo>
                  <a:lnTo>
                    <a:pt x="2651161" y="647700"/>
                  </a:lnTo>
                  <a:lnTo>
                    <a:pt x="2622571" y="596900"/>
                  </a:lnTo>
                  <a:lnTo>
                    <a:pt x="2592677" y="558800"/>
                  </a:lnTo>
                  <a:lnTo>
                    <a:pt x="2561514" y="520700"/>
                  </a:lnTo>
                  <a:lnTo>
                    <a:pt x="2529119" y="482600"/>
                  </a:lnTo>
                  <a:lnTo>
                    <a:pt x="2495525" y="444500"/>
                  </a:lnTo>
                  <a:lnTo>
                    <a:pt x="2460769" y="419100"/>
                  </a:lnTo>
                  <a:lnTo>
                    <a:pt x="2424885" y="381000"/>
                  </a:lnTo>
                  <a:lnTo>
                    <a:pt x="2387910" y="342900"/>
                  </a:lnTo>
                  <a:lnTo>
                    <a:pt x="2349877" y="317500"/>
                  </a:lnTo>
                  <a:lnTo>
                    <a:pt x="2310823" y="292100"/>
                  </a:lnTo>
                  <a:lnTo>
                    <a:pt x="2270782" y="254000"/>
                  </a:lnTo>
                  <a:lnTo>
                    <a:pt x="2229790" y="228600"/>
                  </a:lnTo>
                  <a:lnTo>
                    <a:pt x="2187882" y="203200"/>
                  </a:lnTo>
                  <a:lnTo>
                    <a:pt x="2145093" y="177800"/>
                  </a:lnTo>
                  <a:lnTo>
                    <a:pt x="2123276" y="165100"/>
                  </a:lnTo>
                  <a:close/>
                </a:path>
                <a:path w="2898140" h="2895600">
                  <a:moveTo>
                    <a:pt x="1627966" y="12700"/>
                  </a:moveTo>
                  <a:lnTo>
                    <a:pt x="1283098" y="12700"/>
                  </a:lnTo>
                  <a:lnTo>
                    <a:pt x="1234335" y="25400"/>
                  </a:lnTo>
                  <a:lnTo>
                    <a:pt x="1677223" y="25400"/>
                  </a:lnTo>
                  <a:lnTo>
                    <a:pt x="1627966" y="12700"/>
                  </a:lnTo>
                  <a:close/>
                </a:path>
                <a:path w="2898140" h="2895600">
                  <a:moveTo>
                    <a:pt x="1529231" y="0"/>
                  </a:moveTo>
                  <a:lnTo>
                    <a:pt x="1381216" y="0"/>
                  </a:lnTo>
                  <a:lnTo>
                    <a:pt x="1332073" y="12700"/>
                  </a:lnTo>
                  <a:lnTo>
                    <a:pt x="1578621" y="12700"/>
                  </a:lnTo>
                  <a:lnTo>
                    <a:pt x="1529231" y="0"/>
                  </a:lnTo>
                  <a:close/>
                </a:path>
              </a:pathLst>
            </a:custGeom>
            <a:solidFill>
              <a:srgbClr val="E80000"/>
            </a:solidFill>
          </p:spPr>
          <p:txBody>
            <a:bodyPr wrap="square" lIns="0" tIns="0" rIns="0" bIns="0" rtlCol="0"/>
            <a:lstStyle/>
            <a:p>
              <a:endParaRPr/>
            </a:p>
          </p:txBody>
        </p:sp>
      </p:grpSp>
      <p:pic>
        <p:nvPicPr>
          <p:cNvPr id="1026" name="Picture 2">
            <a:extLst>
              <a:ext uri="{FF2B5EF4-FFF2-40B4-BE49-F238E27FC236}">
                <a16:creationId xmlns:a16="http://schemas.microsoft.com/office/drawing/2014/main" id="{8D8F72BA-B4DA-CE8A-6DF9-7EF36D908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957" y="2642123"/>
            <a:ext cx="5302261" cy="353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7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C2D1-DE65-45D7-96DD-DAF45716E1D2}"/>
              </a:ext>
            </a:extLst>
          </p:cNvPr>
          <p:cNvSpPr>
            <a:spLocks noGrp="1"/>
          </p:cNvSpPr>
          <p:nvPr>
            <p:ph type="title"/>
          </p:nvPr>
        </p:nvSpPr>
        <p:spPr>
          <a:xfrm>
            <a:off x="838200" y="365125"/>
            <a:ext cx="8001000" cy="1325563"/>
          </a:xfrm>
        </p:spPr>
        <p:txBody>
          <a:bodyPr/>
          <a:lstStyle/>
          <a:p>
            <a:r>
              <a:rPr lang="en-US" dirty="0"/>
              <a:t>Bibliography</a:t>
            </a:r>
          </a:p>
        </p:txBody>
      </p:sp>
      <p:sp>
        <p:nvSpPr>
          <p:cNvPr id="3" name="Content Placeholder 2">
            <a:extLst>
              <a:ext uri="{FF2B5EF4-FFF2-40B4-BE49-F238E27FC236}">
                <a16:creationId xmlns:a16="http://schemas.microsoft.com/office/drawing/2014/main" id="{3B2534ED-8632-4844-B38A-2B726BB9B97C}"/>
              </a:ext>
            </a:extLst>
          </p:cNvPr>
          <p:cNvSpPr>
            <a:spLocks noGrp="1"/>
          </p:cNvSpPr>
          <p:nvPr>
            <p:ph idx="1"/>
          </p:nvPr>
        </p:nvSpPr>
        <p:spPr>
          <a:xfrm>
            <a:off x="838200" y="1825625"/>
            <a:ext cx="10459065" cy="4351338"/>
          </a:xfrm>
        </p:spPr>
        <p:txBody>
          <a:bodyPr/>
          <a:lstStyle/>
          <a:p>
            <a:r>
              <a:rPr lang="en-US" sz="1800" dirty="0">
                <a:effectLst/>
                <a:latin typeface="OpenSans"/>
              </a:rPr>
              <a:t>M. S. Grant, A. L. Back, N. S. </a:t>
            </a:r>
            <a:r>
              <a:rPr lang="en-US" sz="1800" dirty="0" err="1">
                <a:effectLst/>
                <a:latin typeface="OpenSans"/>
              </a:rPr>
              <a:t>Dettmar</a:t>
            </a:r>
            <a:r>
              <a:rPr lang="en-US" sz="1800" dirty="0">
                <a:effectLst/>
                <a:latin typeface="OpenSans"/>
              </a:rPr>
              <a:t>. Public Perceptions of Advance Care Planning, Palliative Care, and Hospice: A Scoping Review. J Pall Med. Jan 2021.46-52. </a:t>
            </a:r>
            <a:r>
              <a:rPr lang="en-US" sz="1800" dirty="0">
                <a:effectLst/>
                <a:latin typeface="OpenSans"/>
                <a:hlinkClick r:id="rId2"/>
              </a:rPr>
              <a:t>http://doi.org/10.1089/jpm.2020.0111</a:t>
            </a:r>
            <a:endParaRPr lang="en-US" sz="1800" dirty="0">
              <a:latin typeface="OpenSans"/>
            </a:endParaRPr>
          </a:p>
          <a:p>
            <a:r>
              <a:rPr lang="en-US" sz="1800" dirty="0">
                <a:effectLst/>
                <a:latin typeface="OpenSans"/>
              </a:rPr>
              <a:t>A. L. Back, M. S. Grant, P. J. McCabe. Public Messaging for Serious Illness Care in the Age of Coronavirus Disease: Cutting through Misconceptions, Mixed Feelings, and Distrust, J Pall Med. Jun 2021.816-819. </a:t>
            </a:r>
            <a:r>
              <a:rPr lang="en-US" sz="1800" dirty="0">
                <a:effectLst/>
                <a:latin typeface="OpenSans"/>
                <a:hlinkClick r:id="rId3"/>
              </a:rPr>
              <a:t>http://doi.org/10.1089/jpm.2020.0719</a:t>
            </a:r>
            <a:r>
              <a:rPr lang="en-US" sz="1800" dirty="0">
                <a:effectLst/>
                <a:latin typeface="OpenSans"/>
              </a:rPr>
              <a:t>    </a:t>
            </a:r>
            <a:endParaRPr lang="en-US" dirty="0">
              <a:effectLst/>
            </a:endParaRPr>
          </a:p>
          <a:p>
            <a:r>
              <a:rPr lang="en-US" sz="1800" dirty="0">
                <a:effectLst/>
                <a:latin typeface="OpenSans"/>
              </a:rPr>
              <a:t>A. L. Back, M. R. Warner, K. M. Beard, M. H. Goodnow, L. A. </a:t>
            </a:r>
            <a:r>
              <a:rPr lang="en-US" sz="1800" dirty="0" err="1">
                <a:effectLst/>
                <a:latin typeface="OpenSans"/>
              </a:rPr>
              <a:t>Constans</a:t>
            </a:r>
            <a:r>
              <a:rPr lang="en-US" sz="1800" dirty="0">
                <a:effectLst/>
                <a:latin typeface="OpenSans"/>
              </a:rPr>
              <a:t>, P. J. McCabe. Use of Messaging Principles to Design a Facebook Ad Promoting Public Engagement in Serious Illness Care for National Healthcare Decisions Day. J Pall Med. Dec 2021.1762-1765. </a:t>
            </a:r>
            <a:r>
              <a:rPr lang="en-US" sz="1800" dirty="0">
                <a:effectLst/>
                <a:latin typeface="OpenSans"/>
                <a:hlinkClick r:id="rId4"/>
              </a:rPr>
              <a:t>http://doi.org/1 0.1089/jpm.2021.0346</a:t>
            </a:r>
            <a:r>
              <a:rPr lang="en-US" sz="1800" dirty="0">
                <a:effectLst/>
                <a:latin typeface="OpenSans"/>
              </a:rPr>
              <a:t> </a:t>
            </a:r>
            <a:endParaRPr lang="en-US" sz="1800" dirty="0">
              <a:latin typeface="OpenSans"/>
            </a:endParaRPr>
          </a:p>
          <a:p>
            <a:r>
              <a:rPr lang="en-US" sz="1800" dirty="0">
                <a:effectLst/>
                <a:latin typeface="OpenSans"/>
              </a:rPr>
              <a:t>Finding the Right Messages for Serious Illness Care, CSU Shirly Haynes Institute for Palliative Care, </a:t>
            </a:r>
            <a:r>
              <a:rPr lang="en-US" sz="1800" dirty="0">
                <a:effectLst/>
                <a:latin typeface="OpenSans"/>
                <a:hlinkClick r:id="rId5"/>
              </a:rPr>
              <a:t>https://csupalliativecare.org/finding-t he-right-messages-for-serious-illness-care/</a:t>
            </a:r>
            <a:r>
              <a:rPr lang="en-US" sz="1800" dirty="0">
                <a:effectLst/>
                <a:latin typeface="OpenSans"/>
              </a:rPr>
              <a:t>  </a:t>
            </a:r>
            <a:endParaRPr lang="en-US" dirty="0"/>
          </a:p>
          <a:p>
            <a:r>
              <a:rPr lang="en-US" sz="1800" dirty="0">
                <a:effectLst/>
                <a:latin typeface="OpenSans"/>
              </a:rPr>
              <a:t>Massachusetts Serious Illness Coalition 2021 research </a:t>
            </a:r>
            <a:r>
              <a:rPr lang="en-US" sz="1800" dirty="0">
                <a:effectLst/>
                <a:latin typeface="OpenSans"/>
                <a:hlinkClick r:id="rId6"/>
              </a:rPr>
              <a:t>http://maseriouscare.org/uploads/MCSIC-2020-2021-Public-Experience-Research- Findings.pdf</a:t>
            </a:r>
            <a:r>
              <a:rPr lang="en-US" sz="1800" dirty="0">
                <a:effectLst/>
                <a:latin typeface="OpenSans"/>
              </a:rPr>
              <a:t>  </a:t>
            </a:r>
            <a:endParaRPr lang="en-US" dirty="0">
              <a:effectLst/>
            </a:endParaRPr>
          </a:p>
        </p:txBody>
      </p:sp>
      <p:sp>
        <p:nvSpPr>
          <p:cNvPr id="4" name="Slide Number Placeholder 3">
            <a:extLst>
              <a:ext uri="{FF2B5EF4-FFF2-40B4-BE49-F238E27FC236}">
                <a16:creationId xmlns:a16="http://schemas.microsoft.com/office/drawing/2014/main" id="{4B869252-AA88-41ED-9BFB-59B9ADB19446}"/>
              </a:ext>
            </a:extLst>
          </p:cNvPr>
          <p:cNvSpPr>
            <a:spLocks noGrp="1"/>
          </p:cNvSpPr>
          <p:nvPr>
            <p:ph type="sldNum" sz="quarter" idx="12"/>
          </p:nvPr>
        </p:nvSpPr>
        <p:spPr/>
        <p:txBody>
          <a:bodyPr/>
          <a:lstStyle/>
          <a:p>
            <a:fld id="{EDF46A70-916B-45B3-BB30-401516F379AF}" type="slidenum">
              <a:rPr lang="en-US" smtClean="0"/>
              <a:t>44</a:t>
            </a:fld>
            <a:endParaRPr lang="en-US"/>
          </a:p>
        </p:txBody>
      </p:sp>
    </p:spTree>
    <p:extLst>
      <p:ext uri="{BB962C8B-B14F-4D97-AF65-F5344CB8AC3E}">
        <p14:creationId xmlns:p14="http://schemas.microsoft.com/office/powerpoint/2010/main" val="2824720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0480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000000"/>
          </a:solidFill>
        </p:spPr>
        <p:txBody>
          <a:bodyPr wrap="square" lIns="0" tIns="0" rIns="0" bIns="0" rtlCol="0"/>
          <a:lstStyle/>
          <a:p>
            <a:endParaRPr dirty="0"/>
          </a:p>
        </p:txBody>
      </p:sp>
      <p:sp>
        <p:nvSpPr>
          <p:cNvPr id="4" name="object 4"/>
          <p:cNvSpPr txBox="1"/>
          <p:nvPr/>
        </p:nvSpPr>
        <p:spPr>
          <a:xfrm>
            <a:off x="787399" y="4060339"/>
            <a:ext cx="5123543" cy="997709"/>
          </a:xfrm>
          <a:prstGeom prst="rect">
            <a:avLst/>
          </a:prstGeom>
        </p:spPr>
        <p:txBody>
          <a:bodyPr vert="horz" wrap="square" lIns="0" tIns="12700" rIns="0" bIns="0" rtlCol="0">
            <a:spAutoFit/>
          </a:bodyPr>
          <a:lstStyle/>
          <a:p>
            <a:pPr marL="12700" marR="5080">
              <a:lnSpc>
                <a:spcPct val="100000"/>
              </a:lnSpc>
              <a:spcBef>
                <a:spcPts val="100"/>
              </a:spcBef>
            </a:pPr>
            <a:r>
              <a:rPr sz="3200" b="1" dirty="0">
                <a:solidFill>
                  <a:srgbClr val="FFFFFF"/>
                </a:solidFill>
                <a:latin typeface="GT America Rg"/>
                <a:cs typeface="GT America Rg"/>
              </a:rPr>
              <a:t>Marian</a:t>
            </a:r>
            <a:r>
              <a:rPr sz="3200" b="1" spc="-35" dirty="0">
                <a:solidFill>
                  <a:srgbClr val="FFFFFF"/>
                </a:solidFill>
                <a:latin typeface="GT America Rg"/>
                <a:cs typeface="GT America Rg"/>
              </a:rPr>
              <a:t> </a:t>
            </a:r>
            <a:r>
              <a:rPr sz="3200" b="1" dirty="0">
                <a:solidFill>
                  <a:srgbClr val="FFFFFF"/>
                </a:solidFill>
                <a:latin typeface="GT America Rg"/>
                <a:cs typeface="GT America Rg"/>
              </a:rPr>
              <a:t>Grant</a:t>
            </a:r>
            <a:r>
              <a:rPr sz="3200" spc="-10" dirty="0">
                <a:solidFill>
                  <a:srgbClr val="FFFFFF"/>
                </a:solidFill>
                <a:latin typeface="GT America Rg"/>
                <a:cs typeface="GT America Rg"/>
              </a:rPr>
              <a:t> </a:t>
            </a:r>
            <a:r>
              <a:rPr lang="en-US" sz="3200" spc="-10" dirty="0">
                <a:solidFill>
                  <a:srgbClr val="FFFFFF"/>
                </a:solidFill>
                <a:latin typeface="GT America Rg"/>
                <a:cs typeface="GT America Rg"/>
                <a:hlinkClick r:id="rId2"/>
              </a:rPr>
              <a:t>consultant@MarianGrant.com</a:t>
            </a:r>
            <a:r>
              <a:rPr lang="en-US" sz="3200" spc="-10" dirty="0">
                <a:solidFill>
                  <a:srgbClr val="FFFFFF"/>
                </a:solidFill>
                <a:latin typeface="GT America Rg"/>
                <a:cs typeface="GT America Rg"/>
              </a:rPr>
              <a:t>   </a:t>
            </a:r>
            <a:endParaRPr sz="3200" dirty="0">
              <a:latin typeface="GT America Rg"/>
              <a:cs typeface="GT America Rg"/>
            </a:endParaRPr>
          </a:p>
        </p:txBody>
      </p:sp>
      <p:sp>
        <p:nvSpPr>
          <p:cNvPr id="5" name="object 5"/>
          <p:cNvSpPr txBox="1">
            <a:spLocks noGrp="1"/>
          </p:cNvSpPr>
          <p:nvPr>
            <p:ph type="title"/>
          </p:nvPr>
        </p:nvSpPr>
        <p:spPr>
          <a:xfrm>
            <a:off x="787400" y="1355883"/>
            <a:ext cx="10617200" cy="959485"/>
          </a:xfrm>
          <a:prstGeom prst="rect">
            <a:avLst/>
          </a:prstGeom>
        </p:spPr>
        <p:txBody>
          <a:bodyPr vert="horz" wrap="square" lIns="0" tIns="15875" rIns="0" bIns="0" rtlCol="0">
            <a:spAutoFit/>
          </a:bodyPr>
          <a:lstStyle/>
          <a:p>
            <a:pPr marL="12700">
              <a:lnSpc>
                <a:spcPct val="100000"/>
              </a:lnSpc>
              <a:spcBef>
                <a:spcPts val="125"/>
              </a:spcBef>
            </a:pPr>
            <a:r>
              <a:rPr sz="5900" spc="-10" dirty="0">
                <a:solidFill>
                  <a:srgbClr val="0070C0"/>
                </a:solidFill>
                <a:hlinkClick r:id="rId3">
                  <a:extLst>
                    <a:ext uri="{A12FA001-AC4F-418D-AE19-62706E023703}">
                      <ahyp:hlinkClr xmlns:ahyp="http://schemas.microsoft.com/office/drawing/2018/hyperlinkcolor" val="tx"/>
                    </a:ext>
                  </a:extLst>
                </a:hlinkClick>
              </a:rPr>
              <a:t>Seriousillnessmessaging.org</a:t>
            </a:r>
            <a:endParaRPr sz="5900" dirty="0">
              <a:solidFill>
                <a:srgbClr val="0070C0"/>
              </a:solidFill>
            </a:endParaRPr>
          </a:p>
        </p:txBody>
      </p:sp>
      <p:pic>
        <p:nvPicPr>
          <p:cNvPr id="6" name="object 6"/>
          <p:cNvPicPr/>
          <p:nvPr/>
        </p:nvPicPr>
        <p:blipFill>
          <a:blip r:embed="rId4" cstate="print"/>
          <a:stretch>
            <a:fillRect/>
          </a:stretch>
        </p:blipFill>
        <p:spPr>
          <a:xfrm>
            <a:off x="8233493" y="3044949"/>
            <a:ext cx="3158101" cy="3813050"/>
          </a:xfrm>
          <a:prstGeom prst="rect">
            <a:avLst/>
          </a:prstGeom>
        </p:spPr>
      </p:pic>
      <p:pic>
        <p:nvPicPr>
          <p:cNvPr id="7" name="Picture 6" descr="A qr code on a white surface&#10;&#10;Description automatically generated">
            <a:extLst>
              <a:ext uri="{FF2B5EF4-FFF2-40B4-BE49-F238E27FC236}">
                <a16:creationId xmlns:a16="http://schemas.microsoft.com/office/drawing/2014/main" id="{590653FD-515F-7D19-D828-068A63E08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2936805"/>
            <a:ext cx="4512295" cy="39211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317D-71C7-3034-8153-1ED99101AE24}"/>
              </a:ext>
            </a:extLst>
          </p:cNvPr>
          <p:cNvSpPr>
            <a:spLocks noGrp="1"/>
          </p:cNvSpPr>
          <p:nvPr>
            <p:ph type="title"/>
          </p:nvPr>
        </p:nvSpPr>
        <p:spPr/>
        <p:txBody>
          <a:bodyPr/>
          <a:lstStyle/>
          <a:p>
            <a:r>
              <a:rPr lang="en-US"/>
              <a:t>My background</a:t>
            </a:r>
            <a:endParaRPr lang="en-US" dirty="0"/>
          </a:p>
        </p:txBody>
      </p:sp>
      <p:sp>
        <p:nvSpPr>
          <p:cNvPr id="3" name="Content Placeholder 2">
            <a:extLst>
              <a:ext uri="{FF2B5EF4-FFF2-40B4-BE49-F238E27FC236}">
                <a16:creationId xmlns:a16="http://schemas.microsoft.com/office/drawing/2014/main" id="{5F3D3728-7920-483D-B490-96F6C1E8835D}"/>
              </a:ext>
            </a:extLst>
          </p:cNvPr>
          <p:cNvSpPr>
            <a:spLocks noGrp="1"/>
          </p:cNvSpPr>
          <p:nvPr>
            <p:ph idx="1"/>
          </p:nvPr>
        </p:nvSpPr>
        <p:spPr/>
        <p:txBody>
          <a:bodyPr/>
          <a:lstStyle/>
          <a:p>
            <a:r>
              <a:rPr lang="en-US" sz="2400" dirty="0"/>
              <a:t>Nurse practitioner, Gilchrist Hospice, UMMC</a:t>
            </a:r>
          </a:p>
          <a:p>
            <a:r>
              <a:rPr lang="en-US" sz="2400" dirty="0"/>
              <a:t>Consultant</a:t>
            </a:r>
          </a:p>
          <a:p>
            <a:pPr lvl="1"/>
            <a:r>
              <a:rPr lang="en-US" sz="2400" dirty="0"/>
              <a:t>Center to Advance Palliative Care</a:t>
            </a:r>
          </a:p>
          <a:p>
            <a:pPr lvl="1"/>
            <a:r>
              <a:rPr lang="en-US" sz="2400" dirty="0"/>
              <a:t>National Partnership for Hospice Innovation</a:t>
            </a:r>
          </a:p>
          <a:p>
            <a:pPr lvl="1"/>
            <a:r>
              <a:rPr lang="en-US" sz="2400" dirty="0"/>
              <a:t>Univ of Washington</a:t>
            </a:r>
          </a:p>
          <a:p>
            <a:r>
              <a:rPr lang="en-US" sz="2400" dirty="0"/>
              <a:t>2015 RWJ Health Policy Fellow</a:t>
            </a:r>
          </a:p>
          <a:p>
            <a:pPr lvl="1"/>
            <a:r>
              <a:rPr lang="en-US" sz="2400" dirty="0"/>
              <a:t>Nancy Pelosi staff</a:t>
            </a:r>
          </a:p>
          <a:p>
            <a:pPr lvl="1"/>
            <a:r>
              <a:rPr lang="en-US" sz="2400" dirty="0"/>
              <a:t>Center for Medicare Medicaid Innovation </a:t>
            </a:r>
          </a:p>
          <a:p>
            <a:r>
              <a:rPr lang="en-US" sz="2400" dirty="0"/>
              <a:t>Prior Cover Girl marketing executive</a:t>
            </a:r>
          </a:p>
          <a:p>
            <a:endParaRPr lang="en-US" dirty="0"/>
          </a:p>
        </p:txBody>
      </p:sp>
      <p:sp>
        <p:nvSpPr>
          <p:cNvPr id="4" name="Slide Number Placeholder 3">
            <a:extLst>
              <a:ext uri="{FF2B5EF4-FFF2-40B4-BE49-F238E27FC236}">
                <a16:creationId xmlns:a16="http://schemas.microsoft.com/office/drawing/2014/main" id="{970FFA99-B7E5-13DE-09F5-D9D4EB9A916D}"/>
              </a:ext>
            </a:extLst>
          </p:cNvPr>
          <p:cNvSpPr>
            <a:spLocks noGrp="1"/>
          </p:cNvSpPr>
          <p:nvPr>
            <p:ph type="sldNum" sz="quarter" idx="12"/>
          </p:nvPr>
        </p:nvSpPr>
        <p:spPr/>
        <p:txBody>
          <a:bodyPr/>
          <a:lstStyle/>
          <a:p>
            <a:fld id="{EDF46A70-916B-45B3-BB30-401516F379AF}" type="slidenum">
              <a:rPr lang="en-US" smtClean="0"/>
              <a:t>5</a:t>
            </a:fld>
            <a:endParaRPr lang="en-US"/>
          </a:p>
        </p:txBody>
      </p:sp>
      <p:pic>
        <p:nvPicPr>
          <p:cNvPr id="5" name="Picture 4" descr="2015-04-30_pnn_0022.jpg">
            <a:extLst>
              <a:ext uri="{FF2B5EF4-FFF2-40B4-BE49-F238E27FC236}">
                <a16:creationId xmlns:a16="http://schemas.microsoft.com/office/drawing/2014/main" id="{B6F805F5-7458-FF8E-A67C-C14503C6E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882" y="1721918"/>
            <a:ext cx="4395118" cy="5054494"/>
          </a:xfrm>
          <a:prstGeom prst="rect">
            <a:avLst/>
          </a:prstGeom>
        </p:spPr>
      </p:pic>
    </p:spTree>
    <p:extLst>
      <p:ext uri="{BB962C8B-B14F-4D97-AF65-F5344CB8AC3E}">
        <p14:creationId xmlns:p14="http://schemas.microsoft.com/office/powerpoint/2010/main" val="199811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317D-71C7-3034-8153-1ED99101AE24}"/>
              </a:ext>
            </a:extLst>
          </p:cNvPr>
          <p:cNvSpPr>
            <a:spLocks noGrp="1"/>
          </p:cNvSpPr>
          <p:nvPr>
            <p:ph type="title"/>
          </p:nvPr>
        </p:nvSpPr>
        <p:spPr/>
        <p:txBody>
          <a:bodyPr/>
          <a:lstStyle/>
          <a:p>
            <a:r>
              <a:rPr lang="en-US"/>
              <a:t>My background</a:t>
            </a:r>
            <a:endParaRPr lang="en-US" dirty="0"/>
          </a:p>
        </p:txBody>
      </p:sp>
      <p:sp>
        <p:nvSpPr>
          <p:cNvPr id="3" name="Content Placeholder 2">
            <a:extLst>
              <a:ext uri="{FF2B5EF4-FFF2-40B4-BE49-F238E27FC236}">
                <a16:creationId xmlns:a16="http://schemas.microsoft.com/office/drawing/2014/main" id="{5F3D3728-7920-483D-B490-96F6C1E8835D}"/>
              </a:ext>
            </a:extLst>
          </p:cNvPr>
          <p:cNvSpPr>
            <a:spLocks noGrp="1"/>
          </p:cNvSpPr>
          <p:nvPr>
            <p:ph idx="1"/>
          </p:nvPr>
        </p:nvSpPr>
        <p:spPr/>
        <p:txBody>
          <a:bodyPr/>
          <a:lstStyle/>
          <a:p>
            <a:r>
              <a:rPr lang="en-US" sz="2400"/>
              <a:t>Nurse practitioner, Gilchrist Hospice, UMMC</a:t>
            </a:r>
          </a:p>
          <a:p>
            <a:r>
              <a:rPr lang="en-US" sz="2400"/>
              <a:t>Consultant</a:t>
            </a:r>
          </a:p>
          <a:p>
            <a:pPr lvl="1"/>
            <a:r>
              <a:rPr lang="en-US" sz="2400"/>
              <a:t>Center to Advance Palliative Care</a:t>
            </a:r>
          </a:p>
          <a:p>
            <a:pPr lvl="1"/>
            <a:r>
              <a:rPr lang="en-US" sz="2400"/>
              <a:t>National Partnership for Hospice Innovation</a:t>
            </a:r>
          </a:p>
          <a:p>
            <a:pPr lvl="1"/>
            <a:r>
              <a:rPr lang="en-US" sz="2400"/>
              <a:t>Univ of Washington</a:t>
            </a:r>
          </a:p>
          <a:p>
            <a:r>
              <a:rPr lang="en-US" sz="2400"/>
              <a:t>2015 RWJ Health Policy Fellow</a:t>
            </a:r>
          </a:p>
          <a:p>
            <a:pPr lvl="1"/>
            <a:r>
              <a:rPr lang="en-US" sz="2400"/>
              <a:t>Nancy Pelosi staff</a:t>
            </a:r>
          </a:p>
          <a:p>
            <a:pPr lvl="1"/>
            <a:r>
              <a:rPr lang="en-US" sz="2400"/>
              <a:t>Center for Medicare Medicaid Innovation </a:t>
            </a:r>
          </a:p>
          <a:p>
            <a:r>
              <a:rPr lang="en-US" sz="2400"/>
              <a:t>Prior Cover Girl marketing executive</a:t>
            </a:r>
          </a:p>
          <a:p>
            <a:endParaRPr lang="en-US" dirty="0"/>
          </a:p>
        </p:txBody>
      </p:sp>
      <p:sp>
        <p:nvSpPr>
          <p:cNvPr id="4" name="Slide Number Placeholder 3">
            <a:extLst>
              <a:ext uri="{FF2B5EF4-FFF2-40B4-BE49-F238E27FC236}">
                <a16:creationId xmlns:a16="http://schemas.microsoft.com/office/drawing/2014/main" id="{970FFA99-B7E5-13DE-09F5-D9D4EB9A916D}"/>
              </a:ext>
            </a:extLst>
          </p:cNvPr>
          <p:cNvSpPr>
            <a:spLocks noGrp="1"/>
          </p:cNvSpPr>
          <p:nvPr>
            <p:ph type="sldNum" sz="quarter" idx="12"/>
          </p:nvPr>
        </p:nvSpPr>
        <p:spPr/>
        <p:txBody>
          <a:bodyPr/>
          <a:lstStyle/>
          <a:p>
            <a:fld id="{EDF46A70-916B-45B3-BB30-401516F379AF}" type="slidenum">
              <a:rPr lang="en-US" smtClean="0"/>
              <a:t>6</a:t>
            </a:fld>
            <a:endParaRPr lang="en-US"/>
          </a:p>
        </p:txBody>
      </p:sp>
      <p:pic>
        <p:nvPicPr>
          <p:cNvPr id="6" name="Picture 5">
            <a:extLst>
              <a:ext uri="{FF2B5EF4-FFF2-40B4-BE49-F238E27FC236}">
                <a16:creationId xmlns:a16="http://schemas.microsoft.com/office/drawing/2014/main" id="{316C40D1-CE0E-96DD-3D20-76E1FEE54254}"/>
              </a:ext>
            </a:extLst>
          </p:cNvPr>
          <p:cNvPicPr>
            <a:picLocks noChangeAspect="1"/>
          </p:cNvPicPr>
          <p:nvPr/>
        </p:nvPicPr>
        <p:blipFill>
          <a:blip r:embed="rId2"/>
          <a:stretch>
            <a:fillRect/>
          </a:stretch>
        </p:blipFill>
        <p:spPr>
          <a:xfrm>
            <a:off x="7667331" y="1439603"/>
            <a:ext cx="4445967" cy="5377441"/>
          </a:xfrm>
          <a:prstGeom prst="rect">
            <a:avLst/>
          </a:prstGeom>
        </p:spPr>
      </p:pic>
    </p:spTree>
    <p:extLst>
      <p:ext uri="{BB962C8B-B14F-4D97-AF65-F5344CB8AC3E}">
        <p14:creationId xmlns:p14="http://schemas.microsoft.com/office/powerpoint/2010/main" val="2925014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F5184-5BC3-CFA8-0AFD-E62513957090}"/>
              </a:ext>
            </a:extLst>
          </p:cNvPr>
          <p:cNvSpPr>
            <a:spLocks noGrp="1"/>
          </p:cNvSpPr>
          <p:nvPr>
            <p:ph type="title"/>
          </p:nvPr>
        </p:nvSpPr>
        <p:spPr/>
        <p:txBody>
          <a:bodyPr/>
          <a:lstStyle/>
          <a:p>
            <a:r>
              <a:rPr lang="en-US" dirty="0"/>
              <a:t>What this is and what it’s not</a:t>
            </a:r>
          </a:p>
        </p:txBody>
      </p:sp>
      <p:sp>
        <p:nvSpPr>
          <p:cNvPr id="3" name="Content Placeholder 2">
            <a:extLst>
              <a:ext uri="{FF2B5EF4-FFF2-40B4-BE49-F238E27FC236}">
                <a16:creationId xmlns:a16="http://schemas.microsoft.com/office/drawing/2014/main" id="{FB31ADAB-BEC0-7DA7-147C-D331EB50868A}"/>
              </a:ext>
            </a:extLst>
          </p:cNvPr>
          <p:cNvSpPr>
            <a:spLocks noGrp="1"/>
          </p:cNvSpPr>
          <p:nvPr>
            <p:ph idx="1"/>
          </p:nvPr>
        </p:nvSpPr>
        <p:spPr/>
        <p:txBody>
          <a:bodyPr/>
          <a:lstStyle/>
          <a:p>
            <a:r>
              <a:rPr lang="en-US" b="1" i="1" dirty="0"/>
              <a:t>Is</a:t>
            </a:r>
            <a:r>
              <a:rPr lang="en-US" b="1" dirty="0"/>
              <a:t> </a:t>
            </a:r>
            <a:r>
              <a:rPr lang="en-US" dirty="0"/>
              <a:t>about introducing aspects of care for serious illness to the public (public education)</a:t>
            </a:r>
          </a:p>
          <a:p>
            <a:r>
              <a:rPr lang="en-US" b="1" i="1" dirty="0"/>
              <a:t>Not</a:t>
            </a:r>
            <a:r>
              <a:rPr lang="en-US" dirty="0"/>
              <a:t> about clinical communication with patients </a:t>
            </a:r>
          </a:p>
          <a:p>
            <a:r>
              <a:rPr lang="en-US" dirty="0"/>
              <a:t>By public mean general people, potential patients but not necessarily patients or family caregivers</a:t>
            </a:r>
          </a:p>
          <a:p>
            <a:r>
              <a:rPr lang="en-US" dirty="0"/>
              <a:t>Education= outreach= messaging</a:t>
            </a:r>
          </a:p>
        </p:txBody>
      </p:sp>
      <p:sp>
        <p:nvSpPr>
          <p:cNvPr id="4" name="Slide Number Placeholder 3">
            <a:extLst>
              <a:ext uri="{FF2B5EF4-FFF2-40B4-BE49-F238E27FC236}">
                <a16:creationId xmlns:a16="http://schemas.microsoft.com/office/drawing/2014/main" id="{6E4C2369-92C7-8ED7-38EE-97C8BE21921B}"/>
              </a:ext>
            </a:extLst>
          </p:cNvPr>
          <p:cNvSpPr>
            <a:spLocks noGrp="1"/>
          </p:cNvSpPr>
          <p:nvPr>
            <p:ph type="sldNum" sz="quarter" idx="12"/>
          </p:nvPr>
        </p:nvSpPr>
        <p:spPr/>
        <p:txBody>
          <a:bodyPr/>
          <a:lstStyle/>
          <a:p>
            <a:fld id="{EDF46A70-916B-45B3-BB30-401516F379AF}" type="slidenum">
              <a:rPr lang="en-US" smtClean="0"/>
              <a:t>7</a:t>
            </a:fld>
            <a:endParaRPr lang="en-US"/>
          </a:p>
        </p:txBody>
      </p:sp>
    </p:spTree>
    <p:extLst>
      <p:ext uri="{BB962C8B-B14F-4D97-AF65-F5344CB8AC3E}">
        <p14:creationId xmlns:p14="http://schemas.microsoft.com/office/powerpoint/2010/main" val="18016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80BBC-9F0A-E97B-D421-BE9352652857}"/>
              </a:ext>
            </a:extLst>
          </p:cNvPr>
          <p:cNvSpPr>
            <a:spLocks noGrp="1"/>
          </p:cNvSpPr>
          <p:nvPr>
            <p:ph type="title"/>
          </p:nvPr>
        </p:nvSpPr>
        <p:spPr>
          <a:xfrm>
            <a:off x="572493" y="238539"/>
            <a:ext cx="11018520" cy="1434415"/>
          </a:xfrm>
        </p:spPr>
        <p:txBody>
          <a:bodyPr anchor="b">
            <a:normAutofit/>
          </a:bodyPr>
          <a:lstStyle/>
          <a:p>
            <a:r>
              <a:rPr lang="en-US" sz="5400"/>
              <a:t>Case Vignette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82AEF6-508C-818E-5627-CA7F069CB5BF}"/>
              </a:ext>
            </a:extLst>
          </p:cNvPr>
          <p:cNvSpPr>
            <a:spLocks noGrp="1"/>
          </p:cNvSpPr>
          <p:nvPr>
            <p:ph idx="1"/>
          </p:nvPr>
        </p:nvSpPr>
        <p:spPr>
          <a:xfrm>
            <a:off x="572493" y="2071316"/>
            <a:ext cx="6713552" cy="4119172"/>
          </a:xfrm>
        </p:spPr>
        <p:txBody>
          <a:bodyPr anchor="t">
            <a:normAutofit/>
          </a:bodyPr>
          <a:lstStyle/>
          <a:p>
            <a:r>
              <a:rPr lang="en-US" sz="1500" dirty="0">
                <a:effectLst/>
                <a:latin typeface="Helvetica" pitchFamily="2" charset="0"/>
                <a:ea typeface="Helvetica Neue" panose="02000503000000020004" pitchFamily="2" charset="0"/>
                <a:cs typeface="Helvetica Neue" panose="02000503000000020004" pitchFamily="2" charset="0"/>
              </a:rPr>
              <a:t>Laura, 72, enjoyed living in assisted living until noticed was having trouble keeping up with friends on walks. </a:t>
            </a:r>
          </a:p>
          <a:p>
            <a:r>
              <a:rPr lang="en-US" sz="1500" dirty="0">
                <a:effectLst/>
                <a:latin typeface="Helvetica" pitchFamily="2" charset="0"/>
                <a:ea typeface="Helvetica Neue" panose="02000503000000020004" pitchFamily="2" charset="0"/>
                <a:cs typeface="Helvetica Neue" panose="02000503000000020004" pitchFamily="2" charset="0"/>
              </a:rPr>
              <a:t>Went to primary care doctor, then </a:t>
            </a:r>
            <a:r>
              <a:rPr lang="en-US" sz="1500" dirty="0">
                <a:latin typeface="Helvetica" pitchFamily="2" charset="0"/>
                <a:ea typeface="Helvetica Neue" panose="02000503000000020004" pitchFamily="2" charset="0"/>
                <a:cs typeface="Helvetica Neue" panose="02000503000000020004" pitchFamily="2" charset="0"/>
              </a:rPr>
              <a:t>cardiologist</a:t>
            </a:r>
            <a:r>
              <a:rPr lang="en-US" sz="1500" dirty="0">
                <a:effectLst/>
                <a:latin typeface="Helvetica" pitchFamily="2" charset="0"/>
                <a:ea typeface="Helvetica Neue" panose="02000503000000020004" pitchFamily="2" charset="0"/>
                <a:cs typeface="Helvetica Neue" panose="02000503000000020004" pitchFamily="2" charset="0"/>
              </a:rPr>
              <a:t>, who found she had had silent heart attack. </a:t>
            </a:r>
          </a:p>
          <a:p>
            <a:r>
              <a:rPr lang="en-US" sz="1500" dirty="0">
                <a:latin typeface="Helvetica" pitchFamily="2" charset="0"/>
                <a:ea typeface="Helvetica Neue" panose="02000503000000020004" pitchFamily="2" charset="0"/>
                <a:cs typeface="Helvetica Neue" panose="02000503000000020004" pitchFamily="2" charset="0"/>
              </a:rPr>
              <a:t>W</a:t>
            </a:r>
            <a:r>
              <a:rPr lang="en-US" sz="1500" dirty="0">
                <a:effectLst/>
                <a:latin typeface="Helvetica" pitchFamily="2" charset="0"/>
                <a:ea typeface="Helvetica Neue" panose="02000503000000020004" pitchFamily="2" charset="0"/>
                <a:cs typeface="Helvetica Neue" panose="02000503000000020004" pitchFamily="2" charset="0"/>
              </a:rPr>
              <a:t>eeks later, Laura had another heart attack</a:t>
            </a:r>
            <a:r>
              <a:rPr lang="en-US" sz="1500">
                <a:effectLst/>
                <a:latin typeface="Helvetica" pitchFamily="2" charset="0"/>
                <a:ea typeface="Helvetica Neue" panose="02000503000000020004" pitchFamily="2" charset="0"/>
                <a:cs typeface="Helvetica Neue" panose="02000503000000020004" pitchFamily="2" charset="0"/>
              </a:rPr>
              <a:t>, and ended </a:t>
            </a:r>
            <a:r>
              <a:rPr lang="en-US" sz="1500" dirty="0">
                <a:effectLst/>
                <a:latin typeface="Helvetica" pitchFamily="2" charset="0"/>
                <a:ea typeface="Helvetica Neue" panose="02000503000000020004" pitchFamily="2" charset="0"/>
                <a:cs typeface="Helvetica Neue" panose="02000503000000020004" pitchFamily="2" charset="0"/>
              </a:rPr>
              <a:t>up in hospital with heart failure. </a:t>
            </a:r>
          </a:p>
          <a:p>
            <a:r>
              <a:rPr lang="en-US" sz="1500" dirty="0">
                <a:latin typeface="Helvetica" pitchFamily="2" charset="0"/>
                <a:ea typeface="Helvetica Neue" panose="02000503000000020004" pitchFamily="2" charset="0"/>
                <a:cs typeface="Helvetica Neue" panose="02000503000000020004" pitchFamily="2" charset="0"/>
              </a:rPr>
              <a:t>N</a:t>
            </a:r>
            <a:r>
              <a:rPr lang="en-US" sz="1500" dirty="0">
                <a:effectLst/>
                <a:latin typeface="Helvetica" pitchFamily="2" charset="0"/>
                <a:ea typeface="Helvetica Neue" panose="02000503000000020004" pitchFamily="2" charset="0"/>
                <a:cs typeface="Helvetica Neue" panose="02000503000000020004" pitchFamily="2" charset="0"/>
              </a:rPr>
              <a:t>urse Nicole came to see Laura. </a:t>
            </a:r>
            <a:r>
              <a:rPr lang="en-US" sz="1500" dirty="0">
                <a:latin typeface="Helvetica" pitchFamily="2" charset="0"/>
                <a:ea typeface="Helvetica Neue" panose="02000503000000020004" pitchFamily="2" charset="0"/>
                <a:cs typeface="Helvetica Neue" panose="02000503000000020004" pitchFamily="2" charset="0"/>
              </a:rPr>
              <a:t>E</a:t>
            </a:r>
            <a:r>
              <a:rPr lang="en-US" sz="1500" dirty="0">
                <a:effectLst/>
                <a:latin typeface="Helvetica" pitchFamily="2" charset="0"/>
                <a:ea typeface="Helvetica Neue" panose="02000503000000020004" pitchFamily="2" charset="0"/>
                <a:cs typeface="Helvetica Neue" panose="02000503000000020004" pitchFamily="2" charset="0"/>
              </a:rPr>
              <a:t>xplained she was on palliative care team, which meant focusing on helping people live well, even with serious illness. </a:t>
            </a:r>
          </a:p>
          <a:p>
            <a:r>
              <a:rPr lang="en-US" sz="1500" dirty="0">
                <a:effectLst/>
                <a:latin typeface="Helvetica" pitchFamily="2" charset="0"/>
                <a:ea typeface="Helvetica Neue" panose="02000503000000020004" pitchFamily="2" charset="0"/>
                <a:cs typeface="Helvetica Neue" panose="02000503000000020004" pitchFamily="2" charset="0"/>
              </a:rPr>
              <a:t>Nicole asked what was most important </a:t>
            </a:r>
            <a:r>
              <a:rPr lang="en-US" sz="1500" dirty="0">
                <a:latin typeface="Helvetica" pitchFamily="2" charset="0"/>
                <a:ea typeface="Helvetica Neue" panose="02000503000000020004" pitchFamily="2" charset="0"/>
                <a:cs typeface="Helvetica Neue" panose="02000503000000020004" pitchFamily="2" charset="0"/>
              </a:rPr>
              <a:t>to Laura, </a:t>
            </a:r>
            <a:r>
              <a:rPr lang="en-US" sz="1500" dirty="0">
                <a:effectLst/>
                <a:latin typeface="Helvetica" pitchFamily="2" charset="0"/>
                <a:ea typeface="Helvetica Neue" panose="02000503000000020004" pitchFamily="2" charset="0"/>
                <a:cs typeface="Helvetica Neue" panose="02000503000000020004" pitchFamily="2" charset="0"/>
              </a:rPr>
              <a:t>then arranged support Laura didn’t know existed. That included medication for nausea, helping with how to talk about her illness with her grandchildren, and social worker to provide support to Laura’s husband. </a:t>
            </a:r>
          </a:p>
          <a:p>
            <a:r>
              <a:rPr lang="en-US" sz="1500" dirty="0">
                <a:effectLst/>
                <a:latin typeface="Helvetica" pitchFamily="2" charset="0"/>
                <a:ea typeface="Helvetica Neue" panose="02000503000000020004" pitchFamily="2" charset="0"/>
                <a:cs typeface="Helvetica Neue" panose="02000503000000020004" pitchFamily="2" charset="0"/>
              </a:rPr>
              <a:t>A few weeks after starting palliative care, Laura starting to feel normal again and back to enjoying many of activities she used to do. </a:t>
            </a:r>
          </a:p>
          <a:p>
            <a:endParaRPr lang="en-US" sz="1500" dirty="0"/>
          </a:p>
        </p:txBody>
      </p:sp>
      <p:pic>
        <p:nvPicPr>
          <p:cNvPr id="5" name="Picture 4" descr="A picture containing person, clothing, tree, human face&#10;&#10;Description automatically generated">
            <a:extLst>
              <a:ext uri="{FF2B5EF4-FFF2-40B4-BE49-F238E27FC236}">
                <a16:creationId xmlns:a16="http://schemas.microsoft.com/office/drawing/2014/main" id="{3A70BD69-07CF-B88D-E3EB-D52C1D6E2E50}"/>
              </a:ext>
            </a:extLst>
          </p:cNvPr>
          <p:cNvPicPr>
            <a:picLocks noChangeAspect="1"/>
          </p:cNvPicPr>
          <p:nvPr/>
        </p:nvPicPr>
        <p:blipFill rotWithShape="1">
          <a:blip r:embed="rId2">
            <a:extLst>
              <a:ext uri="{28A0092B-C50C-407E-A947-70E740481C1C}">
                <a14:useLocalDpi xmlns:a14="http://schemas.microsoft.com/office/drawing/2010/main" val="0"/>
              </a:ext>
            </a:extLst>
          </a:blip>
          <a:srcRect l="23987" r="11797" b="2"/>
          <a:stretch/>
        </p:blipFill>
        <p:spPr>
          <a:xfrm>
            <a:off x="7675658" y="2093976"/>
            <a:ext cx="3941064" cy="4096512"/>
          </a:xfrm>
          <a:prstGeom prst="rect">
            <a:avLst/>
          </a:prstGeom>
        </p:spPr>
      </p:pic>
    </p:spTree>
    <p:extLst>
      <p:ext uri="{BB962C8B-B14F-4D97-AF65-F5344CB8AC3E}">
        <p14:creationId xmlns:p14="http://schemas.microsoft.com/office/powerpoint/2010/main" val="344687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8941-216D-4DE8-9B08-2E6D635E85FB}"/>
              </a:ext>
            </a:extLst>
          </p:cNvPr>
          <p:cNvSpPr>
            <a:spLocks noGrp="1"/>
          </p:cNvSpPr>
          <p:nvPr>
            <p:ph type="title"/>
          </p:nvPr>
        </p:nvSpPr>
        <p:spPr/>
        <p:txBody>
          <a:bodyPr>
            <a:normAutofit fontScale="90000"/>
          </a:bodyPr>
          <a:lstStyle/>
          <a:p>
            <a:r>
              <a:rPr lang="en-US" dirty="0"/>
              <a:t>Poll Question: </a:t>
            </a:r>
            <a:br>
              <a:rPr lang="en-US" dirty="0"/>
            </a:br>
            <a:r>
              <a:rPr lang="en-US" sz="3100" dirty="0">
                <a:effectLst/>
                <a:latin typeface="OpenSans"/>
              </a:rPr>
              <a:t>How does this story differ from most you may have heard about palliative care? </a:t>
            </a:r>
            <a:br>
              <a:rPr lang="en-US" sz="3100" dirty="0">
                <a:effectLst/>
              </a:rPr>
            </a:br>
            <a:endParaRPr lang="en-US" sz="3100" dirty="0"/>
          </a:p>
        </p:txBody>
      </p:sp>
      <p:sp>
        <p:nvSpPr>
          <p:cNvPr id="3" name="Content Placeholder 2">
            <a:extLst>
              <a:ext uri="{FF2B5EF4-FFF2-40B4-BE49-F238E27FC236}">
                <a16:creationId xmlns:a16="http://schemas.microsoft.com/office/drawing/2014/main" id="{02365CEF-9827-472F-B775-69ECD017A7AF}"/>
              </a:ext>
            </a:extLst>
          </p:cNvPr>
          <p:cNvSpPr>
            <a:spLocks noGrp="1"/>
          </p:cNvSpPr>
          <p:nvPr>
            <p:ph idx="1"/>
          </p:nvPr>
        </p:nvSpPr>
        <p:spPr/>
        <p:txBody>
          <a:bodyPr/>
          <a:lstStyle/>
          <a:p>
            <a:pPr marL="342900" indent="-342900">
              <a:buFont typeface="+mj-lt"/>
              <a:buAutoNum type="arabicPeriod"/>
            </a:pPr>
            <a:r>
              <a:rPr lang="en-US" sz="2400" dirty="0">
                <a:effectLst/>
                <a:latin typeface="Helvetica" pitchFamily="2" charset="0"/>
              </a:rPr>
              <a:t>It focuses on the benefits of palliative care and uses a positive, aspirational case </a:t>
            </a:r>
          </a:p>
          <a:p>
            <a:pPr marL="342900" indent="-342900">
              <a:buFont typeface="+mj-lt"/>
              <a:buAutoNum type="arabicPeriod"/>
            </a:pPr>
            <a:r>
              <a:rPr lang="en-US" sz="2400" dirty="0">
                <a:effectLst/>
                <a:latin typeface="Helvetica" pitchFamily="2" charset="0"/>
              </a:rPr>
              <a:t>It says palliative care is the same thing as hospice. </a:t>
            </a:r>
          </a:p>
          <a:p>
            <a:pPr marL="342900" indent="-342900">
              <a:buFont typeface="+mj-lt"/>
              <a:buAutoNum type="arabicPeriod"/>
            </a:pPr>
            <a:r>
              <a:rPr lang="en-US" sz="2400" dirty="0">
                <a:effectLst/>
                <a:latin typeface="Helvetica" pitchFamily="2" charset="0"/>
              </a:rPr>
              <a:t>It assumes people know what palliative care is. </a:t>
            </a:r>
          </a:p>
          <a:p>
            <a:pPr marL="342900" indent="-342900">
              <a:buFont typeface="+mj-lt"/>
              <a:buAutoNum type="arabicPeriod"/>
            </a:pPr>
            <a:r>
              <a:rPr lang="en-US" sz="2400" dirty="0">
                <a:effectLst/>
                <a:latin typeface="Helvetica" pitchFamily="2" charset="0"/>
              </a:rPr>
              <a:t>It makes palliative care sound scary and unappealing. </a:t>
            </a:r>
          </a:p>
          <a:p>
            <a:endParaRPr lang="en-US" sz="1200" dirty="0">
              <a:effectLst/>
            </a:endParaRPr>
          </a:p>
          <a:p>
            <a:endParaRPr lang="en-US" sz="1800" dirty="0">
              <a:effectLst/>
              <a:latin typeface="OpenSans"/>
            </a:endParaRPr>
          </a:p>
          <a:p>
            <a:endParaRPr lang="en-US" dirty="0">
              <a:effectLst/>
            </a:endParaRPr>
          </a:p>
          <a:p>
            <a:endParaRPr lang="en-US" dirty="0">
              <a:effectLst/>
            </a:endParaRPr>
          </a:p>
        </p:txBody>
      </p:sp>
      <p:sp>
        <p:nvSpPr>
          <p:cNvPr id="4" name="Slide Number Placeholder 3">
            <a:extLst>
              <a:ext uri="{FF2B5EF4-FFF2-40B4-BE49-F238E27FC236}">
                <a16:creationId xmlns:a16="http://schemas.microsoft.com/office/drawing/2014/main" id="{BD60FBA2-EA1D-41F3-8A15-50A5AF75B53B}"/>
              </a:ext>
            </a:extLst>
          </p:cNvPr>
          <p:cNvSpPr>
            <a:spLocks noGrp="1"/>
          </p:cNvSpPr>
          <p:nvPr>
            <p:ph type="sldNum" sz="quarter" idx="12"/>
          </p:nvPr>
        </p:nvSpPr>
        <p:spPr/>
        <p:txBody>
          <a:bodyPr/>
          <a:lstStyle/>
          <a:p>
            <a:fld id="{EDF46A70-916B-45B3-BB30-401516F379AF}" type="slidenum">
              <a:rPr lang="en-US" smtClean="0"/>
              <a:t>9</a:t>
            </a:fld>
            <a:endParaRPr lang="en-US"/>
          </a:p>
        </p:txBody>
      </p:sp>
    </p:spTree>
    <p:extLst>
      <p:ext uri="{BB962C8B-B14F-4D97-AF65-F5344CB8AC3E}">
        <p14:creationId xmlns:p14="http://schemas.microsoft.com/office/powerpoint/2010/main" val="146751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9.0.5012"/>
  <p:tag name="SLIDO_PRESENTATION_ID" val="00000000-0000-0000-0000-000000000000"/>
  <p:tag name="SLIDO_EVENT_UUID" val="22775d28-3030-43ff-ac7c-e9c4a7452ae6"/>
  <p:tag name="SLIDO_EVENT_SECTION_UUID" val="80024028-3ea1-46c0-8b8e-0bb84cbc1fc6"/>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Dk2MDMwMzR9"/>
  <p:tag name="SLIDO_TYPE" val="SlidoPoll"/>
  <p:tag name="SLIDO_POLL_UUID" val="d9c759bf-f863-43d2-ae05-8cc364e62245"/>
  <p:tag name="SLIDO_TIMELINE" val="W3sicG9sbFF1ZXN0aW9uVXVpZCI6ImI2MGNjZjkwLWQzYWItNGVjMi1hYTJmLTYwYzg0N2RiNjkxOSIsInNob3dSZXN1bHRzIjpmYWxzZSwic2hvd0NvcnJlY3RBbnN3ZXJzIjpmYWxzZSwidm90aW5nTG9ja2VkIjpmYWxzZX0seyJwb2xsUXVlc3Rpb25VdWlkIjoiYjYwY2NmOTAtZDNhYi00ZWMyLWFhMmYtNjBjODQ3ZGI2OTE5Iiwic2hvd1Jlc3VsdHMiOnRydWUsInNob3dDb3JyZWN0QW5zd2VycyI6ZmFsc2UsInZvdGluZ0xvY2tlZCI6ZmFsc2V9XQ=="/>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Office Theme">
  <a:themeElements>
    <a:clrScheme name="PALTC24">
      <a:dk1>
        <a:srgbClr val="1F4789"/>
      </a:dk1>
      <a:lt1>
        <a:sysClr val="window" lastClr="FFFFFF"/>
      </a:lt1>
      <a:dk2>
        <a:srgbClr val="44546A"/>
      </a:dk2>
      <a:lt2>
        <a:srgbClr val="E7E6E6"/>
      </a:lt2>
      <a:accent1>
        <a:srgbClr val="FA1479"/>
      </a:accent1>
      <a:accent2>
        <a:srgbClr val="2CAEBC"/>
      </a:accent2>
      <a:accent3>
        <a:srgbClr val="1B3A69"/>
      </a:accent3>
      <a:accent4>
        <a:srgbClr val="FB4C46"/>
      </a:accent4>
      <a:accent5>
        <a:srgbClr val="DF8F26"/>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1bc9fcb-3f83-4f69-824e-3eaeafc06ff9">
      <UserInfo>
        <DisplayName>Aubrey Moore</DisplayName>
        <AccountId>4071</AccountId>
        <AccountType/>
      </UserInfo>
    </SharedWithUsers>
    <TaxCatchAll xmlns="01bc9fcb-3f83-4f69-824e-3eaeafc06ff9" xsi:nil="true"/>
    <lcf76f155ced4ddcb4097134ff3c332f xmlns="d1fa441e-368d-49a9-82d6-6a267e41e4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AD3F09E0B1044C9F9927162A44AF37" ma:contentTypeVersion="18" ma:contentTypeDescription="Create a new document." ma:contentTypeScope="" ma:versionID="7bb87f4fa6d8e78ecee56baae909324c">
  <xsd:schema xmlns:xsd="http://www.w3.org/2001/XMLSchema" xmlns:xs="http://www.w3.org/2001/XMLSchema" xmlns:p="http://schemas.microsoft.com/office/2006/metadata/properties" xmlns:ns2="d1fa441e-368d-49a9-82d6-6a267e41e414" xmlns:ns3="01bc9fcb-3f83-4f69-824e-3eaeafc06ff9" targetNamespace="http://schemas.microsoft.com/office/2006/metadata/properties" ma:root="true" ma:fieldsID="f3ee1307d0562a7601734f16677d1fd3" ns2:_="" ns3:_="">
    <xsd:import namespace="d1fa441e-368d-49a9-82d6-6a267e41e414"/>
    <xsd:import namespace="01bc9fcb-3f83-4f69-824e-3eaeafc06f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fa441e-368d-49a9-82d6-6a267e41e4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611454-967c-4763-821f-2ec41375915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bc9fcb-3f83-4f69-824e-3eaeafc06ff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2f2776-7ab4-433e-93d2-7480eec75373}" ma:internalName="TaxCatchAll" ma:showField="CatchAllData" ma:web="01bc9fcb-3f83-4f69-824e-3eaeafc06f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A8A122-98B8-4212-834A-078B36EF683F}">
  <ds:schemaRefs>
    <ds:schemaRef ds:uri="http://schemas.microsoft.com/office/2006/metadata/properties"/>
    <ds:schemaRef ds:uri="http://schemas.microsoft.com/office/infopath/2007/PartnerControls"/>
    <ds:schemaRef ds:uri="01bc9fcb-3f83-4f69-824e-3eaeafc06ff9"/>
    <ds:schemaRef ds:uri="d1fa441e-368d-49a9-82d6-6a267e41e414"/>
  </ds:schemaRefs>
</ds:datastoreItem>
</file>

<file path=customXml/itemProps2.xml><?xml version="1.0" encoding="utf-8"?>
<ds:datastoreItem xmlns:ds="http://schemas.openxmlformats.org/officeDocument/2006/customXml" ds:itemID="{EF6D1BCC-D0B9-47C4-81D4-BEC5F719D5BC}">
  <ds:schemaRefs>
    <ds:schemaRef ds:uri="01bc9fcb-3f83-4f69-824e-3eaeafc06ff9"/>
    <ds:schemaRef ds:uri="d1fa441e-368d-49a9-82d6-6a267e41e4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6CFC90-8F88-45CC-8E0E-3046ECFF13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196</TotalTime>
  <Words>2311</Words>
  <Application>Microsoft Office PowerPoint</Application>
  <PresentationFormat>Widescreen</PresentationFormat>
  <Paragraphs>235</Paragraphs>
  <Slides>45</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45</vt:i4>
      </vt:variant>
    </vt:vector>
  </HeadingPairs>
  <TitlesOfParts>
    <vt:vector size="60" baseType="lpstr">
      <vt:lpstr>Arial</vt:lpstr>
      <vt:lpstr>Calibri</vt:lpstr>
      <vt:lpstr>GT America</vt:lpstr>
      <vt:lpstr>GT America Md</vt:lpstr>
      <vt:lpstr>GT America Mono</vt:lpstr>
      <vt:lpstr>GT America Mono Rg</vt:lpstr>
      <vt:lpstr>GT America Rg</vt:lpstr>
      <vt:lpstr>GTAmerica-Md</vt:lpstr>
      <vt:lpstr>GTAmerica-MdIt</vt:lpstr>
      <vt:lpstr>Helvetica</vt:lpstr>
      <vt:lpstr>Helvetica Neue</vt:lpstr>
      <vt:lpstr>Museo Sans Rounded 700</vt:lpstr>
      <vt:lpstr>OpenSans</vt:lpstr>
      <vt:lpstr>Times New Roman</vt:lpstr>
      <vt:lpstr>Office Theme</vt:lpstr>
      <vt:lpstr> Improving Public Education  with the  Serious Illness Messaging Toolkit </vt:lpstr>
      <vt:lpstr>PowerPoint Presentation</vt:lpstr>
      <vt:lpstr>   Speaker Disclosures</vt:lpstr>
      <vt:lpstr>Learning Objectives</vt:lpstr>
      <vt:lpstr>My background</vt:lpstr>
      <vt:lpstr>My background</vt:lpstr>
      <vt:lpstr>What this is and what it’s not</vt:lpstr>
      <vt:lpstr>Case Vignette</vt:lpstr>
      <vt:lpstr>Poll Question:  How does this story differ from most you may have heard about palliative care?  </vt:lpstr>
      <vt:lpstr>PowerPoint Presentation</vt:lpstr>
      <vt:lpstr>Why This Is Needed</vt:lpstr>
      <vt:lpstr>Our work depends on public interest</vt:lpstr>
      <vt:lpstr>Evidence-based public education could help</vt:lpstr>
      <vt:lpstr>Common Public Education Pitfalls</vt:lpstr>
      <vt:lpstr>What the Research Shows</vt:lpstr>
      <vt:lpstr>Tested language</vt:lpstr>
      <vt:lpstr>Public awareness and attitudes</vt:lpstr>
      <vt:lpstr>Public Education Principles</vt:lpstr>
      <vt:lpstr>Tested Principles</vt:lpstr>
      <vt:lpstr> Public &amp; clinician focus groups</vt:lpstr>
      <vt:lpstr>What they said about principles</vt:lpstr>
      <vt:lpstr>What serious illness providers said</vt:lpstr>
      <vt:lpstr>Visuals</vt:lpstr>
      <vt:lpstr>But we’ve trained CMS and the media</vt:lpstr>
      <vt:lpstr>How To Use The Toolkit</vt:lpstr>
      <vt:lpstr>Seriousillnessmessaging.org</vt:lpstr>
      <vt:lpstr>How to use this toolkit</vt:lpstr>
      <vt:lpstr>Quick Guides Palliative Care</vt:lpstr>
      <vt:lpstr>PowerPoint Presentation</vt:lpstr>
      <vt:lpstr>Quick Guides Hospice</vt:lpstr>
      <vt:lpstr>PowerPoint Presentation</vt:lpstr>
      <vt:lpstr>Bonus: Educating Clinicians</vt:lpstr>
      <vt:lpstr>PowerPoint Presentation</vt:lpstr>
      <vt:lpstr>PowerPoint Presentation</vt:lpstr>
      <vt:lpstr>Palliative care clinical heart failure story </vt:lpstr>
      <vt:lpstr>Steal These Messages</vt:lpstr>
      <vt:lpstr>Steal These Messages</vt:lpstr>
      <vt:lpstr>PowerPoint Presentation</vt:lpstr>
      <vt:lpstr>PowerPoint Presentation</vt:lpstr>
      <vt:lpstr>Leading organizations using principles</vt:lpstr>
      <vt:lpstr>PowerPoint Presentation</vt:lpstr>
      <vt:lpstr>PowerPoint Presentation</vt:lpstr>
      <vt:lpstr>PowerPoint Presentation</vt:lpstr>
      <vt:lpstr>Bibliography</vt:lpstr>
      <vt:lpstr>Seriousillnessmessaging.org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Caitlyn Keenan</dc:creator>
  <cp:lastModifiedBy>Aubrey Moore</cp:lastModifiedBy>
  <cp:revision>82</cp:revision>
  <dcterms:created xsi:type="dcterms:W3CDTF">2023-07-12T14:24:21Z</dcterms:created>
  <dcterms:modified xsi:type="dcterms:W3CDTF">2024-03-05T01:45:07Z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0x010100CFAD3F09E0B1044C9F9927162A44AF37</vt:lpwstr>
  </property>
  <property fmtid="{D5CDD505-2E9C-101B-9397-08002B2CF9AE}" pid="3" name="MediaServiceImageTags">
    <vt:lpwstr/>
  </property>
  <property fmtid="{D5CDD505-2E9C-101B-9397-08002B2CF9AE}" pid="4" name="SlidoAppVersion">
    <vt:lpwstr>1.9.0.5012</vt:lpwstr>
  </property>
</Properties>
</file>