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4"/>
  </p:sldMasterIdLst>
  <p:notesMasterIdLst>
    <p:notesMasterId r:id="rId13"/>
  </p:notesMasterIdLst>
  <p:handoutMasterIdLst>
    <p:handoutMasterId r:id="rId14"/>
  </p:handoutMasterIdLst>
  <p:sldIdLst>
    <p:sldId id="420" r:id="rId5"/>
    <p:sldId id="411" r:id="rId6"/>
    <p:sldId id="416" r:id="rId7"/>
    <p:sldId id="412" r:id="rId8"/>
    <p:sldId id="415" r:id="rId9"/>
    <p:sldId id="419" r:id="rId10"/>
    <p:sldId id="406" r:id="rId11"/>
    <p:sldId id="41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7EFA4D-154E-5C75-8BB9-817FF673735B}" name="Aimee Key" initials="AK" userId="S::akey@paltmed.org::6612c4e6-c2b6-4a5a-8e36-873914441401" providerId="AD"/>
  <p188:author id="{3452EF58-7697-C46F-5DA6-9B63EFB5EFAE}" name="Alicia Graf" initials="AG" userId="S::AGraf@paltmed.org::c9686a80-2015-46f3-aa56-b5f8d58984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A69"/>
    <a:srgbClr val="53B7E8"/>
    <a:srgbClr val="0E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58D5F-5D3D-28FB-11EA-1EE11A421B81}" v="126" dt="2025-09-11T19:06:01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C5A1E9-6A4E-5792-CAF5-49330A6798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63497-8AE9-F72D-03CB-A636CCDB0B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94B7D-E3B2-4B85-97D5-E0028AF1AA4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6D318-EA8C-F1E5-33ED-97236DD961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66C85-B503-ACCC-CC4D-D428DFB855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02F42-C850-4A9B-A2CE-EB9B586F7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78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A182-7AFA-4E6C-A48B-1BF7272C02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445ED-0E39-48FD-BAB6-E6983FEF4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3B7E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A blue and black sign&#10;&#10;Description automatically generated">
            <a:extLst>
              <a:ext uri="{FF2B5EF4-FFF2-40B4-BE49-F238E27FC236}">
                <a16:creationId xmlns:a16="http://schemas.microsoft.com/office/drawing/2014/main" id="{9160ADEF-E869-EC2B-8C01-9D3974B25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99" y="6137554"/>
            <a:ext cx="2134927" cy="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26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3B7E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500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D14-A86F-45BA-AA2D-401287B725A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447CC8-2EB1-FD53-0978-2E54CC922AC0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9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D14-A86F-45BA-AA2D-401287B725A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531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D14-A86F-45BA-AA2D-401287B725A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FE1496-BFB1-A7FC-A943-00F9B40CB6CA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006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D14-A86F-45BA-AA2D-401287B725A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D14-A86F-45BA-AA2D-401287B725A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F9451F-43B7-838B-4BD6-22AAA94ED7B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1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73B3E8-E1CF-3B85-02F4-B05838275C41}"/>
              </a:ext>
            </a:extLst>
          </p:cNvPr>
          <p:cNvSpPr/>
          <p:nvPr userDrawn="1"/>
        </p:nvSpPr>
        <p:spPr>
          <a:xfrm>
            <a:off x="-1" y="304800"/>
            <a:ext cx="12192001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852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0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D14-A86F-45BA-AA2D-401287B725A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447CC8-2EB1-FD53-0978-2E54CC922AC0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ue and black sign&#10;&#10;Description automatically generated">
            <a:extLst>
              <a:ext uri="{FF2B5EF4-FFF2-40B4-BE49-F238E27FC236}">
                <a16:creationId xmlns:a16="http://schemas.microsoft.com/office/drawing/2014/main" id="{5D270F30-C108-A0B7-6346-F1D03231C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99" y="6137554"/>
            <a:ext cx="2134927" cy="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D14-A86F-45BA-AA2D-401287B725A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blue and black sign&#10;&#10;Description automatically generated">
            <a:extLst>
              <a:ext uri="{FF2B5EF4-FFF2-40B4-BE49-F238E27FC236}">
                <a16:creationId xmlns:a16="http://schemas.microsoft.com/office/drawing/2014/main" id="{102CC202-553B-9921-609C-581AED6E8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99" y="6137554"/>
            <a:ext cx="2134927" cy="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0862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D14-A86F-45BA-AA2D-401287B725A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FE1496-BFB1-A7FC-A943-00F9B40CB6CA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ign&#10;&#10;Description automatically generated">
            <a:extLst>
              <a:ext uri="{FF2B5EF4-FFF2-40B4-BE49-F238E27FC236}">
                <a16:creationId xmlns:a16="http://schemas.microsoft.com/office/drawing/2014/main" id="{D2231A3B-EA65-0F92-84F6-766ADD72D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99" y="6137554"/>
            <a:ext cx="2134927" cy="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7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D14-A86F-45BA-AA2D-401287B725A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blue and black sign&#10;&#10;Description automatically generated">
            <a:extLst>
              <a:ext uri="{FF2B5EF4-FFF2-40B4-BE49-F238E27FC236}">
                <a16:creationId xmlns:a16="http://schemas.microsoft.com/office/drawing/2014/main" id="{2D783C9B-5E3A-F2BB-6418-D99CA4821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99" y="6137554"/>
            <a:ext cx="2134927" cy="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2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D14-A86F-45BA-AA2D-401287B725A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F9451F-43B7-838B-4BD6-22AAA94ED7B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black sign&#10;&#10;Description automatically generated">
            <a:extLst>
              <a:ext uri="{FF2B5EF4-FFF2-40B4-BE49-F238E27FC236}">
                <a16:creationId xmlns:a16="http://schemas.microsoft.com/office/drawing/2014/main" id="{283F6A61-B5DB-B458-ED57-A98265C86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99" y="6137554"/>
            <a:ext cx="2134927" cy="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73B3E8-E1CF-3B85-02F4-B05838275C41}"/>
              </a:ext>
            </a:extLst>
          </p:cNvPr>
          <p:cNvSpPr/>
          <p:nvPr userDrawn="1"/>
        </p:nvSpPr>
        <p:spPr>
          <a:xfrm>
            <a:off x="-1" y="304800"/>
            <a:ext cx="12192001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blue and black sign&#10;&#10;Description automatically generated">
            <a:extLst>
              <a:ext uri="{FF2B5EF4-FFF2-40B4-BE49-F238E27FC236}">
                <a16:creationId xmlns:a16="http://schemas.microsoft.com/office/drawing/2014/main" id="{A326049B-B164-2E3B-9DC1-532251F48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99" y="6137554"/>
            <a:ext cx="2134927" cy="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blue and black sign&#10;&#10;Description automatically generated">
            <a:extLst>
              <a:ext uri="{FF2B5EF4-FFF2-40B4-BE49-F238E27FC236}">
                <a16:creationId xmlns:a16="http://schemas.microsoft.com/office/drawing/2014/main" id="{13235298-C624-16E8-CA16-389BB14E7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99" y="6137554"/>
            <a:ext cx="2134927" cy="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blue and black sign&#10;&#10;Description automatically generated">
            <a:extLst>
              <a:ext uri="{FF2B5EF4-FFF2-40B4-BE49-F238E27FC236}">
                <a16:creationId xmlns:a16="http://schemas.microsoft.com/office/drawing/2014/main" id="{BAE6ABC0-CD62-1CED-B308-331D4069E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99" y="6137554"/>
            <a:ext cx="2134927" cy="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73DA3-4EA0-59FE-0929-F4F4B05883EF}"/>
              </a:ext>
            </a:extLst>
          </p:cNvPr>
          <p:cNvSpPr/>
          <p:nvPr userDrawn="1"/>
        </p:nvSpPr>
        <p:spPr>
          <a:xfrm>
            <a:off x="2" y="10224"/>
            <a:ext cx="12192001" cy="381000"/>
          </a:xfrm>
          <a:prstGeom prst="rect">
            <a:avLst/>
          </a:prstGeom>
          <a:solidFill>
            <a:srgbClr val="1B3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FA242-3E0F-9241-1DD6-B95CB2284E9D}"/>
              </a:ext>
            </a:extLst>
          </p:cNvPr>
          <p:cNvSpPr/>
          <p:nvPr userDrawn="1"/>
        </p:nvSpPr>
        <p:spPr>
          <a:xfrm>
            <a:off x="-1" y="374650"/>
            <a:ext cx="12192001" cy="1515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7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B3A69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9BD7E-5894-3C37-82C3-69AE09CD3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tor comforting an old person&#10;&#10;AI-generated content may be incorrect.">
            <a:extLst>
              <a:ext uri="{FF2B5EF4-FFF2-40B4-BE49-F238E27FC236}">
                <a16:creationId xmlns:a16="http://schemas.microsoft.com/office/drawing/2014/main" id="{6E48F594-3F0F-F993-33EC-E8951CBD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049"/>
            <a:ext cx="12192000" cy="63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9C45088-952F-EEEB-20AD-C163A70F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6" y="448253"/>
            <a:ext cx="11152909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err="1">
                <a:latin typeface="Verdana"/>
                <a:ea typeface="Verdana"/>
              </a:rPr>
              <a:t>PALTmed</a:t>
            </a:r>
            <a:r>
              <a:rPr lang="en-US" sz="3800" b="1">
                <a:latin typeface="Verdana"/>
                <a:ea typeface="Verdana"/>
              </a:rPr>
              <a:t> Certification Program</a:t>
            </a:r>
            <a:endParaRPr lang="en-US" sz="3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2228-2492-1446-DF7C-F889B3017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076" y="1911830"/>
            <a:ext cx="5231130" cy="16264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The Certified Medical Director (CMD) credential is an experiential and education-based certification offered by the Post-Acute and Long-Term Care Medical Association (</a:t>
            </a:r>
            <a:r>
              <a:rPr lang="en-US" sz="2200" err="1">
                <a:solidFill>
                  <a:srgbClr val="1B3A69"/>
                </a:solidFill>
                <a:latin typeface="Verdana"/>
                <a:ea typeface="Verdana"/>
              </a:rPr>
              <a:t>PALTmed</a:t>
            </a: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).</a:t>
            </a:r>
            <a:endParaRPr lang="en-US" sz="2200">
              <a:latin typeface="Verdana"/>
              <a:ea typeface="Verdana"/>
            </a:endParaRPr>
          </a:p>
        </p:txBody>
      </p:sp>
      <p:pic>
        <p:nvPicPr>
          <p:cNvPr id="4" name="Picture 3" descr="A person in a white coat with a stethoscope around his neck&#10;&#10;AI-generated content may be incorrect.">
            <a:extLst>
              <a:ext uri="{FF2B5EF4-FFF2-40B4-BE49-F238E27FC236}">
                <a16:creationId xmlns:a16="http://schemas.microsoft.com/office/drawing/2014/main" id="{5344C017-7F61-12C5-B9DE-858DD84FC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r="7647"/>
          <a:stretch>
            <a:fillRect/>
          </a:stretch>
        </p:blipFill>
        <p:spPr>
          <a:xfrm>
            <a:off x="526203" y="1962177"/>
            <a:ext cx="5620149" cy="435028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FE785E6A-550A-817F-F76A-7282E8169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09" y="1971097"/>
            <a:ext cx="1987945" cy="1173447"/>
          </a:xfrm>
          <a:prstGeom prst="rect">
            <a:avLst/>
          </a:prstGeom>
          <a:noFill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ABA12C-D5FC-0A93-5365-C585712F0752}"/>
              </a:ext>
            </a:extLst>
          </p:cNvPr>
          <p:cNvSpPr txBox="1">
            <a:spLocks/>
          </p:cNvSpPr>
          <p:nvPr/>
        </p:nvSpPr>
        <p:spPr>
          <a:xfrm>
            <a:off x="6417076" y="4222086"/>
            <a:ext cx="5231130" cy="19697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Physicians who are awarded the CMD credential have demonstrated they have the knowledge, expertise, and professional standing to assume a medical leadership role in PALTC.</a:t>
            </a:r>
            <a:endParaRPr lang="en-US" sz="22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4451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2EB2B-D5C6-A976-8F54-671BD260E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19B4D7-DA4B-19DA-E677-57B1E319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6" y="448253"/>
            <a:ext cx="11152909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/>
              <a:t>Journey to Certification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B86DD2-2785-0E9A-3194-3530419FF741}"/>
              </a:ext>
            </a:extLst>
          </p:cNvPr>
          <p:cNvGrpSpPr/>
          <p:nvPr/>
        </p:nvGrpSpPr>
        <p:grpSpPr>
          <a:xfrm>
            <a:off x="5311351" y="1976961"/>
            <a:ext cx="6001008" cy="4221945"/>
            <a:chOff x="6391386" y="1839758"/>
            <a:chExt cx="5450676" cy="37986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784F5B-3AAB-2CB8-6EDD-3AE9D0040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296"/>
            <a:stretch>
              <a:fillRect/>
            </a:stretch>
          </p:blipFill>
          <p:spPr>
            <a:xfrm>
              <a:off x="6391386" y="1839758"/>
              <a:ext cx="5450676" cy="3798613"/>
            </a:xfrm>
            <a:prstGeom prst="rect">
              <a:avLst/>
            </a:prstGeom>
          </p:spPr>
        </p:pic>
        <p:pic>
          <p:nvPicPr>
            <p:cNvPr id="11" name="Picture 10" descr="A close-up of a logo&#10;&#10;Description automatically generated">
              <a:extLst>
                <a:ext uri="{FF2B5EF4-FFF2-40B4-BE49-F238E27FC236}">
                  <a16:creationId xmlns:a16="http://schemas.microsoft.com/office/drawing/2014/main" id="{48D0FCB4-0205-7405-82BA-144D9F2D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0021" y="2355526"/>
              <a:ext cx="864510" cy="505436"/>
            </a:xfrm>
            <a:prstGeom prst="rect">
              <a:avLst/>
            </a:prstGeom>
            <a:noFill/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63A1-1B43-5260-7BE0-88DBF63A2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815" y="1978787"/>
            <a:ext cx="5500546" cy="42214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The body of knowledge required </a:t>
            </a:r>
            <a:br>
              <a:rPr lang="en-US" sz="2200">
                <a:solidFill>
                  <a:srgbClr val="1B3A69"/>
                </a:solidFill>
                <a:latin typeface="Verdana"/>
                <a:ea typeface="Verdana"/>
              </a:rPr>
            </a:b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for certification is found in the </a:t>
            </a:r>
            <a:br>
              <a:rPr lang="en-US" sz="2200">
                <a:solidFill>
                  <a:srgbClr val="1B3A69"/>
                </a:solidFill>
                <a:latin typeface="Verdana"/>
                <a:ea typeface="Verdana"/>
              </a:rPr>
            </a:b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Core Curriculum on Medical Direction in PALTC.</a:t>
            </a:r>
            <a:br>
              <a:rPr lang="en-US" sz="2200">
                <a:latin typeface="Verdana"/>
                <a:ea typeface="Verdana"/>
              </a:rPr>
            </a:br>
            <a:endParaRPr lang="en-US" sz="2200">
              <a:solidFill>
                <a:srgbClr val="1B3A69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There is no exam. </a:t>
            </a:r>
            <a:br>
              <a:rPr lang="en-US" sz="2200">
                <a:latin typeface="Verdana"/>
                <a:ea typeface="Verdana"/>
              </a:rPr>
            </a:br>
            <a:endParaRPr lang="en-US" sz="2200">
              <a:solidFill>
                <a:srgbClr val="1B3A69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Recertification is required </a:t>
            </a:r>
            <a:br>
              <a:rPr lang="en-US" sz="2200">
                <a:solidFill>
                  <a:srgbClr val="1B3A69"/>
                </a:solidFill>
                <a:latin typeface="Verdana"/>
                <a:ea typeface="Verdana"/>
              </a:rPr>
            </a:b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every 6 years.</a:t>
            </a:r>
            <a:endParaRPr lang="en-US" sz="2200">
              <a:latin typeface="Verdana"/>
              <a:ea typeface="Verdana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1118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D9EA0-E1D8-A5F8-A847-D047D2F7B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215C8EC-F382-7D2C-B2A6-CBE09391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6" y="448253"/>
            <a:ext cx="11152909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>
                <a:latin typeface="Verdana"/>
                <a:ea typeface="Verdana"/>
              </a:rPr>
              <a:t>Journey to Certification</a:t>
            </a: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EC0938-6564-4807-A06D-908EC93E2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724389"/>
              </p:ext>
            </p:extLst>
          </p:nvPr>
        </p:nvGraphicFramePr>
        <p:xfrm>
          <a:off x="495296" y="1937673"/>
          <a:ext cx="1115291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455">
                  <a:extLst>
                    <a:ext uri="{9D8B030D-6E8A-4147-A177-3AD203B41FA5}">
                      <a16:colId xmlns:a16="http://schemas.microsoft.com/office/drawing/2014/main" val="1546106560"/>
                    </a:ext>
                  </a:extLst>
                </a:gridCol>
                <a:gridCol w="5576455">
                  <a:extLst>
                    <a:ext uri="{9D8B030D-6E8A-4147-A177-3AD203B41FA5}">
                      <a16:colId xmlns:a16="http://schemas.microsoft.com/office/drawing/2014/main" val="2552998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Verdana"/>
                          <a:ea typeface="Verdana"/>
                        </a:rPr>
                        <a:t>Qualifications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Verdana"/>
                          <a:ea typeface="Verdana"/>
                        </a:rPr>
                        <a:t>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73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>
                          <a:solidFill>
                            <a:srgbClr val="1B3A69"/>
                          </a:solidFill>
                          <a:latin typeface="Verdana"/>
                          <a:ea typeface="Verdana"/>
                        </a:rPr>
                        <a:t>ACGME/AOA or Canadian post-grad program or</a:t>
                      </a:r>
                      <a:r>
                        <a:rPr lang="en-US" sz="2200" i="0">
                          <a:solidFill>
                            <a:srgbClr val="1B3A69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2200">
                          <a:solidFill>
                            <a:srgbClr val="1B3A69"/>
                          </a:solidFill>
                          <a:latin typeface="Verdana"/>
                          <a:ea typeface="Verdana"/>
                        </a:rPr>
                        <a:t>relevant U.S. post-grad training and state licensure.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200">
                        <a:solidFill>
                          <a:srgbClr val="1B3A69"/>
                        </a:solidFill>
                        <a:latin typeface="Verdana"/>
                        <a:ea typeface="Verdana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noProof="0">
                          <a:solidFill>
                            <a:srgbClr val="1B3A69"/>
                          </a:solidFill>
                          <a:latin typeface="Verdana"/>
                        </a:rPr>
                        <a:t>Unrestricted state license as an MD or DO (or Canadian equivalent).</a:t>
                      </a:r>
                      <a:endParaRPr lang="en-US" sz="2200">
                        <a:solidFill>
                          <a:srgbClr val="1B3A69"/>
                        </a:solidFill>
                        <a:latin typeface="Verdana"/>
                        <a:ea typeface="Verdana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2200" b="0" i="0" u="none" strike="noStrike" noProof="0">
                        <a:solidFill>
                          <a:srgbClr val="1B3A69"/>
                        </a:solidFill>
                        <a:latin typeface="Verdana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>
                          <a:solidFill>
                            <a:srgbClr val="1B3A69"/>
                          </a:solidFill>
                          <a:latin typeface="Verdana"/>
                          <a:ea typeface="Verdana"/>
                        </a:rPr>
                        <a:t>Completion of </a:t>
                      </a:r>
                      <a:r>
                        <a:rPr lang="en-US" sz="2200" err="1">
                          <a:solidFill>
                            <a:srgbClr val="1B3A69"/>
                          </a:solidFill>
                          <a:latin typeface="Verdana"/>
                          <a:ea typeface="Verdana"/>
                        </a:rPr>
                        <a:t>PALTmed’s</a:t>
                      </a:r>
                      <a:r>
                        <a:rPr lang="en-US" sz="2200">
                          <a:solidFill>
                            <a:srgbClr val="1B3A69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2200" i="0">
                          <a:solidFill>
                            <a:srgbClr val="1B3A69"/>
                          </a:solidFill>
                          <a:latin typeface="Verdana"/>
                          <a:ea typeface="Verdana"/>
                        </a:rPr>
                        <a:t>Core Curriculum on Medical Direction </a:t>
                      </a:r>
                      <a:r>
                        <a:rPr lang="en-US" sz="2200">
                          <a:solidFill>
                            <a:srgbClr val="1B3A69"/>
                          </a:solidFill>
                          <a:latin typeface="Verdana"/>
                          <a:ea typeface="Verdana"/>
                        </a:rPr>
                        <a:t>within the past five years.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>
                          <a:solidFill>
                            <a:srgbClr val="1B3A69"/>
                          </a:solidFill>
                          <a:latin typeface="Verdana"/>
                          <a:ea typeface="Verdana"/>
                        </a:rPr>
                        <a:t>Spend </a:t>
                      </a:r>
                      <a:r>
                        <a:rPr lang="en-US" sz="2200">
                          <a:solidFill>
                            <a:srgbClr val="1B3A69"/>
                          </a:solidFill>
                          <a:latin typeface="Verdana"/>
                          <a:ea typeface="Verdana"/>
                        </a:rPr>
                        <a:t>at least 8 hours a month as a medical or associate medical director in PALTC.</a:t>
                      </a: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2200">
                        <a:solidFill>
                          <a:srgbClr val="1B3A69"/>
                        </a:solidFill>
                        <a:latin typeface="Verdana"/>
                        <a:ea typeface="Verdana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,Sans-Serif" panose="020B0604020202020204" pitchFamily="34" charset="0"/>
                        <a:buChar char="•"/>
                      </a:pPr>
                      <a:r>
                        <a:rPr lang="en-US" sz="2200" b="0" i="0" u="none" strike="noStrike" noProof="0">
                          <a:solidFill>
                            <a:srgbClr val="1B3A69"/>
                          </a:solidFill>
                          <a:latin typeface="Verdana"/>
                        </a:rPr>
                        <a:t>At least 1 year of experience as a clinician in PALTC within the past five years.</a:t>
                      </a:r>
                      <a:endParaRPr lang="en-US" sz="2200" b="0" i="0" u="none" strike="noStrike" noProof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146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64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6E395-AE5F-EEC9-ED0E-DDBC8629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0A6B1C2-FC57-C555-EB0C-435B20C3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297" y="442665"/>
            <a:ext cx="10466920" cy="1293813"/>
          </a:xfrm>
        </p:spPr>
        <p:txBody>
          <a:bodyPr>
            <a:normAutofit/>
          </a:bodyPr>
          <a:lstStyle/>
          <a:p>
            <a:pPr algn="ctr"/>
            <a:r>
              <a:rPr lang="en-US" sz="3800" b="1">
                <a:latin typeface="Verdana"/>
                <a:ea typeface="Verdana"/>
              </a:rPr>
              <a:t>Core Curriculum on Medical Direction in PALTC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551A1-16C7-D998-20A6-99B3CB806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624" y="1907880"/>
            <a:ext cx="10481918" cy="10216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The Core Curriculum offers comprehensive instruction on management and leadership within PALTC settings. </a:t>
            </a:r>
            <a:endParaRPr lang="en-US" sz="2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63A3C-DF50-53D6-257C-76E1B3D78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893" y="5015928"/>
            <a:ext cx="1792401" cy="7371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1E7940-9F70-5A7C-E3DC-2A09446E2611}"/>
              </a:ext>
            </a:extLst>
          </p:cNvPr>
          <p:cNvSpPr txBox="1"/>
          <p:nvPr/>
        </p:nvSpPr>
        <p:spPr>
          <a:xfrm>
            <a:off x="8619690" y="2540387"/>
            <a:ext cx="3086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1B3A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 full details at </a:t>
            </a:r>
            <a:r>
              <a:rPr lang="en-US" sz="2000" i="1">
                <a:solidFill>
                  <a:srgbClr val="1B3A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paltmed.org/core:</a:t>
            </a:r>
            <a:endParaRPr kumimoji="0" lang="en-US" sz="2000" i="1" u="none" strike="noStrike" kern="1200" cap="none" spc="0" normalizeH="0" baseline="0" noProof="0">
              <a:ln>
                <a:noFill/>
              </a:ln>
              <a:solidFill>
                <a:srgbClr val="1B3A6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535AC-DFF0-6C8F-2C1E-66601DA23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236" y="3309233"/>
            <a:ext cx="2049408" cy="25270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FB3B04-6A13-652D-BF6A-F23E74273F31}"/>
              </a:ext>
            </a:extLst>
          </p:cNvPr>
          <p:cNvSpPr txBox="1">
            <a:spLocks/>
          </p:cNvSpPr>
          <p:nvPr/>
        </p:nvSpPr>
        <p:spPr>
          <a:xfrm>
            <a:off x="865714" y="2887666"/>
            <a:ext cx="8130577" cy="2486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>
                <a:solidFill>
                  <a:srgbClr val="1B3A69"/>
                </a:solidFill>
                <a:latin typeface="Verdana"/>
                <a:ea typeface="Verdana"/>
              </a:rPr>
              <a:t>Key Focus Areas Include: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Leadership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Regulations, Surveys, and Responding to Deficiencies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Medical Direction Beyond the Nursing Home Walls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Organizational Structure, Culture, and Relationships</a:t>
            </a:r>
            <a:endParaRPr lang="en-US" sz="2200">
              <a:solidFill>
                <a:srgbClr val="000000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Employee Health and Safety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Infection Prevention and Control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Quality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357458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3FA8A-4B59-960E-CABF-5B0D823D8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1E5A-426A-C0D7-3CBF-ED1E787A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448107"/>
            <a:ext cx="11610109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>
                <a:latin typeface="Verdana"/>
                <a:ea typeface="Verdana"/>
              </a:rPr>
              <a:t>Certification Drives Better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086BE-DD9D-7209-4565-96E25388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648" y="5773051"/>
            <a:ext cx="2901696" cy="98107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0D9A5020-B849-1EA7-85DC-816276484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3217"/>
            <a:ext cx="12192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rgbClr val="1B3A69"/>
                </a:solidFill>
                <a:latin typeface="Verdana"/>
                <a:ea typeface="Verdana"/>
              </a:rPr>
              <a:t>Facilities with Certified Medical Directors experience: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B6D7D-FBE0-8B2F-25B9-ABDEF346FCB9}"/>
              </a:ext>
            </a:extLst>
          </p:cNvPr>
          <p:cNvSpPr txBox="1"/>
          <p:nvPr/>
        </p:nvSpPr>
        <p:spPr>
          <a:xfrm>
            <a:off x="765365" y="4371955"/>
            <a:ext cx="2579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1B3A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21.6% less ED visits per 1,000 long-stay resident days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026D89-8662-950A-465A-BEA540711FEC}"/>
              </a:ext>
            </a:extLst>
          </p:cNvPr>
          <p:cNvSpPr txBox="1"/>
          <p:nvPr/>
        </p:nvSpPr>
        <p:spPr>
          <a:xfrm>
            <a:off x="4528511" y="4390313"/>
            <a:ext cx="31349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1B3A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7.8% fewer hospitalizations per 1,000 long-stay resident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BA77A-03B1-2F5E-1588-CBC2ABC7345B}"/>
              </a:ext>
            </a:extLst>
          </p:cNvPr>
          <p:cNvSpPr txBox="1"/>
          <p:nvPr/>
        </p:nvSpPr>
        <p:spPr>
          <a:xfrm>
            <a:off x="8525511" y="4390313"/>
            <a:ext cx="31349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1B3A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4.4% more short-stay residents successfully discharged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3C133D-4784-69D7-E69C-1082503B3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82" y="2604571"/>
            <a:ext cx="2518881" cy="1826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92B027-95CE-75E7-BC22-20E3B0CAB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813" y="2530492"/>
            <a:ext cx="2579916" cy="18260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D603B3-3E89-F5B1-C03D-903D3D2AE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862" y="2503751"/>
            <a:ext cx="2396868" cy="1926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68D2B-34F6-1F0C-B9EA-8ECEFB30DC97}"/>
              </a:ext>
            </a:extLst>
          </p:cNvPr>
          <p:cNvSpPr txBox="1"/>
          <p:nvPr/>
        </p:nvSpPr>
        <p:spPr>
          <a:xfrm>
            <a:off x="326863" y="6311521"/>
            <a:ext cx="120040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ea typeface="+mn-lt"/>
                <a:cs typeface="+mn-lt"/>
              </a:rPr>
              <a:t>Based on national SNF claims (Jan–Dec 2021) and CMS Nursing Home Care Compare data (July 2022)</a:t>
            </a:r>
          </a:p>
        </p:txBody>
      </p:sp>
    </p:spTree>
    <p:extLst>
      <p:ext uri="{BB962C8B-B14F-4D97-AF65-F5344CB8AC3E}">
        <p14:creationId xmlns:p14="http://schemas.microsoft.com/office/powerpoint/2010/main" val="313684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A3A6E-7FCC-907C-6F8A-3BA581679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0A44-2DB7-188C-0C2F-16F2F773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448107"/>
            <a:ext cx="116101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Verdana"/>
                <a:ea typeface="Verdana"/>
              </a:rPr>
              <a:t>Value of Certification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9DCE1-4BB3-6424-AEC5-27FDA1D6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648" y="5773051"/>
            <a:ext cx="2901696" cy="98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B76FF7-B5D3-E1CC-3DBB-8F4DF5744186}"/>
              </a:ext>
            </a:extLst>
          </p:cNvPr>
          <p:cNvSpPr txBox="1"/>
          <p:nvPr/>
        </p:nvSpPr>
        <p:spPr>
          <a:xfrm>
            <a:off x="701330" y="2182714"/>
            <a:ext cx="5389982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Distinguish yourself with a respected credential.</a:t>
            </a:r>
            <a:endParaRPr lang="en-US"/>
          </a:p>
          <a:p>
            <a:pPr marL="342900" indent="-342900">
              <a:buFont typeface="Wingdings" panose="020B0604020202020204" pitchFamily="34" charset="0"/>
              <a:buChar char="ü"/>
            </a:pPr>
            <a:endParaRPr lang="en-US" sz="2200">
              <a:solidFill>
                <a:srgbClr val="1B3A69"/>
              </a:solidFill>
              <a:latin typeface="Verdana"/>
              <a:ea typeface="Verdana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Showcase your dedication to high standards.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endParaRPr lang="en-US" sz="2200">
              <a:solidFill>
                <a:srgbClr val="1B3A69"/>
              </a:solidFill>
              <a:latin typeface="Verdana"/>
              <a:ea typeface="Verdana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Access new leadership opportunities.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endParaRPr lang="en-US" sz="2200">
              <a:solidFill>
                <a:srgbClr val="1B3A69"/>
              </a:solidFill>
              <a:latin typeface="Verdana"/>
              <a:ea typeface="Verdana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2200">
                <a:solidFill>
                  <a:srgbClr val="1B3A69"/>
                </a:solidFill>
                <a:latin typeface="Verdana"/>
                <a:ea typeface="Verdana"/>
              </a:rPr>
              <a:t>Improve your practice with specialized knowledge.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C4F81-2A64-B0D3-B526-54D0CCA19B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21"/>
          <a:stretch>
            <a:fillRect/>
          </a:stretch>
        </p:blipFill>
        <p:spPr>
          <a:xfrm>
            <a:off x="6862006" y="1725998"/>
            <a:ext cx="4970692" cy="4888403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5C9BA4AA-E0F5-B754-D566-DD59F7923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46" y="3601444"/>
            <a:ext cx="1735986" cy="1029560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F18CF-7D3F-2333-394F-3C9A90764915}"/>
              </a:ext>
            </a:extLst>
          </p:cNvPr>
          <p:cNvSpPr txBox="1"/>
          <p:nvPr/>
        </p:nvSpPr>
        <p:spPr>
          <a:xfrm>
            <a:off x="9437874" y="4932823"/>
            <a:ext cx="2012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Professional Recognition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1BBC7-359B-E98F-B44B-B2349AD59C3B}"/>
              </a:ext>
            </a:extLst>
          </p:cNvPr>
          <p:cNvSpPr txBox="1"/>
          <p:nvPr/>
        </p:nvSpPr>
        <p:spPr>
          <a:xfrm>
            <a:off x="9375927" y="2641268"/>
            <a:ext cx="2177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 Commitment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9E6E8-D7D1-B3E1-2374-C04AE778377B}"/>
              </a:ext>
            </a:extLst>
          </p:cNvPr>
          <p:cNvSpPr txBox="1"/>
          <p:nvPr/>
        </p:nvSpPr>
        <p:spPr>
          <a:xfrm>
            <a:off x="7225469" y="4907663"/>
            <a:ext cx="2012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Career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Growth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C89DCF-CFC9-8E83-65AD-D6B675841D32}"/>
              </a:ext>
            </a:extLst>
          </p:cNvPr>
          <p:cNvSpPr txBox="1"/>
          <p:nvPr/>
        </p:nvSpPr>
        <p:spPr>
          <a:xfrm>
            <a:off x="7196894" y="2621642"/>
            <a:ext cx="2177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Enhanced</a:t>
            </a:r>
          </a:p>
          <a:p>
            <a:pPr algn="ctr"/>
            <a:r>
              <a:rPr lang="en-US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Skills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0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F8998-C88C-CF3A-26CB-C9BB4984B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58FDA6A-D46A-2E6D-D39E-2A6079F5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6" y="448253"/>
            <a:ext cx="11152909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err="1">
                <a:latin typeface="Verdana"/>
                <a:ea typeface="Verdana"/>
              </a:rPr>
              <a:t>PALTmed</a:t>
            </a:r>
            <a:r>
              <a:rPr lang="en-US" sz="3800" b="1">
                <a:latin typeface="Verdana"/>
                <a:ea typeface="Verdana"/>
              </a:rPr>
              <a:t> Certification Program</a:t>
            </a:r>
            <a:endParaRPr lang="en-US" sz="3800">
              <a:solidFill>
                <a:srgbClr val="000000"/>
              </a:solidFill>
              <a:latin typeface="Verdana"/>
              <a:ea typeface="Verdana"/>
            </a:endParaRP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27C4EC19-9981-15DA-622B-2CA05E3B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78" y="4018317"/>
            <a:ext cx="4097322" cy="2429996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68E2A7-DCBC-235F-D689-E9154FE4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5237"/>
            <a:ext cx="12192000" cy="8230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rgbClr val="1B3A69"/>
                </a:solidFill>
              </a:rPr>
              <a:t>Ready to apply? </a:t>
            </a:r>
            <a:endParaRPr lang="en-US" sz="3200">
              <a:solidFill>
                <a:srgbClr val="1B3A69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FE6568-CD0A-7A0E-5E59-EC0DE0F3D050}"/>
              </a:ext>
            </a:extLst>
          </p:cNvPr>
          <p:cNvSpPr txBox="1">
            <a:spLocks/>
          </p:cNvSpPr>
          <p:nvPr/>
        </p:nvSpPr>
        <p:spPr>
          <a:xfrm>
            <a:off x="1693440" y="2753048"/>
            <a:ext cx="8756620" cy="823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>
                <a:solidFill>
                  <a:srgbClr val="1B3A69"/>
                </a:solidFill>
              </a:rPr>
              <a:t>Learn more at </a:t>
            </a:r>
            <a:r>
              <a:rPr lang="en-US" sz="3200" i="1">
                <a:solidFill>
                  <a:srgbClr val="1B3A69"/>
                </a:solidFill>
              </a:rPr>
              <a:t>paltmed.org/certification </a:t>
            </a:r>
            <a:r>
              <a:rPr lang="en-US" sz="3200">
                <a:solidFill>
                  <a:srgbClr val="1B3A69"/>
                </a:solidFill>
              </a:rPr>
              <a:t>or scan the code below!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9E8AD-55B4-3316-C466-4D858CBA3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826" y="4018317"/>
            <a:ext cx="2824798" cy="23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PALTmed">
      <a:dk1>
        <a:sysClr val="windowText" lastClr="000000"/>
      </a:dk1>
      <a:lt1>
        <a:sysClr val="window" lastClr="FFFFFF"/>
      </a:lt1>
      <a:dk2>
        <a:srgbClr val="031B34"/>
      </a:dk2>
      <a:lt2>
        <a:srgbClr val="88CBEE"/>
      </a:lt2>
      <a:accent1>
        <a:srgbClr val="094D88"/>
      </a:accent1>
      <a:accent2>
        <a:srgbClr val="1B3A69"/>
      </a:accent2>
      <a:accent3>
        <a:srgbClr val="53B7E8"/>
      </a:accent3>
      <a:accent4>
        <a:srgbClr val="7F8FA9"/>
      </a:accent4>
      <a:accent5>
        <a:srgbClr val="2A9FBC"/>
      </a:accent5>
      <a:accent6>
        <a:srgbClr val="EAC062"/>
      </a:accent6>
      <a:hlink>
        <a:srgbClr val="9454C3"/>
      </a:hlink>
      <a:folHlink>
        <a:srgbClr val="3EBBF0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429d33-8b5f-4e5a-8fc2-d65a2b42f964" xsi:nil="true"/>
    <lcf76f155ced4ddcb4097134ff3c332f xmlns="88e74543-6bc6-43c4-8cd1-8147e2bb332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816761FBCBA4DBB34C91C869125EC" ma:contentTypeVersion="20" ma:contentTypeDescription="Create a new document." ma:contentTypeScope="" ma:versionID="1f6e4d6ad2077a47045f7c2d9019c5eb">
  <xsd:schema xmlns:xsd="http://www.w3.org/2001/XMLSchema" xmlns:xs="http://www.w3.org/2001/XMLSchema" xmlns:p="http://schemas.microsoft.com/office/2006/metadata/properties" xmlns:ns2="88e74543-6bc6-43c4-8cd1-8147e2bb3320" xmlns:ns3="fb429d33-8b5f-4e5a-8fc2-d65a2b42f964" targetNamespace="http://schemas.microsoft.com/office/2006/metadata/properties" ma:root="true" ma:fieldsID="d3cdec176439a7bd83841872bd536ffa" ns2:_="" ns3:_="">
    <xsd:import namespace="88e74543-6bc6-43c4-8cd1-8147e2bb3320"/>
    <xsd:import namespace="fb429d33-8b5f-4e5a-8fc2-d65a2b42f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74543-6bc6-43c4-8cd1-8147e2bb33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c611454-967c-4763-821f-2ec413759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29d33-8b5f-4e5a-8fc2-d65a2b42f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088d531-c054-4e9f-a86e-a9bbefeaafe2}" ma:internalName="TaxCatchAll" ma:showField="CatchAllData" ma:web="fb429d33-8b5f-4e5a-8fc2-d65a2b42f9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E3E018-1200-4813-82E7-94D6861F1377}">
  <ds:schemaRefs>
    <ds:schemaRef ds:uri="88e74543-6bc6-43c4-8cd1-8147e2bb3320"/>
    <ds:schemaRef ds:uri="fb429d33-8b5f-4e5a-8fc2-d65a2b42f9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125CD0-DA18-42C9-A74E-DBB943523ADC}">
  <ds:schemaRefs>
    <ds:schemaRef ds:uri="88e74543-6bc6-43c4-8cd1-8147e2bb3320"/>
    <ds:schemaRef ds:uri="fb429d33-8b5f-4e5a-8fc2-d65a2b42f9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A209F6-9C37-49F1-9939-C9263A25AD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368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Arial,Sans-Serif</vt:lpstr>
      <vt:lpstr>Calibri</vt:lpstr>
      <vt:lpstr>Verdana</vt:lpstr>
      <vt:lpstr>Wingdings</vt:lpstr>
      <vt:lpstr>Office 2013 - 2022 Theme</vt:lpstr>
      <vt:lpstr>PowerPoint Presentation</vt:lpstr>
      <vt:lpstr>PALTmed Certification Program</vt:lpstr>
      <vt:lpstr>Journey to Certification</vt:lpstr>
      <vt:lpstr>Journey to Certification</vt:lpstr>
      <vt:lpstr>Core Curriculum on Medical Direction in PALTC</vt:lpstr>
      <vt:lpstr>Certification Drives Better Outcomes</vt:lpstr>
      <vt:lpstr>Value of Certification</vt:lpstr>
      <vt:lpstr>PALTmed Certification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D2D 8/19/21</dc:title>
  <dc:creator>Sabine von Preyss-Friedman</dc:creator>
  <cp:lastModifiedBy>Avon Pagon</cp:lastModifiedBy>
  <cp:revision>2</cp:revision>
  <dcterms:created xsi:type="dcterms:W3CDTF">2021-08-17T18:19:24Z</dcterms:created>
  <dcterms:modified xsi:type="dcterms:W3CDTF">2025-10-08T13:03:07Z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0x010100762816761FBCBA4DBB34C91C869125EC</vt:lpwstr>
  </property>
  <property fmtid="{D5CDD505-2E9C-101B-9397-08002B2CF9AE}" pid="3" name="MediaServiceImageTags">
    <vt:lpwstr/>
  </property>
</Properties>
</file>